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142"/>
  </p:notesMasterIdLst>
  <p:sldIdLst>
    <p:sldId id="256" r:id="rId2"/>
    <p:sldId id="396" r:id="rId3"/>
    <p:sldId id="259" r:id="rId4"/>
    <p:sldId id="260" r:id="rId5"/>
    <p:sldId id="414" r:id="rId6"/>
    <p:sldId id="261" r:id="rId7"/>
    <p:sldId id="262" r:id="rId8"/>
    <p:sldId id="263" r:id="rId9"/>
    <p:sldId id="266" r:id="rId10"/>
    <p:sldId id="267"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1" r:id="rId36"/>
    <p:sldId id="294" r:id="rId37"/>
    <p:sldId id="295" r:id="rId38"/>
    <p:sldId id="296" r:id="rId39"/>
    <p:sldId id="410" r:id="rId40"/>
    <p:sldId id="297" r:id="rId41"/>
    <p:sldId id="298" r:id="rId42"/>
    <p:sldId id="323" r:id="rId43"/>
    <p:sldId id="324" r:id="rId44"/>
    <p:sldId id="415" r:id="rId45"/>
    <p:sldId id="416" r:id="rId46"/>
    <p:sldId id="418" r:id="rId47"/>
    <p:sldId id="380" r:id="rId48"/>
    <p:sldId id="381" r:id="rId49"/>
    <p:sldId id="382" r:id="rId50"/>
    <p:sldId id="383" r:id="rId51"/>
    <p:sldId id="384" r:id="rId52"/>
    <p:sldId id="405" r:id="rId53"/>
    <p:sldId id="386" r:id="rId54"/>
    <p:sldId id="387" r:id="rId55"/>
    <p:sldId id="389" r:id="rId56"/>
    <p:sldId id="390" r:id="rId57"/>
    <p:sldId id="391" r:id="rId58"/>
    <p:sldId id="392" r:id="rId59"/>
    <p:sldId id="393" r:id="rId60"/>
    <p:sldId id="394" r:id="rId61"/>
    <p:sldId id="395" r:id="rId62"/>
    <p:sldId id="342" r:id="rId63"/>
    <p:sldId id="343" r:id="rId64"/>
    <p:sldId id="344" r:id="rId65"/>
    <p:sldId id="345" r:id="rId66"/>
    <p:sldId id="346" r:id="rId67"/>
    <p:sldId id="347" r:id="rId68"/>
    <p:sldId id="348" r:id="rId69"/>
    <p:sldId id="349" r:id="rId70"/>
    <p:sldId id="407" r:id="rId71"/>
    <p:sldId id="408" r:id="rId72"/>
    <p:sldId id="409" r:id="rId73"/>
    <p:sldId id="350" r:id="rId74"/>
    <p:sldId id="351" r:id="rId75"/>
    <p:sldId id="352" r:id="rId76"/>
    <p:sldId id="353" r:id="rId77"/>
    <p:sldId id="354" r:id="rId78"/>
    <p:sldId id="355" r:id="rId79"/>
    <p:sldId id="356" r:id="rId80"/>
    <p:sldId id="357" r:id="rId81"/>
    <p:sldId id="358" r:id="rId82"/>
    <p:sldId id="421" r:id="rId83"/>
    <p:sldId id="420" r:id="rId84"/>
    <p:sldId id="360" r:id="rId85"/>
    <p:sldId id="413" r:id="rId86"/>
    <p:sldId id="361" r:id="rId87"/>
    <p:sldId id="362" r:id="rId88"/>
    <p:sldId id="363" r:id="rId89"/>
    <p:sldId id="364" r:id="rId90"/>
    <p:sldId id="365" r:id="rId91"/>
    <p:sldId id="366" r:id="rId92"/>
    <p:sldId id="369" r:id="rId93"/>
    <p:sldId id="367" r:id="rId94"/>
    <p:sldId id="371" r:id="rId95"/>
    <p:sldId id="372" r:id="rId96"/>
    <p:sldId id="370" r:id="rId97"/>
    <p:sldId id="374" r:id="rId98"/>
    <p:sldId id="375" r:id="rId99"/>
    <p:sldId id="376" r:id="rId100"/>
    <p:sldId id="377" r:id="rId101"/>
    <p:sldId id="378" r:id="rId102"/>
    <p:sldId id="299" r:id="rId103"/>
    <p:sldId id="300" r:id="rId104"/>
    <p:sldId id="301" r:id="rId105"/>
    <p:sldId id="302" r:id="rId106"/>
    <p:sldId id="303" r:id="rId107"/>
    <p:sldId id="304" r:id="rId108"/>
    <p:sldId id="308" r:id="rId109"/>
    <p:sldId id="312" r:id="rId110"/>
    <p:sldId id="313" r:id="rId111"/>
    <p:sldId id="314" r:id="rId112"/>
    <p:sldId id="305" r:id="rId113"/>
    <p:sldId id="309" r:id="rId114"/>
    <p:sldId id="404" r:id="rId115"/>
    <p:sldId id="310" r:id="rId116"/>
    <p:sldId id="399" r:id="rId117"/>
    <p:sldId id="316" r:id="rId118"/>
    <p:sldId id="397" r:id="rId119"/>
    <p:sldId id="318" r:id="rId120"/>
    <p:sldId id="319" r:id="rId121"/>
    <p:sldId id="321" r:id="rId122"/>
    <p:sldId id="322" r:id="rId123"/>
    <p:sldId id="325" r:id="rId124"/>
    <p:sldId id="327" r:id="rId125"/>
    <p:sldId id="400" r:id="rId126"/>
    <p:sldId id="329" r:id="rId127"/>
    <p:sldId id="331" r:id="rId128"/>
    <p:sldId id="332" r:id="rId129"/>
    <p:sldId id="333" r:id="rId130"/>
    <p:sldId id="334" r:id="rId131"/>
    <p:sldId id="335" r:id="rId132"/>
    <p:sldId id="336" r:id="rId133"/>
    <p:sldId id="337" r:id="rId134"/>
    <p:sldId id="338" r:id="rId135"/>
    <p:sldId id="339" r:id="rId136"/>
    <p:sldId id="419" r:id="rId137"/>
    <p:sldId id="340" r:id="rId138"/>
    <p:sldId id="402" r:id="rId139"/>
    <p:sldId id="403" r:id="rId140"/>
    <p:sldId id="379" r:id="rId14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259"/>
            <p14:sldId id="260"/>
            <p14:sldId id="414"/>
            <p14:sldId id="261"/>
            <p14:sldId id="262"/>
            <p14:sldId id="263"/>
            <p14:sldId id="266"/>
            <p14:sldId id="267"/>
            <p14:sldId id="265"/>
            <p14:sldId id="268"/>
            <p14:sldId id="269"/>
            <p14:sldId id="270"/>
            <p14:sldId id="271"/>
            <p14:sldId id="272"/>
            <p14:sldId id="273"/>
            <p14:sldId id="274"/>
            <p14:sldId id="275"/>
            <p14:sldId id="276"/>
            <p14:sldId id="277"/>
            <p14:sldId id="278"/>
            <p14:sldId id="279"/>
            <p14:sldId id="280"/>
            <p14:sldId id="281"/>
            <p14:sldId id="283"/>
            <p14:sldId id="282"/>
            <p14:sldId id="284"/>
            <p14:sldId id="285"/>
            <p14:sldId id="286"/>
            <p14:sldId id="287"/>
            <p14:sldId id="288"/>
            <p14:sldId id="289"/>
            <p14:sldId id="290"/>
            <p14:sldId id="291"/>
            <p14:sldId id="294"/>
            <p14:sldId id="295"/>
            <p14:sldId id="296"/>
            <p14:sldId id="410"/>
            <p14:sldId id="297"/>
            <p14:sldId id="298"/>
            <p14:sldId id="323"/>
            <p14:sldId id="324"/>
            <p14:sldId id="415"/>
            <p14:sldId id="416"/>
            <p14:sldId id="418"/>
            <p14:sldId id="380"/>
            <p14:sldId id="381"/>
            <p14:sldId id="382"/>
            <p14:sldId id="383"/>
            <p14:sldId id="384"/>
            <p14:sldId id="405"/>
            <p14:sldId id="386"/>
            <p14:sldId id="387"/>
            <p14:sldId id="389"/>
            <p14:sldId id="390"/>
            <p14:sldId id="391"/>
            <p14:sldId id="392"/>
            <p14:sldId id="393"/>
            <p14:sldId id="394"/>
            <p14:sldId id="395"/>
            <p14:sldId id="342"/>
            <p14:sldId id="343"/>
            <p14:sldId id="344"/>
            <p14:sldId id="345"/>
            <p14:sldId id="346"/>
            <p14:sldId id="347"/>
            <p14:sldId id="348"/>
            <p14:sldId id="349"/>
            <p14:sldId id="407"/>
            <p14:sldId id="408"/>
            <p14:sldId id="409"/>
            <p14:sldId id="350"/>
            <p14:sldId id="351"/>
            <p14:sldId id="352"/>
            <p14:sldId id="353"/>
            <p14:sldId id="354"/>
            <p14:sldId id="355"/>
            <p14:sldId id="356"/>
            <p14:sldId id="357"/>
            <p14:sldId id="358"/>
            <p14:sldId id="421"/>
            <p14:sldId id="420"/>
            <p14:sldId id="360"/>
            <p14:sldId id="413"/>
            <p14:sldId id="361"/>
            <p14:sldId id="362"/>
            <p14:sldId id="363"/>
            <p14:sldId id="364"/>
            <p14:sldId id="365"/>
            <p14:sldId id="366"/>
            <p14:sldId id="369"/>
            <p14:sldId id="367"/>
            <p14:sldId id="371"/>
            <p14:sldId id="372"/>
            <p14:sldId id="370"/>
            <p14:sldId id="374"/>
            <p14:sldId id="375"/>
            <p14:sldId id="376"/>
            <p14:sldId id="377"/>
            <p14:sldId id="378"/>
            <p14:sldId id="299"/>
            <p14:sldId id="300"/>
            <p14:sldId id="301"/>
            <p14:sldId id="302"/>
            <p14:sldId id="303"/>
            <p14:sldId id="304"/>
            <p14:sldId id="308"/>
            <p14:sldId id="312"/>
            <p14:sldId id="313"/>
            <p14:sldId id="314"/>
            <p14:sldId id="305"/>
            <p14:sldId id="309"/>
            <p14:sldId id="404"/>
            <p14:sldId id="310"/>
            <p14:sldId id="399"/>
            <p14:sldId id="316"/>
            <p14:sldId id="397"/>
            <p14:sldId id="318"/>
            <p14:sldId id="319"/>
            <p14:sldId id="321"/>
            <p14:sldId id="322"/>
            <p14:sldId id="325"/>
            <p14:sldId id="327"/>
            <p14:sldId id="400"/>
            <p14:sldId id="329"/>
            <p14:sldId id="331"/>
            <p14:sldId id="332"/>
            <p14:sldId id="333"/>
            <p14:sldId id="334"/>
            <p14:sldId id="335"/>
            <p14:sldId id="336"/>
            <p14:sldId id="337"/>
            <p14:sldId id="338"/>
            <p14:sldId id="339"/>
            <p14:sldId id="419"/>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4841" autoAdjust="0"/>
  </p:normalViewPr>
  <p:slideViewPr>
    <p:cSldViewPr snapToGrid="0">
      <p:cViewPr varScale="1">
        <p:scale>
          <a:sx n="97" d="100"/>
          <a:sy n="97"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9T19:37:52.7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C63193B7-7A0A-4A63-A8B2-3C1ACA7A8892}" type="datetimeFigureOut">
              <a:rPr lang="en-US" smtClean="0"/>
              <a:t>3/21/2023</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tsp.gov/forms/newsletterArchive.html"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FOR THE LATEST VERSION @ https://www.nalc.org/workplace-issues/retirement]</a:t>
            </a:r>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https://www.ssa.gov/news/press/factsheets/colafacts2023.pdf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11470329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Source: https://www.fsafeds.com/support/faq/all?p=12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369024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M-01979 changes carry over limit 520 into leave year 2023 – expires 12/31/2023</a:t>
            </a:r>
          </a:p>
          <a:p>
            <a:r>
              <a:rPr lang="en-US" dirty="0"/>
              <a:t>https://s3.amazonaws.com/mseries.nalc.org/M01979.pdf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i="1" dirty="0">
                <a:latin typeface="Calibri" pitchFamily="34" charset="0"/>
              </a:rPr>
              <a:t>This right was introduced with the 2016 – 2019 National Agreement. </a:t>
            </a:r>
            <a:endParaRPr lang="en-US" sz="22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120</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121</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124</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37092001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134</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66613">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135</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136</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137</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p:txBody>
      </p:sp>
      <p:sp>
        <p:nvSpPr>
          <p:cNvPr id="4" name="Slide Number Placeholder 3"/>
          <p:cNvSpPr>
            <a:spLocks noGrp="1"/>
          </p:cNvSpPr>
          <p:nvPr>
            <p:ph type="sldNum" sz="quarter" idx="5"/>
          </p:nvPr>
        </p:nvSpPr>
        <p:spPr/>
        <p:txBody>
          <a:bodyPr/>
          <a:lstStyle/>
          <a:p>
            <a:fld id="{3A3C70B7-3BDC-4BEF-9530-647A1CDCC5BC}" type="slidenum">
              <a:rPr lang="en-US" smtClean="0"/>
              <a:t>138</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139</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a:t>
            </a:r>
            <a:r>
              <a:rPr lang="en-US"/>
              <a:t>department (202.393.4695) with suggestions.</a:t>
            </a:r>
          </a:p>
        </p:txBody>
      </p:sp>
      <p:sp>
        <p:nvSpPr>
          <p:cNvPr id="4" name="Slide Number Placeholder 3"/>
          <p:cNvSpPr>
            <a:spLocks noGrp="1"/>
          </p:cNvSpPr>
          <p:nvPr>
            <p:ph type="sldNum" sz="quarter" idx="5"/>
          </p:nvPr>
        </p:nvSpPr>
        <p:spPr/>
        <p:txBody>
          <a:bodyPr/>
          <a:lstStyle/>
          <a:p>
            <a:fld id="{3A3C70B7-3BDC-4BEF-9530-647A1CDCC5BC}" type="slidenum">
              <a:rPr lang="en-US" smtClean="0"/>
              <a:t>140</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117</a:t>
            </a:r>
            <a:r>
              <a:rPr lang="en-US" b="1" baseline="30000" dirty="0"/>
              <a:t>th</a:t>
            </a:r>
            <a:r>
              <a:rPr lang="en-US" b="1" dirty="0"/>
              <a:t> Congress Federal Retirement Fairness Act (H.R. 4268) would have allowed deposits for civilian service after 1988 if it had passed into law. </a:t>
            </a:r>
          </a:p>
          <a:p>
            <a:r>
              <a:rPr lang="en-US" dirty="0"/>
              <a:t>https://www.nalc.org/government-affairs/body/Federal-Retirement-Fairness-Act-fact-sheet-5-20-22-1.pdf </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66613">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under the 2019-2023 National Agreement</a:t>
            </a:r>
          </a:p>
          <a:p>
            <a:endParaRPr lang="en-US" dirty="0"/>
          </a:p>
          <a:p>
            <a:r>
              <a:rPr lang="en-US" dirty="0"/>
              <a:t>The January COLA will be effective the second full pay period after the release of the January 2023 Index (scheduled release date is Feb. 14, 2023 per Bureau of Labor Statistics). </a:t>
            </a:r>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NARECS (National Retirement Counseling System) Annuity Estimate for top step carrier</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[2023] Supplement would be reduced to zero when earnings are $63,720 or greater. </a:t>
            </a:r>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actual computation is complex. Best advice is to look at the annuity estimate and plan some wiggle room.</a:t>
            </a:r>
          </a:p>
          <a:p>
            <a:r>
              <a:rPr lang="en-US" b="0" dirty="0"/>
              <a:t>CSRS FERS Handbook Chapter 51 explains the full computation:</a:t>
            </a:r>
          </a:p>
          <a:p>
            <a:r>
              <a:rPr lang="en-US" b="0" dirty="0"/>
              <a:t>https://www.opm.gov/retirement-center/publications-forms/csrsfers-handbook/c051.pdf</a:t>
            </a:r>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4206524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1" dirty="0"/>
              <a:t>Providing this information so that no one feels obligated to retiree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Includes all Postal Employees / crafts. </a:t>
            </a:r>
            <a:r>
              <a:rPr lang="en-US" b="1" dirty="0"/>
              <a:t>Good time to see if any CSRS employees are in the room. </a:t>
            </a:r>
          </a:p>
          <a:p>
            <a:endParaRPr lang="en-US" dirty="0"/>
          </a:p>
          <a:p>
            <a:r>
              <a:rPr lang="en-US" dirty="0"/>
              <a:t>Postal Service Active Employee Statistical Summary https://www.prc.gov/dockets/document/123924</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FERS annuitants have reduced COLAs? </a:t>
            </a:r>
          </a:p>
          <a:p>
            <a:r>
              <a:rPr lang="en-US" b="1" dirty="0"/>
              <a:t>Another reason to stay engaged in politics: 117</a:t>
            </a:r>
            <a:r>
              <a:rPr lang="en-US" b="1" baseline="30000" dirty="0"/>
              <a:t>th</a:t>
            </a:r>
            <a:r>
              <a:rPr lang="en-US" b="1" dirty="0"/>
              <a:t> Congress – H.R. 304 / S. 4221  EQUAL COLA ACT would have made FERS COLAs the same as CSRS (no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1635252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More info found in March 2021 Retirement Column: https://www.nalc.org/news/the-postal-record/2021/march-2021/document/DRM.pdf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2978856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57. Skip to slide 58 if not covering CSRS. 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66613">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the value of the first five years, the second five years, and the remaining 20 years, then combined for a total of 56.25% of the high-3 average salary.</a:t>
            </a:r>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3410517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81240" indent="-181240">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FEHB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FEHB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Postal Service Reform Act restructures FEHB for Postal employees/retirees by creating postal-only FEHB plans to integrate Medicare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402214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1161560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Annuitants will receive information about their enrollment options prior to the special enrollment period. </a:t>
            </a:r>
          </a:p>
        </p:txBody>
      </p:sp>
      <p:sp>
        <p:nvSpPr>
          <p:cNvPr id="4" name="Slide Number Placeholder 3"/>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https://www.nalc.org/member-benefits/mutual-benefit-association</a:t>
            </a:r>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12467180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the NALC Mutual Benefit Association should be directed to the MBA.</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16558056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from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12/8/22 https://www.tsp.gov/tsp-basics/administrative-and-investment-expenses/</a:t>
            </a:r>
          </a:p>
          <a:p>
            <a:pPr fontAlgn="t"/>
            <a:br>
              <a:rPr lang="en-US" b="1" dirty="0"/>
            </a:br>
            <a:r>
              <a:rPr lang="en-US" dirty="0"/>
              <a:t>Fees associated with securities lending are not included in 2018 administrative expenses. Consistent with standard practice in the industry, they are charged in addition to administrative expenses. Other expenses are disclosed in the financial statements and will be available in the April 2019 </a:t>
            </a:r>
            <a:r>
              <a:rPr lang="en-US" i="1" dirty="0">
                <a:hlinkClick r:id="rId3"/>
              </a:rPr>
              <a:t>Highlights</a:t>
            </a:r>
            <a:r>
              <a:rPr lang="en-US" dirty="0"/>
              <a:t>.</a:t>
            </a:r>
            <a:endParaRPr lang="en-US" b="1" dirty="0"/>
          </a:p>
          <a:p>
            <a:r>
              <a:rPr lang="en-US" dirty="0"/>
              <a:t>https://www.tsp.gov/keepingscore/index.html</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We’re continuing to assess how SECURE 2.0 will affect the TSP and will provide updates as more details are finalized.</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4464423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30886913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242378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3/21/2023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21185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4ED88-5298-4EBE-BF13-9B647E76C0F6}" type="datetime1">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96284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26805-A8A4-4DF0-8AFC-94DB83DE7108}"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50669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BFA45-A0E1-42EB-A922-E8CF68FCEEF8}"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1319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405C5-865E-478E-BC1C-AB96909664DE}"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605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E548E-1CA1-43E9-8937-53CF488942A7}"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9217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5A5E9-7060-436B-9994-F27888EA1074}"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78905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7647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40338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0645" y="6248400"/>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08922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641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0279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9C27E-9C64-4FB9-BA2E-24FF2406A97B}" type="datetime1">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071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8914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07076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263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3/21/2023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59631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43792A-CA5D-389F-23F4-DC2411879EDF}"/>
              </a:ext>
            </a:extLst>
          </p:cNvPr>
          <p:cNvPicPr>
            <a:picLocks noChangeAspect="1"/>
          </p:cNvPicPr>
          <p:nvPr userDrawn="1"/>
        </p:nvPicPr>
        <p:blipFill>
          <a:blip r:embed="rId19">
            <a:alphaModFix amt="49000"/>
          </a:blip>
          <a:stretch>
            <a:fillRect/>
          </a:stretch>
        </p:blipFill>
        <p:spPr>
          <a:xfrm>
            <a:off x="10864627" y="5574304"/>
            <a:ext cx="1258050" cy="1195792"/>
          </a:xfrm>
          <a:prstGeom prst="rect">
            <a:avLst/>
          </a:prstGeom>
        </p:spPr>
      </p:pic>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3/21/2023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81616" y="6248400"/>
            <a:ext cx="551167" cy="365125"/>
          </a:xfrm>
          <a:prstGeom prst="rect">
            <a:avLst/>
          </a:prstGeom>
        </p:spPr>
        <p:txBody>
          <a:bodyPr vert="horz" lIns="91440" tIns="45720" rIns="91440" bIns="45720" rtlCol="0" anchor="ctr"/>
          <a:lstStyle>
            <a:lvl1pPr algn="r">
              <a:defRPr sz="1600" b="0" i="0">
                <a:solidFill>
                  <a:schemeClr val="tx1"/>
                </a:solidFill>
                <a:effectLst/>
                <a:latin typeface="+mn-lt"/>
              </a:defRPr>
            </a:lvl1p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90147320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godirect.org/"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servicesonline.opm.gov/"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apps.opm.gov/Listserv_Apps/list-sub.cfm" TargetMode="External"/><Relationship Id="rId4" Type="http://schemas.openxmlformats.org/officeDocument/2006/relationships/image" Target="../media/image47.jpe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customXml" Target="../ink/ink1.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opm.gov/"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www.opm.gov/retirement-center/calculators/fegli-calculator/"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ssa.gov/myaccount/"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p:txBody>
          <a:bodyPr/>
          <a:lstStyle/>
          <a:p>
            <a:r>
              <a:rPr lang="en-US" dirty="0"/>
              <a:t>3.21.2023</a:t>
            </a:r>
          </a:p>
        </p:txBody>
      </p:sp>
      <p:pic>
        <p:nvPicPr>
          <p:cNvPr id="4" name="Picture 3">
            <a:extLst>
              <a:ext uri="{FF2B5EF4-FFF2-40B4-BE49-F238E27FC236}">
                <a16:creationId xmlns:a16="http://schemas.microsoft.com/office/drawing/2014/main" id="{06BFD150-BFDE-5DF1-B34B-930366CFEFA7}"/>
              </a:ext>
            </a:extLst>
          </p:cNvPr>
          <p:cNvPicPr>
            <a:picLocks noChangeAspect="1"/>
          </p:cNvPicPr>
          <p:nvPr/>
        </p:nvPicPr>
        <p:blipFill>
          <a:blip r:embed="rId3">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pic>
        <p:nvPicPr>
          <p:cNvPr id="3" name="Picture 2">
            <a:extLst>
              <a:ext uri="{FF2B5EF4-FFF2-40B4-BE49-F238E27FC236}">
                <a16:creationId xmlns:a16="http://schemas.microsoft.com/office/drawing/2014/main" id="{76DAAE61-67C6-5E7A-8B92-7E9AB798D91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10</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2865195520"/>
              </p:ext>
            </p:extLst>
          </p:nvPr>
        </p:nvGraphicFramePr>
        <p:xfrm>
          <a:off x="2509996" y="2609936"/>
          <a:ext cx="7172008" cy="3809904"/>
        </p:xfrm>
        <a:graphic>
          <a:graphicData uri="http://schemas.openxmlformats.org/drawingml/2006/table">
            <a:tbl>
              <a:tblPr firstRow="1" bandRow="1">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1953 through 1964</a:t>
                      </a:r>
                    </a:p>
                  </a:txBody>
                  <a:tcPr anchor="ctr"/>
                </a:tc>
                <a:tc>
                  <a:txBody>
                    <a:bodyPr/>
                    <a:lstStyle/>
                    <a:p>
                      <a:pPr algn="ctr"/>
                      <a:r>
                        <a:rPr lang="en-US" sz="2000" dirty="0"/>
                        <a:t>56 </a:t>
                      </a:r>
                    </a:p>
                  </a:txBody>
                  <a:tcPr anchor="ctr"/>
                </a:tc>
                <a:extLst>
                  <a:ext uri="{0D108BD9-81ED-4DB2-BD59-A6C34878D82A}">
                    <a16:rowId xmlns:a16="http://schemas.microsoft.com/office/drawing/2014/main" val="658656266"/>
                  </a:ext>
                </a:extLst>
              </a:tr>
              <a:tr h="476238">
                <a:tc>
                  <a:txBody>
                    <a:bodyPr/>
                    <a:lstStyle/>
                    <a:p>
                      <a:pPr algn="ctr"/>
                      <a:r>
                        <a:rPr lang="en-US" sz="2000" dirty="0"/>
                        <a:t>1965</a:t>
                      </a:r>
                    </a:p>
                  </a:txBody>
                  <a:tcPr anchor="ctr"/>
                </a:tc>
                <a:tc>
                  <a:txBody>
                    <a:bodyPr/>
                    <a:lstStyle/>
                    <a:p>
                      <a:pPr algn="ctr"/>
                      <a:r>
                        <a:rPr lang="en-US" sz="200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1966</a:t>
                      </a:r>
                    </a:p>
                  </a:txBody>
                  <a:tcPr anchor="ctr"/>
                </a:tc>
                <a:tc>
                  <a:txBody>
                    <a:bodyPr/>
                    <a:lstStyle/>
                    <a:p>
                      <a:pPr algn="ctr"/>
                      <a:r>
                        <a:rPr lang="en-US" sz="200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1967</a:t>
                      </a:r>
                    </a:p>
                  </a:txBody>
                  <a:tcPr anchor="ctr"/>
                </a:tc>
                <a:tc>
                  <a:txBody>
                    <a:bodyPr/>
                    <a:lstStyle/>
                    <a:p>
                      <a:pPr algn="ctr"/>
                      <a:r>
                        <a:rPr lang="en-US" sz="200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1968 </a:t>
                      </a:r>
                    </a:p>
                  </a:txBody>
                  <a:tcPr anchor="ctr"/>
                </a:tc>
                <a:tc>
                  <a:txBody>
                    <a:bodyPr/>
                    <a:lstStyle/>
                    <a:p>
                      <a:pPr algn="ctr"/>
                      <a:r>
                        <a:rPr lang="en-US" sz="200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1969</a:t>
                      </a:r>
                    </a:p>
                  </a:txBody>
                  <a:tcPr anchor="ctr"/>
                </a:tc>
                <a:tc>
                  <a:txBody>
                    <a:bodyPr/>
                    <a:lstStyle/>
                    <a:p>
                      <a:pPr algn="ctr"/>
                      <a:r>
                        <a:rPr lang="en-US" sz="200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000" dirty="0"/>
                        <a:t>1970 and after</a:t>
                      </a:r>
                    </a:p>
                  </a:txBody>
                  <a:tcPr anchor="ctr"/>
                </a:tc>
                <a:tc>
                  <a:txBody>
                    <a:bodyPr/>
                    <a:lstStyle/>
                    <a:p>
                      <a:pPr algn="ctr"/>
                      <a:r>
                        <a:rPr lang="en-US" sz="2000" dirty="0"/>
                        <a:t>57 </a:t>
                      </a:r>
                    </a:p>
                  </a:txBody>
                  <a:tcPr anchor="ctr"/>
                </a:tc>
                <a:extLst>
                  <a:ext uri="{0D108BD9-81ED-4DB2-BD59-A6C34878D82A}">
                    <a16:rowId xmlns:a16="http://schemas.microsoft.com/office/drawing/2014/main" val="2716600828"/>
                  </a:ext>
                </a:extLst>
              </a:tr>
            </a:tbl>
          </a:graphicData>
        </a:graphic>
      </p:graphicFrame>
    </p:spTree>
    <p:extLst>
      <p:ext uri="{BB962C8B-B14F-4D97-AF65-F5344CB8AC3E}">
        <p14:creationId xmlns:p14="http://schemas.microsoft.com/office/powerpoint/2010/main" val="1646919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085279"/>
            <a:ext cx="10018713" cy="4315522"/>
          </a:xfrm>
        </p:spPr>
        <p:txBody>
          <a:bodyPr>
            <a:normAutofit fontScale="92500"/>
          </a:bodyPr>
          <a:lstStyle/>
          <a:p>
            <a:r>
              <a:rPr lang="en-US" sz="2800" dirty="0"/>
              <a:t>You may choose to keep working beyond your FRA. If so, you can increase your future Social Security benefits in two ways:</a:t>
            </a:r>
          </a:p>
          <a:p>
            <a:pPr lvl="1"/>
            <a:r>
              <a:rPr lang="en-US" sz="2400" dirty="0"/>
              <a:t>Each extra year of work adds another year of earnings to your Social Security record. </a:t>
            </a:r>
          </a:p>
          <a:p>
            <a:pPr lvl="1"/>
            <a:r>
              <a:rPr lang="en-US" sz="2400" dirty="0"/>
              <a:t>Your benefit will increase automatically by a certain percentage from the time you reach your full retirement age until you start receiving your benefits or until you reach age 70. The percentage varies depending on your year of birth. </a:t>
            </a:r>
          </a:p>
          <a:p>
            <a:r>
              <a:rPr lang="en-US" sz="2800" dirty="0"/>
              <a:t>For example, if you were born in 1943 or later, you’ll add 8 percent a year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100</a:t>
            </a:fld>
            <a:endParaRPr lang="en-US"/>
          </a:p>
        </p:txBody>
      </p:sp>
    </p:spTree>
    <p:extLst>
      <p:ext uri="{BB962C8B-B14F-4D97-AF65-F5344CB8AC3E}">
        <p14:creationId xmlns:p14="http://schemas.microsoft.com/office/powerpoint/2010/main" val="31910827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951463"/>
            <a:ext cx="10018713" cy="4125952"/>
          </a:xfrm>
        </p:spPr>
        <p:txBody>
          <a:bodyPr>
            <a:normAutofit fontScale="92500"/>
          </a:bodyPr>
          <a:lstStyle/>
          <a:p>
            <a:r>
              <a:rPr lang="en-US" sz="2800" dirty="0"/>
              <a:t>Earnings limitation – You can continue to work and still get retirement benefits. Social Security will reduce your benefits if your earnings exceed certain limits before you reach full retirement age:</a:t>
            </a:r>
          </a:p>
          <a:p>
            <a:pPr lvl="1"/>
            <a:r>
              <a:rPr lang="en-US" sz="2400" dirty="0"/>
              <a:t>The years before your FRA – SSA will deduct $1 in benefits for each $2 you earn above the annual limit ($21,240 for 2023). </a:t>
            </a:r>
          </a:p>
          <a:p>
            <a:pPr lvl="1"/>
            <a:r>
              <a:rPr lang="en-US" sz="2400" dirty="0"/>
              <a:t>In the calendar year you reach your FRA – SSA will reduce your benefits $1 for every $3 you earn over an annual limit ($56,520 for 2023) until the month you reach full retirement age. </a:t>
            </a:r>
          </a:p>
          <a:p>
            <a:pPr lvl="1"/>
            <a:r>
              <a:rPr lang="en-US" sz="2400" dirty="0"/>
              <a:t>Once you reach full retirement age, you can keep working and your benefit won’t be reduced no matter how much you earn.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101</a:t>
            </a:fld>
            <a:endParaRPr lang="en-US"/>
          </a:p>
        </p:txBody>
      </p:sp>
    </p:spTree>
    <p:extLst>
      <p:ext uri="{BB962C8B-B14F-4D97-AF65-F5344CB8AC3E}">
        <p14:creationId xmlns:p14="http://schemas.microsoft.com/office/powerpoint/2010/main" val="8654193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102</a:t>
            </a:fld>
            <a:endParaRPr lang="en-US"/>
          </a:p>
        </p:txBody>
      </p:sp>
    </p:spTree>
    <p:extLst>
      <p:ext uri="{BB962C8B-B14F-4D97-AF65-F5344CB8AC3E}">
        <p14:creationId xmlns:p14="http://schemas.microsoft.com/office/powerpoint/2010/main" val="36249257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973766"/>
            <a:ext cx="10018713" cy="4382429"/>
          </a:xfrm>
        </p:spPr>
        <p:txBody>
          <a:bodyPr>
            <a:normAutofit fontScale="925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103</a:t>
            </a:fld>
            <a:endParaRPr lang="en-US"/>
          </a:p>
        </p:txBody>
      </p:sp>
    </p:spTree>
    <p:extLst>
      <p:ext uri="{BB962C8B-B14F-4D97-AF65-F5344CB8AC3E}">
        <p14:creationId xmlns:p14="http://schemas.microsoft.com/office/powerpoint/2010/main" val="26076622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484310" y="2085279"/>
            <a:ext cx="10018713" cy="3705922"/>
          </a:xfrm>
        </p:spPr>
        <p:txBody>
          <a:bodyPr>
            <a:normAutofit/>
          </a:bodyPr>
          <a:lstStyle/>
          <a:p>
            <a:r>
              <a:rPr lang="en-US" sz="3200" dirty="0"/>
              <a:t>Call USPS Shared Services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bind you to retire. </a:t>
            </a:r>
          </a:p>
        </p:txBody>
      </p:sp>
      <p:pic>
        <p:nvPicPr>
          <p:cNvPr id="5" name="Picture 4">
            <a:extLst>
              <a:ext uri="{FF2B5EF4-FFF2-40B4-BE49-F238E27FC236}">
                <a16:creationId xmlns:a16="http://schemas.microsoft.com/office/drawing/2014/main" id="{96D2110E-65E5-9A65-F865-F08ACFD61BDA}"/>
              </a:ext>
            </a:extLst>
          </p:cNvPr>
          <p:cNvPicPr>
            <a:picLocks noChangeAspect="1"/>
          </p:cNvPicPr>
          <p:nvPr/>
        </p:nvPicPr>
        <p:blipFill>
          <a:blip r:embed="rId3"/>
          <a:stretch>
            <a:fillRect/>
          </a:stretch>
        </p:blipFill>
        <p:spPr>
          <a:xfrm>
            <a:off x="5201761" y="5420105"/>
            <a:ext cx="2583809" cy="752095"/>
          </a:xfrm>
          <a:prstGeom prst="rect">
            <a:avLst/>
          </a:prstGeom>
        </p:spPr>
      </p:pic>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5213294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Annuity Estimate</a:t>
            </a:r>
          </a:p>
        </p:txBody>
      </p:sp>
      <p:grpSp>
        <p:nvGrpSpPr>
          <p:cNvPr id="19" name="Group 18">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1"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2"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3"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4"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5"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105</a:t>
            </a:fld>
            <a:endParaRPr lang="en-US"/>
          </a:p>
        </p:txBody>
      </p:sp>
      <p:pic>
        <p:nvPicPr>
          <p:cNvPr id="5" name="Picture 4">
            <a:extLst>
              <a:ext uri="{FF2B5EF4-FFF2-40B4-BE49-F238E27FC236}">
                <a16:creationId xmlns:a16="http://schemas.microsoft.com/office/drawing/2014/main" id="{BF93C566-4CE1-1293-CC47-CD1109CCEB6D}"/>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35235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2096428"/>
            <a:ext cx="10018713" cy="4075771"/>
          </a:xfrm>
        </p:spPr>
        <p:txBody>
          <a:bodyPr>
            <a:normAutofit fontScale="92500"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21083758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3962399" y="685800"/>
            <a:ext cx="7345891" cy="1413933"/>
          </a:xfrm>
        </p:spPr>
        <p:txBody>
          <a:bodyPr>
            <a:normAutofit/>
          </a:bodyPr>
          <a:lstStyle/>
          <a:p>
            <a:r>
              <a:rPr lang="en-US" dirty="0"/>
              <a:t>Request an Application</a:t>
            </a:r>
          </a:p>
        </p:txBody>
      </p:sp>
      <p:pic>
        <p:nvPicPr>
          <p:cNvPr id="5" name="Content Placeholder 2">
            <a:extLst>
              <a:ext uri="{FF2B5EF4-FFF2-40B4-BE49-F238E27FC236}">
                <a16:creationId xmlns:a16="http://schemas.microsoft.com/office/drawing/2014/main" id="{2B0F0E4B-C7A3-640A-6E6E-5F633C97BF62}"/>
              </a:ext>
            </a:extLst>
          </p:cNvPr>
          <p:cNvPicPr>
            <a:picLocks noChangeAspect="1"/>
          </p:cNvPicPr>
          <p:nvPr/>
        </p:nvPicPr>
        <p:blipFill rotWithShape="1">
          <a:blip r:embed="rId4"/>
          <a:srcRect l="7016" r="21691"/>
          <a:stretch/>
        </p:blipFill>
        <p:spPr>
          <a:xfrm>
            <a:off x="98829" y="19329"/>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3843867" y="2048933"/>
            <a:ext cx="7659156" cy="4005200"/>
          </a:xfrm>
        </p:spPr>
        <p:txBody>
          <a:bodyPr>
            <a:normAutofit/>
          </a:bodyPr>
          <a:lstStyle/>
          <a:p>
            <a:pPr>
              <a:lnSpc>
                <a:spcPct val="90000"/>
              </a:lnSpc>
            </a:pPr>
            <a:r>
              <a:rPr lang="en-US" sz="2800" dirty="0"/>
              <a:t>Call HRSSC (877) 477-3273 and ask for a retirement application. </a:t>
            </a:r>
          </a:p>
          <a:p>
            <a:pPr lvl="1">
              <a:lnSpc>
                <a:spcPct val="90000"/>
              </a:lnSpc>
            </a:pPr>
            <a:r>
              <a:rPr lang="en-US" sz="2400" dirty="0"/>
              <a:t>It includes the necessary forms, each pre-printed at the top with your name and Employee Identification Number.</a:t>
            </a:r>
          </a:p>
          <a:p>
            <a:pPr lvl="1">
              <a:lnSpc>
                <a:spcPct val="90000"/>
              </a:lnSpc>
            </a:pPr>
            <a:r>
              <a:rPr lang="en-US" sz="2400" dirty="0"/>
              <a:t>Formerly known as the ‘Blue Book’ - now with a white cover</a:t>
            </a:r>
          </a:p>
          <a:p>
            <a:pPr>
              <a:lnSpc>
                <a:spcPct val="90000"/>
              </a:lnSpc>
            </a:pPr>
            <a:r>
              <a:rPr lang="en-US" sz="2800" dirty="0"/>
              <a:t>When you receive the packet, call HRSSC back to schedule counseling.</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107</a:t>
            </a:fld>
            <a:endParaRPr lang="en-US" dirty="0"/>
          </a:p>
        </p:txBody>
      </p:sp>
      <p:pic>
        <p:nvPicPr>
          <p:cNvPr id="6" name="Picture 5">
            <a:extLst>
              <a:ext uri="{FF2B5EF4-FFF2-40B4-BE49-F238E27FC236}">
                <a16:creationId xmlns:a16="http://schemas.microsoft.com/office/drawing/2014/main" id="{3B79358C-1132-0A36-52EB-EDB4FC9B8397}"/>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11817181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3008769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F90A-1BB6-635C-C961-6E928AE5EBB0}"/>
              </a:ext>
            </a:extLst>
          </p:cNvPr>
          <p:cNvSpPr>
            <a:spLocks noGrp="1"/>
          </p:cNvSpPr>
          <p:nvPr>
            <p:ph type="title"/>
          </p:nvPr>
        </p:nvSpPr>
        <p:spPr/>
        <p:txBody>
          <a:bodyPr/>
          <a:lstStyle/>
          <a:p>
            <a:r>
              <a:rPr lang="en-US" dirty="0"/>
              <a:t>Flexible Spending Account (FSA)</a:t>
            </a:r>
          </a:p>
        </p:txBody>
      </p:sp>
      <p:sp>
        <p:nvSpPr>
          <p:cNvPr id="3" name="Content Placeholder 2">
            <a:extLst>
              <a:ext uri="{FF2B5EF4-FFF2-40B4-BE49-F238E27FC236}">
                <a16:creationId xmlns:a16="http://schemas.microsoft.com/office/drawing/2014/main" id="{7834765D-E592-8C69-2EE0-DC75B03AE453}"/>
              </a:ext>
            </a:extLst>
          </p:cNvPr>
          <p:cNvSpPr>
            <a:spLocks noGrp="1"/>
          </p:cNvSpPr>
          <p:nvPr>
            <p:ph idx="1"/>
          </p:nvPr>
        </p:nvSpPr>
        <p:spPr>
          <a:xfrm>
            <a:off x="1484310" y="1962615"/>
            <a:ext cx="10018713" cy="4285785"/>
          </a:xfrm>
        </p:spPr>
        <p:txBody>
          <a:bodyPr>
            <a:normAutofit fontScale="92500" lnSpcReduction="10000"/>
          </a:bodyPr>
          <a:lstStyle/>
          <a:p>
            <a:r>
              <a:rPr lang="en-US" sz="2800" dirty="0"/>
              <a:t>Your period of participation ends the day after you retire. </a:t>
            </a:r>
          </a:p>
          <a:p>
            <a:pPr lvl="1"/>
            <a:r>
              <a:rPr lang="en-US" sz="2400" dirty="0"/>
              <a:t>You may file a claim for the expenses of services or items that were received prior to the day after your retirement.</a:t>
            </a:r>
          </a:p>
          <a:p>
            <a:pPr lvl="1"/>
            <a:r>
              <a:rPr lang="en-US" sz="2400" dirty="0"/>
              <a:t>Any services or items provided after your retirement date are not eligible for payment.</a:t>
            </a:r>
          </a:p>
          <a:p>
            <a:r>
              <a:rPr lang="en-US" sz="2800" dirty="0"/>
              <a:t>Claims for reimbursement of services or items received while still employed may be made until September 30 of the following year.</a:t>
            </a:r>
          </a:p>
          <a:p>
            <a:r>
              <a:rPr lang="en-US" sz="2800" dirty="0"/>
              <a:t>If you used your entire elected amount before it has been deducted from your pay, you will  not be responsible for the remaining allotments. </a:t>
            </a:r>
          </a:p>
        </p:txBody>
      </p:sp>
      <p:sp>
        <p:nvSpPr>
          <p:cNvPr id="4" name="Slide Number Placeholder 3">
            <a:extLst>
              <a:ext uri="{FF2B5EF4-FFF2-40B4-BE49-F238E27FC236}">
                <a16:creationId xmlns:a16="http://schemas.microsoft.com/office/drawing/2014/main" id="{2A6FD24E-A1B3-3C5E-9CC0-544EC0A91542}"/>
              </a:ext>
            </a:extLst>
          </p:cNvPr>
          <p:cNvSpPr>
            <a:spLocks noGrp="1"/>
          </p:cNvSpPr>
          <p:nvPr>
            <p:ph type="sldNum" sz="quarter" idx="12"/>
          </p:nvPr>
        </p:nvSpPr>
        <p:spPr/>
        <p:txBody>
          <a:bodyPr/>
          <a:lstStyle/>
          <a:p>
            <a:fld id="{2DEA1BFF-5034-4F1A-B5F9-11EA113F3039}" type="slidenum">
              <a:rPr lang="en-US" smtClean="0"/>
              <a:t>109</a:t>
            </a:fld>
            <a:endParaRPr lang="en-US"/>
          </a:p>
        </p:txBody>
      </p:sp>
    </p:spTree>
    <p:extLst>
      <p:ext uri="{BB962C8B-B14F-4D97-AF65-F5344CB8AC3E}">
        <p14:creationId xmlns:p14="http://schemas.microsoft.com/office/powerpoint/2010/main" val="20685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p:txBody>
          <a:bodyPr/>
          <a:lstStyle/>
          <a:p>
            <a:r>
              <a:rPr lang="en-US" dirty="0"/>
              <a:t>		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3275371991"/>
              </p:ext>
            </p:extLst>
          </p:nvPr>
        </p:nvGraphicFramePr>
        <p:xfrm>
          <a:off x="3485193" y="3687763"/>
          <a:ext cx="6016947" cy="2743199"/>
        </p:xfrm>
        <a:graphic>
          <a:graphicData uri="http://schemas.openxmlformats.org/drawingml/2006/table">
            <a:tbl>
              <a:tblPr firstRow="1" bandRow="1">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dirty="0"/>
                        <a:t>Age</a:t>
                      </a:r>
                    </a:p>
                  </a:txBody>
                  <a:tcPr anchor="ctr"/>
                </a:tc>
                <a:tc>
                  <a:txBody>
                    <a:bodyPr/>
                    <a:lstStyle/>
                    <a:p>
                      <a:pPr algn="ctr"/>
                      <a:r>
                        <a:rPr lang="en-US" sz="240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dirty="0"/>
                        <a:t>62</a:t>
                      </a:r>
                    </a:p>
                  </a:txBody>
                  <a:tcPr anchor="ctr"/>
                </a:tc>
                <a:tc>
                  <a:txBody>
                    <a:bodyPr/>
                    <a:lstStyle/>
                    <a:p>
                      <a:pPr algn="ctr"/>
                      <a:r>
                        <a:rPr lang="en-US" sz="2400" dirty="0"/>
                        <a:t>5</a:t>
                      </a:r>
                    </a:p>
                  </a:txBody>
                  <a:tcPr anchor="ctr"/>
                </a:tc>
                <a:extLst>
                  <a:ext uri="{0D108BD9-81ED-4DB2-BD59-A6C34878D82A}">
                    <a16:rowId xmlns:a16="http://schemas.microsoft.com/office/drawing/2014/main" val="4098448867"/>
                  </a:ext>
                </a:extLst>
              </a:tr>
              <a:tr h="594321">
                <a:tc>
                  <a:txBody>
                    <a:bodyPr/>
                    <a:lstStyle/>
                    <a:p>
                      <a:pPr algn="ctr"/>
                      <a:r>
                        <a:rPr lang="en-US" sz="2400" dirty="0"/>
                        <a:t>60</a:t>
                      </a:r>
                    </a:p>
                  </a:txBody>
                  <a:tcPr anchor="ctr"/>
                </a:tc>
                <a:tc>
                  <a:txBody>
                    <a:bodyPr/>
                    <a:lstStyle/>
                    <a:p>
                      <a:pPr algn="ctr"/>
                      <a:r>
                        <a:rPr lang="en-US" sz="2400" dirty="0"/>
                        <a:t>20</a:t>
                      </a:r>
                    </a:p>
                  </a:txBody>
                  <a:tcPr anchor="ctr"/>
                </a:tc>
                <a:extLst>
                  <a:ext uri="{0D108BD9-81ED-4DB2-BD59-A6C34878D82A}">
                    <a16:rowId xmlns:a16="http://schemas.microsoft.com/office/drawing/2014/main" val="1955079126"/>
                  </a:ext>
                </a:extLst>
              </a:tr>
              <a:tr h="960236">
                <a:tc>
                  <a:txBody>
                    <a:bodyPr/>
                    <a:lstStyle/>
                    <a:p>
                      <a:pPr algn="ctr"/>
                      <a:r>
                        <a:rPr lang="en-US" sz="2400" dirty="0"/>
                        <a:t>Minimum Retirement Age (MRA)</a:t>
                      </a:r>
                    </a:p>
                  </a:txBody>
                  <a:tcPr anchor="ctr"/>
                </a:tc>
                <a:tc>
                  <a:txBody>
                    <a:bodyPr/>
                    <a:lstStyle/>
                    <a:p>
                      <a:pPr algn="ctr"/>
                      <a:r>
                        <a:rPr lang="en-US" sz="2400" dirty="0"/>
                        <a:t>30</a:t>
                      </a:r>
                    </a:p>
                  </a:txBody>
                  <a:tcPr anchor="ctr"/>
                </a:tc>
                <a:extLst>
                  <a:ext uri="{0D108BD9-81ED-4DB2-BD59-A6C34878D82A}">
                    <a16:rowId xmlns:a16="http://schemas.microsoft.com/office/drawing/2014/main" val="3112325838"/>
                  </a:ext>
                </a:extLst>
              </a:tr>
            </a:tbl>
          </a:graphicData>
        </a:graphic>
      </p:graphicFrame>
      <p:pic>
        <p:nvPicPr>
          <p:cNvPr id="3" name="Picture 2">
            <a:extLst>
              <a:ext uri="{FF2B5EF4-FFF2-40B4-BE49-F238E27FC236}">
                <a16:creationId xmlns:a16="http://schemas.microsoft.com/office/drawing/2014/main" id="{0BE7ACFC-4070-5044-E22E-1E33A16D488C}"/>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44626" y="2266861"/>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11</a:t>
            </a:fld>
            <a:endParaRPr lang="en-US"/>
          </a:p>
        </p:txBody>
      </p:sp>
    </p:spTree>
    <p:extLst>
      <p:ext uri="{BB962C8B-B14F-4D97-AF65-F5344CB8AC3E}">
        <p14:creationId xmlns:p14="http://schemas.microsoft.com/office/powerpoint/2010/main" val="5160642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1484310" y="1962615"/>
            <a:ext cx="10018713" cy="4209585"/>
          </a:xfrm>
        </p:spPr>
        <p:txBody>
          <a:bodyPr>
            <a:normAutofit fontScale="92500" lnSpcReduction="10000"/>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Employee and Labor Relations Manual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15720438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484310" y="1984917"/>
            <a:ext cx="10018713" cy="4092498"/>
          </a:xfrm>
        </p:spPr>
        <p:txBody>
          <a:bodyPr>
            <a:normAutofit fontScale="92500" lnSpcReduction="10000"/>
          </a:bodyPr>
          <a:lstStyle/>
          <a:p>
            <a:r>
              <a:rPr lang="en-US" dirty="0"/>
              <a:t>Official Personnel Folders (OPFs) contain important documents such as:</a:t>
            </a:r>
          </a:p>
          <a:p>
            <a:pPr lvl="1"/>
            <a:r>
              <a:rPr lang="en-US" dirty="0"/>
              <a:t>Health Benefits Program Registration</a:t>
            </a:r>
          </a:p>
          <a:p>
            <a:pPr lvl="1"/>
            <a:r>
              <a:rPr lang="en-US" dirty="0"/>
              <a:t>FEGLI Enrollment forms</a:t>
            </a:r>
          </a:p>
          <a:p>
            <a:pPr lvl="1"/>
            <a:r>
              <a:rPr lang="en-US" dirty="0"/>
              <a:t>Designations of Beneficiary </a:t>
            </a:r>
          </a:p>
          <a:p>
            <a:pPr lvl="1"/>
            <a:r>
              <a:rPr lang="en-US" dirty="0"/>
              <a:t>Form 50 history</a:t>
            </a:r>
          </a:p>
          <a:p>
            <a:r>
              <a:rPr lang="en-US" dirty="0"/>
              <a:t>Before you retire, save your </a:t>
            </a:r>
            <a:r>
              <a:rPr lang="en-US" dirty="0" err="1"/>
              <a:t>eOPF</a:t>
            </a:r>
            <a:r>
              <a:rPr lang="en-US" dirty="0"/>
              <a:t>.  You will lose access immediately upon separation.</a:t>
            </a:r>
          </a:p>
          <a:p>
            <a:pPr lvl="1"/>
            <a:r>
              <a:rPr lang="en-US" dirty="0"/>
              <a:t>You will not be able to retrieve documents from USPS after separation.</a:t>
            </a:r>
          </a:p>
          <a:p>
            <a:r>
              <a:rPr lang="en-US"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111</a:t>
            </a:fld>
            <a:endParaRPr lang="en-US"/>
          </a:p>
        </p:txBody>
      </p:sp>
    </p:spTree>
    <p:extLst>
      <p:ext uri="{BB962C8B-B14F-4D97-AF65-F5344CB8AC3E}">
        <p14:creationId xmlns:p14="http://schemas.microsoft.com/office/powerpoint/2010/main" val="1546068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2196790"/>
            <a:ext cx="10018713" cy="3975409"/>
          </a:xfrm>
        </p:spPr>
        <p:txBody>
          <a:bodyPr>
            <a:normAutofit lnSpcReduction="10000"/>
          </a:bodyPr>
          <a:lstStyle/>
          <a:p>
            <a:r>
              <a:rPr lang="en-US" sz="2800" dirty="0"/>
              <a:t>Call USPS HRSSC and request a phone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5848986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p:txBody>
          <a:bodyPr/>
          <a:lstStyle/>
          <a:p>
            <a:r>
              <a:rPr lang="en-US" dirty="0"/>
              <a:t>Complete the Forms</a:t>
            </a:r>
          </a:p>
        </p:txBody>
      </p:sp>
      <p:sp>
        <p:nvSpPr>
          <p:cNvPr id="3" name="Content Placeholder 2">
            <a:extLst>
              <a:ext uri="{FF2B5EF4-FFF2-40B4-BE49-F238E27FC236}">
                <a16:creationId xmlns:a16="http://schemas.microsoft.com/office/drawing/2014/main" id="{7C06FCB1-31E3-0A2C-9EEF-AC23E6BC854C}"/>
              </a:ext>
            </a:extLst>
          </p:cNvPr>
          <p:cNvSpPr>
            <a:spLocks noGrp="1"/>
          </p:cNvSpPr>
          <p:nvPr>
            <p:ph idx="1"/>
          </p:nvPr>
        </p:nvSpPr>
        <p:spPr>
          <a:xfrm>
            <a:off x="1484310" y="1996069"/>
            <a:ext cx="10018713" cy="4252332"/>
          </a:xfrm>
        </p:spPr>
        <p:txBody>
          <a:bodyPr>
            <a:normAutofit/>
          </a:bodyPr>
          <a:lstStyle/>
          <a:p>
            <a:r>
              <a:rPr lang="en-US" sz="2800" dirty="0"/>
              <a:t>The forms in the application book are preprinted with your name and employee ID number, which will help ensure efficient and problem-free processing.</a:t>
            </a:r>
          </a:p>
          <a:p>
            <a:pPr>
              <a:lnSpc>
                <a:spcPct val="90000"/>
              </a:lnSpc>
            </a:pPr>
            <a:r>
              <a:rPr lang="en-US" sz="2800" dirty="0"/>
              <a:t>Copy the forms so that a blank form is always available.  Some of the forms are not valid if erasures, whiteouts or corrections are made.</a:t>
            </a:r>
          </a:p>
          <a:p>
            <a:pPr>
              <a:lnSpc>
                <a:spcPct val="90000"/>
              </a:lnSpc>
            </a:pPr>
            <a:r>
              <a:rPr lang="en-US" sz="2800" dirty="0"/>
              <a:t>Utilize the retirement counseling if you have questions about the forms.</a:t>
            </a:r>
          </a:p>
          <a:p>
            <a:pPr>
              <a:lnSpc>
                <a:spcPct val="90000"/>
              </a:lnSpc>
            </a:pPr>
            <a:r>
              <a:rPr lang="en-US" sz="2800" dirty="0"/>
              <a:t>Make copies of the completed forms for your records.</a:t>
            </a:r>
          </a:p>
        </p:txBody>
      </p:sp>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18769860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484310" y="1951463"/>
            <a:ext cx="10018713" cy="4438186"/>
          </a:xfrm>
        </p:spPr>
        <p:txBody>
          <a:bodyPr>
            <a:normAutofit fontScale="92500" lnSpcReduction="20000"/>
          </a:bodyPr>
          <a:lstStyle/>
          <a:p>
            <a:r>
              <a:rPr lang="en-US" sz="2800" dirty="0"/>
              <a:t>Certified Summary of Federal Service</a:t>
            </a:r>
          </a:p>
          <a:p>
            <a:pPr lvl="1"/>
            <a:r>
              <a:rPr lang="en-US" sz="2400" dirty="0"/>
              <a:t>SF 3107-1 (FERS)</a:t>
            </a:r>
          </a:p>
          <a:p>
            <a:pPr lvl="1"/>
            <a:r>
              <a:rPr lang="en-US" sz="2400" dirty="0"/>
              <a:t>SF 2801-1 (CSRS)</a:t>
            </a:r>
          </a:p>
          <a:p>
            <a:r>
              <a:rPr lang="en-US" sz="2800" dirty="0"/>
              <a:t>This form will come blank. However, the form clearly asks you to review the information after the employing office completes and certifies the form.  You are not required to sign this form (blank or completed). </a:t>
            </a:r>
          </a:p>
          <a:p>
            <a:r>
              <a:rPr lang="en-US" sz="2800" dirty="0"/>
              <a:t>If you request the Postal Service complete the form so that you can review it, and they refuse, talk to your shop steward. They can initiate a grievance prior to your separation. It doesn’t have to stop you from retiring. In this event, shop stewards should consult with the Retirement Department. </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481953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1" y="685800"/>
            <a:ext cx="10018713" cy="1185333"/>
          </a:xfrm>
        </p:spPr>
        <p:txBody>
          <a:bodyPr>
            <a:normAutofit/>
          </a:bodyPr>
          <a:lstStyle/>
          <a:p>
            <a:r>
              <a:rPr lang="en-US" dirty="0"/>
              <a:t>Submit the Application</a:t>
            </a:r>
          </a:p>
        </p:txBody>
      </p:sp>
      <p:pic>
        <p:nvPicPr>
          <p:cNvPr id="4" name="Picture 4" descr="Sending Mail from Home | Learn How to Send Mail from Your Home - Shipping  School">
            <a:extLst>
              <a:ext uri="{FF2B5EF4-FFF2-40B4-BE49-F238E27FC236}">
                <a16:creationId xmlns:a16="http://schemas.microsoft.com/office/drawing/2014/main" id="{7304F399-3ADE-EC27-3A8D-302B768C3C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4307" y="2874872"/>
            <a:ext cx="2720881" cy="203803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998133"/>
            <a:ext cx="7272868" cy="4174067"/>
          </a:xfrm>
        </p:spPr>
        <p:txBody>
          <a:bodyPr>
            <a:normAutofit/>
          </a:bodyPr>
          <a:lstStyle/>
          <a:p>
            <a:r>
              <a:rPr lang="en-US" dirty="0"/>
              <a:t>Send the completed forms to HRSSC / USPS. Ideally 60 days prior to separation.</a:t>
            </a:r>
          </a:p>
          <a:p>
            <a:r>
              <a:rPr lang="en-US" dirty="0"/>
              <a:t>After your last day, USPS will finalize their portion and send to OPM.</a:t>
            </a:r>
          </a:p>
          <a:p>
            <a:r>
              <a:rPr lang="en-US" dirty="0"/>
              <a:t>OPM will send you a CSA number and begin interim payments, usually without delay.</a:t>
            </a:r>
          </a:p>
          <a:p>
            <a:r>
              <a:rPr lang="en-US" dirty="0"/>
              <a:t>OPM makes annuity payments the first business day of the month. The payment is for the preceding month.</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2110717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484310" y="2018372"/>
            <a:ext cx="10018713" cy="4153828"/>
          </a:xfrm>
        </p:spPr>
        <p:txBody>
          <a:bodyPr>
            <a:normAutofit/>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r>
              <a:rPr lang="en-US" sz="2800" dirty="0"/>
              <a:t>OPM will finalize your application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124286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685800"/>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484311" y="1998133"/>
            <a:ext cx="6855356" cy="3793067"/>
          </a:xfrm>
        </p:spPr>
        <p:txBody>
          <a:bodyPr>
            <a:normAutofit lnSpcReduction="10000"/>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989831"/>
            <a:ext cx="2717116" cy="18081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117</a:t>
            </a:fld>
            <a:endParaRPr lang="en-US"/>
          </a:p>
        </p:txBody>
      </p:sp>
    </p:spTree>
    <p:extLst>
      <p:ext uri="{BB962C8B-B14F-4D97-AF65-F5344CB8AC3E}">
        <p14:creationId xmlns:p14="http://schemas.microsoft.com/office/powerpoint/2010/main" val="19508629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484310" y="2029522"/>
            <a:ext cx="10018713" cy="4218877"/>
          </a:xfrm>
        </p:spPr>
        <p:txBody>
          <a:bodyPr>
            <a:normAutofit lnSpcReduction="10000"/>
          </a:bodyPr>
          <a:lstStyle/>
          <a:p>
            <a:r>
              <a:rPr lang="en-US" sz="2800" dirty="0"/>
              <a:t>Lump sum terminal leave payment includes:</a:t>
            </a:r>
          </a:p>
          <a:p>
            <a:pPr lvl="1"/>
            <a:r>
              <a:rPr lang="en-US" sz="2400" dirty="0"/>
              <a:t>accumulated AL up to maximum carryover </a:t>
            </a:r>
          </a:p>
          <a:p>
            <a:pPr lvl="2"/>
            <a:r>
              <a:rPr lang="en-US" sz="2000" dirty="0"/>
              <a:t>normally 440 hours, but expanded to 520 hours for 2023</a:t>
            </a:r>
          </a:p>
          <a:p>
            <a:pPr lvl="1"/>
            <a:r>
              <a:rPr lang="en-US" sz="2400" dirty="0"/>
              <a:t>any 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118</a:t>
            </a:fld>
            <a:endParaRPr lang="en-US"/>
          </a:p>
        </p:txBody>
      </p:sp>
    </p:spTree>
    <p:extLst>
      <p:ext uri="{BB962C8B-B14F-4D97-AF65-F5344CB8AC3E}">
        <p14:creationId xmlns:p14="http://schemas.microsoft.com/office/powerpoint/2010/main" val="27315712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484310" y="2141034"/>
            <a:ext cx="10018713" cy="4304371"/>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hlinkClick r:id="rId3"/>
              </a:rPr>
              <a:t>www.GoDirect.gov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119</a:t>
            </a:fld>
            <a:endParaRPr lang="en-US"/>
          </a:p>
        </p:txBody>
      </p:sp>
    </p:spTree>
    <p:extLst>
      <p:ext uri="{BB962C8B-B14F-4D97-AF65-F5344CB8AC3E}">
        <p14:creationId xmlns:p14="http://schemas.microsoft.com/office/powerpoint/2010/main" val="285287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p:txBody>
          <a:bodyPr/>
          <a:lstStyle/>
          <a:p>
            <a:r>
              <a:rPr lang="en-US" dirty="0"/>
              <a:t>		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p:txBody>
          <a:bodyPr>
            <a:normAutofit/>
          </a:bodyPr>
          <a:lstStyle/>
          <a:p>
            <a:r>
              <a:rPr lang="en-US" sz="3200" dirty="0"/>
              <a:t>For </a:t>
            </a:r>
            <a:r>
              <a:rPr lang="en-US" sz="3200" u="sng" dirty="0"/>
              <a:t>eligibility</a:t>
            </a:r>
            <a:r>
              <a:rPr lang="en-US" sz="3200" dirty="0"/>
              <a:t> purposes, combine:</a:t>
            </a:r>
          </a:p>
          <a:p>
            <a:pPr lvl="1"/>
            <a:r>
              <a:rPr lang="en-US" sz="2800" dirty="0"/>
              <a:t>Time under FERS </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pic>
        <p:nvPicPr>
          <p:cNvPr id="4" name="Picture 3">
            <a:extLst>
              <a:ext uri="{FF2B5EF4-FFF2-40B4-BE49-F238E27FC236}">
                <a16:creationId xmlns:a16="http://schemas.microsoft.com/office/drawing/2014/main" id="{D97EAB9B-07E3-53F0-4E15-D4F30CE7C2A0}"/>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12</a:t>
            </a:fld>
            <a:endParaRPr lang="en-US"/>
          </a:p>
        </p:txBody>
      </p:sp>
    </p:spTree>
    <p:extLst>
      <p:ext uri="{BB962C8B-B14F-4D97-AF65-F5344CB8AC3E}">
        <p14:creationId xmlns:p14="http://schemas.microsoft.com/office/powerpoint/2010/main" val="33885303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p:txBody>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0" y="2174488"/>
            <a:ext cx="10018713" cy="3858321"/>
          </a:xfrm>
        </p:spPr>
        <p:txBody>
          <a:bodyPr>
            <a:normAutofit fontScale="92500"/>
          </a:bodyPr>
          <a:lstStyle/>
          <a:p>
            <a:r>
              <a:rPr lang="en-US" dirty="0"/>
              <a:t>If you receive notice from USPS after separation that you owe money, immediately contact your branch and your NBA office. Two ways to appeal:</a:t>
            </a:r>
          </a:p>
          <a:p>
            <a:pPr lvl="1"/>
            <a:r>
              <a:rPr lang="en-US" u="sng" dirty="0"/>
              <a:t>30-day</a:t>
            </a:r>
            <a:r>
              <a:rPr lang="en-US" dirty="0"/>
              <a:t> time limit to appeal through the Debt Collection Act which requires USPS to provide appeal rights.</a:t>
            </a:r>
          </a:p>
          <a:p>
            <a:pPr lvl="1"/>
            <a:r>
              <a:rPr lang="en-US" dirty="0"/>
              <a:t>Or file a grievance which must be received </a:t>
            </a:r>
            <a:r>
              <a:rPr lang="en-US" u="sng" dirty="0"/>
              <a:t>at</a:t>
            </a:r>
            <a:r>
              <a:rPr lang="en-US" dirty="0"/>
              <a:t> Step B within </a:t>
            </a:r>
            <a:r>
              <a:rPr lang="en-US" u="sng" dirty="0"/>
              <a:t>30 days </a:t>
            </a:r>
            <a:r>
              <a:rPr lang="en-US" dirty="0"/>
              <a:t>from the date the retiree first learned, or may reasonably have been expected to have learned, of the Postal Service’s intent to collect the debt. </a:t>
            </a:r>
          </a:p>
          <a:p>
            <a:r>
              <a:rPr lang="en-US" dirty="0"/>
              <a:t>If you do not timely appeal (or pay/make a payment plan), USPS will advise the U.S. Treasury, which will deduct the debt from your retirement, income tax, social security, etc., without any appeal rights. Treasury will add interest and penalties.</a:t>
            </a:r>
          </a:p>
        </p:txBody>
      </p:sp>
      <p:pic>
        <p:nvPicPr>
          <p:cNvPr id="5" name="Picture 4">
            <a:extLst>
              <a:ext uri="{FF2B5EF4-FFF2-40B4-BE49-F238E27FC236}">
                <a16:creationId xmlns:a16="http://schemas.microsoft.com/office/drawing/2014/main" id="{A1FC6E9C-82E8-BFCC-00FE-0D9B507E4028}"/>
              </a:ext>
            </a:extLst>
          </p:cNvPr>
          <p:cNvPicPr>
            <a:picLocks noChangeAspect="1"/>
          </p:cNvPicPr>
          <p:nvPr/>
        </p:nvPicPr>
        <p:blipFill>
          <a:blip r:embed="rId3"/>
          <a:stretch>
            <a:fillRect/>
          </a:stretch>
        </p:blipFill>
        <p:spPr>
          <a:xfrm>
            <a:off x="1484310" y="657922"/>
            <a:ext cx="1280213" cy="1305989"/>
          </a:xfrm>
          <a:prstGeom prst="rect">
            <a:avLst/>
          </a:prstGeom>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p:txBody>
          <a:bodyPr/>
          <a:lstStyle/>
          <a:p>
            <a:fld id="{2DEA1BFF-5034-4F1A-B5F9-11EA113F3039}" type="slidenum">
              <a:rPr lang="en-US" smtClean="0"/>
              <a:t>120</a:t>
            </a:fld>
            <a:endParaRPr lang="en-US"/>
          </a:p>
        </p:txBody>
      </p:sp>
    </p:spTree>
    <p:extLst>
      <p:ext uri="{BB962C8B-B14F-4D97-AF65-F5344CB8AC3E}">
        <p14:creationId xmlns:p14="http://schemas.microsoft.com/office/powerpoint/2010/main" val="22176014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666999"/>
            <a:ext cx="4278929" cy="3124201"/>
          </a:xfrm>
        </p:spPr>
        <p:txBody>
          <a:bodyPr>
            <a:normAutofit/>
          </a:bodyPr>
          <a:lstStyle/>
          <a:p>
            <a:r>
              <a:rPr lang="en-US" dirty="0"/>
              <a:t>Sign up!</a:t>
            </a:r>
          </a:p>
          <a:p>
            <a:r>
              <a:rPr lang="en-US" dirty="0">
                <a:hlinkClick r:id="rId4"/>
              </a:rPr>
              <a:t>www.servicesonline.opm.gov/</a:t>
            </a:r>
            <a:endParaRPr lang="en-US" dirty="0"/>
          </a:p>
          <a:p>
            <a:r>
              <a:rPr lang="en-US" dirty="0"/>
              <a:t>You need your CSA number and a temporary password, so you can’t sign up until you receive those from OPM.</a:t>
            </a:r>
          </a:p>
        </p:txBody>
      </p:sp>
      <p:sp>
        <p:nvSpPr>
          <p:cNvPr id="1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6434407" y="1011765"/>
            <a:ext cx="4744154" cy="4546708"/>
          </a:xfrm>
          <a:prstGeom prst="rect">
            <a:avLst/>
          </a:prstGeom>
        </p:spPr>
      </p:pic>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121</a:t>
            </a:fld>
            <a:endParaRPr lang="en-US"/>
          </a:p>
        </p:txBody>
      </p:sp>
    </p:spTree>
    <p:extLst>
      <p:ext uri="{BB962C8B-B14F-4D97-AF65-F5344CB8AC3E}">
        <p14:creationId xmlns:p14="http://schemas.microsoft.com/office/powerpoint/2010/main" val="18315155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1484312" y="2040673"/>
            <a:ext cx="4895055" cy="4207727"/>
          </a:xfrm>
        </p:spPr>
        <p:txBody>
          <a:bodyPr>
            <a:normAutofit lnSpcReduction="10000"/>
          </a:bodyPr>
          <a:lstStyle/>
          <a:p>
            <a:r>
              <a:rPr lang="en-US" sz="2000" dirty="0"/>
              <a:t>View/print 1099-R tax forms</a:t>
            </a:r>
          </a:p>
          <a:p>
            <a:r>
              <a:rPr lang="en-US" sz="2000" dirty="0"/>
              <a:t>Change federal and state income tax withholding</a:t>
            </a:r>
          </a:p>
          <a:p>
            <a:r>
              <a:rPr lang="en-US" sz="2000" dirty="0"/>
              <a:t>View/print annuity statement and verification of income</a:t>
            </a:r>
          </a:p>
          <a:p>
            <a:r>
              <a:rPr lang="en-US" sz="2000" dirty="0"/>
              <a:t>View/print a year-to-date summary of payments</a:t>
            </a:r>
          </a:p>
          <a:p>
            <a:r>
              <a:rPr lang="en-US" sz="2000" dirty="0"/>
              <a:t>View/print verification of life insurance (FEGLI)</a:t>
            </a:r>
          </a:p>
          <a:p>
            <a:r>
              <a:rPr lang="en-US" sz="2000" dirty="0"/>
              <a:t>Change mailing address</a:t>
            </a:r>
          </a:p>
          <a:p>
            <a:r>
              <a:rPr lang="en-US" sz="2000" dirty="0"/>
              <a:t>Change password</a:t>
            </a:r>
          </a:p>
        </p:txBody>
      </p:sp>
      <p:sp>
        <p:nvSpPr>
          <p:cNvPr id="4" name="Content Placeholder 3">
            <a:extLst>
              <a:ext uri="{FF2B5EF4-FFF2-40B4-BE49-F238E27FC236}">
                <a16:creationId xmlns:a16="http://schemas.microsoft.com/office/drawing/2014/main" id="{8336B19B-4870-2130-D77C-5A945E222F01}"/>
              </a:ext>
            </a:extLst>
          </p:cNvPr>
          <p:cNvSpPr>
            <a:spLocks noGrp="1"/>
          </p:cNvSpPr>
          <p:nvPr>
            <p:ph sz="half" idx="2"/>
          </p:nvPr>
        </p:nvSpPr>
        <p:spPr>
          <a:xfrm>
            <a:off x="6607967" y="2040673"/>
            <a:ext cx="4895056" cy="4207727"/>
          </a:xfrm>
        </p:spPr>
        <p:txBody>
          <a:bodyPr>
            <a:normAutofit lnSpcReduction="10000"/>
          </a:bodyPr>
          <a:lstStyle/>
          <a:p>
            <a:r>
              <a:rPr lang="en-US" sz="2000" dirty="0"/>
              <a:t>View the status of case while in interim pay</a:t>
            </a:r>
          </a:p>
          <a:p>
            <a:r>
              <a:rPr lang="en-US" sz="2000" dirty="0"/>
              <a:t>Establish an allotment to an organization</a:t>
            </a:r>
          </a:p>
          <a:p>
            <a:r>
              <a:rPr lang="en-US" sz="2000" dirty="0"/>
              <a:t>Request duplicate annuity booklet</a:t>
            </a:r>
          </a:p>
          <a:p>
            <a:r>
              <a:rPr lang="en-US" sz="2000" dirty="0"/>
              <a:t>Set up a checking or savings allotment</a:t>
            </a:r>
          </a:p>
          <a:p>
            <a:r>
              <a:rPr lang="en-US" sz="2000" dirty="0"/>
              <a:t>Sign up for direct deposit of annuity payment</a:t>
            </a:r>
          </a:p>
          <a:p>
            <a:r>
              <a:rPr lang="en-US" sz="2000" dirty="0"/>
              <a:t>Update email address/opt-in to receive information electronically</a:t>
            </a:r>
          </a:p>
          <a:p>
            <a:r>
              <a:rPr lang="en-US" sz="2000" dirty="0"/>
              <a:t>View/print retirement services reference card (ID card)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350529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1" y="685800"/>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1" y="1728439"/>
            <a:ext cx="6855356" cy="4694663"/>
          </a:xfrm>
        </p:spPr>
        <p:txBody>
          <a:bodyPr>
            <a:normAutofit lnSpcReduction="10000"/>
          </a:bodyPr>
          <a:lstStyle/>
          <a:p>
            <a:pPr>
              <a:lnSpc>
                <a:spcPct val="90000"/>
              </a:lnSpc>
            </a:pPr>
            <a:r>
              <a:rPr lang="en-US" sz="2800" dirty="0"/>
              <a:t>Your annuity is subject to federal income tax. The total amount you contributed into the Civil Service Retirement and Disability Trust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8785907" y="3133097"/>
            <a:ext cx="2717116"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123</a:t>
            </a:fld>
            <a:endParaRPr lang="en-US"/>
          </a:p>
        </p:txBody>
      </p:sp>
    </p:spTree>
    <p:extLst>
      <p:ext uri="{BB962C8B-B14F-4D97-AF65-F5344CB8AC3E}">
        <p14:creationId xmlns:p14="http://schemas.microsoft.com/office/powerpoint/2010/main" val="11050370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2051824"/>
            <a:ext cx="10018713" cy="4120376"/>
          </a:xfrm>
        </p:spPr>
        <p:txBody>
          <a:bodyPr>
            <a:normAutofit lnSpcReduction="10000"/>
          </a:bodyPr>
          <a:lstStyle/>
          <a:p>
            <a:r>
              <a:rPr lang="en-US" sz="2800" dirty="0"/>
              <a:t>OPM mails a hardcopy once a year if there is a change</a:t>
            </a:r>
          </a:p>
          <a:p>
            <a:pPr lvl="1"/>
            <a:r>
              <a:rPr lang="en-US" sz="2400" dirty="0"/>
              <a:t>e.g., COLA increase</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124</a:t>
            </a:fld>
            <a:endParaRPr lang="en-US"/>
          </a:p>
        </p:txBody>
      </p:sp>
    </p:spTree>
    <p:extLst>
      <p:ext uri="{BB962C8B-B14F-4D97-AF65-F5344CB8AC3E}">
        <p14:creationId xmlns:p14="http://schemas.microsoft.com/office/powerpoint/2010/main" val="19629064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p:txBody>
          <a:bodyPr anchor="t">
            <a:normAutofit/>
          </a:bodyPr>
          <a:lstStyle/>
          <a:p>
            <a:r>
              <a:rPr lang="en-US" sz="2800" dirty="0"/>
              <a:t>Some deduction/addition codes used on the NOAA</a:t>
            </a:r>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1180849766"/>
              </p:ext>
            </p:extLst>
          </p:nvPr>
        </p:nvGraphicFramePr>
        <p:xfrm>
          <a:off x="2978912" y="3334512"/>
          <a:ext cx="6234176" cy="3200400"/>
        </p:xfrm>
        <a:graphic>
          <a:graphicData uri="http://schemas.openxmlformats.org/drawingml/2006/table">
            <a:tbl>
              <a:tblPr firstRow="1" bandRow="1">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125</a:t>
            </a:fld>
            <a:endParaRPr lang="en-US"/>
          </a:p>
        </p:txBody>
      </p:sp>
    </p:spTree>
    <p:extLst>
      <p:ext uri="{BB962C8B-B14F-4D97-AF65-F5344CB8AC3E}">
        <p14:creationId xmlns:p14="http://schemas.microsoft.com/office/powerpoint/2010/main" val="3872613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5021034" y="905933"/>
            <a:ext cx="6481989" cy="965200"/>
          </a:xfrm>
        </p:spPr>
        <p:txBody>
          <a:bodyPr>
            <a:normAutofit/>
          </a:bodyPr>
          <a:lstStyle/>
          <a:p>
            <a:r>
              <a:rPr lang="en-US" sz="3700"/>
              <a:t>Maintaining NALC Membership</a:t>
            </a:r>
          </a:p>
        </p:txBody>
      </p:sp>
      <p:pic>
        <p:nvPicPr>
          <p:cNvPr id="56322" name="Picture 2" descr="NALC Constitution">
            <a:extLst>
              <a:ext uri="{FF2B5EF4-FFF2-40B4-BE49-F238E27FC236}">
                <a16:creationId xmlns:a16="http://schemas.microsoft.com/office/drawing/2014/main" id="{271F1EE1-CCD6-F108-EB9E-FFCEF321B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4016"/>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5021035" y="1998133"/>
            <a:ext cx="6481987" cy="4250267"/>
          </a:xfrm>
        </p:spPr>
        <p:txBody>
          <a:bodyPr>
            <a:normAutofit/>
          </a:bodyPr>
          <a:lstStyle/>
          <a:p>
            <a:pPr>
              <a:lnSpc>
                <a:spcPct val="90000"/>
              </a:lnSpc>
            </a:pPr>
            <a:r>
              <a:rPr lang="en-US" sz="2800" dirty="0"/>
              <a:t>Article 2 Section 1(a):</a:t>
            </a:r>
          </a:p>
          <a:p>
            <a:pPr lvl="1">
              <a:lnSpc>
                <a:spcPct val="90000"/>
              </a:lnSpc>
            </a:pPr>
            <a:r>
              <a:rPr lang="en-US" sz="2400" dirty="0"/>
              <a:t>Membership in the NALC shall be… retirees… who were regular members of the NALC when they retired…</a:t>
            </a:r>
          </a:p>
          <a:p>
            <a:pPr>
              <a:lnSpc>
                <a:spcPct val="90000"/>
              </a:lnSpc>
            </a:pPr>
            <a:r>
              <a:rPr lang="en-US" sz="2800" dirty="0"/>
              <a:t>Article 2 Section 1(e):</a:t>
            </a:r>
          </a:p>
          <a:p>
            <a:pPr lvl="1">
              <a:lnSpc>
                <a:spcPct val="90000"/>
              </a:lnSpc>
            </a:pPr>
            <a:r>
              <a:rPr lang="en-US" sz="2400" dirty="0"/>
              <a:t>A Form 1189 (Dues Check-off Provision) must be signed by all retiring members within the NALC who wish to retain their membership… effective October 1, 1982.</a:t>
            </a:r>
          </a:p>
          <a:p>
            <a:pPr>
              <a:lnSpc>
                <a:spcPct val="90000"/>
              </a:lnSpc>
            </a:pPr>
            <a:r>
              <a:rPr lang="en-US" sz="2800" dirty="0"/>
              <a:t>Form 1189 must contain CSA number.</a:t>
            </a:r>
          </a:p>
          <a:p>
            <a:pPr>
              <a:lnSpc>
                <a:spcPct val="90000"/>
              </a:lnSpc>
            </a:pPr>
            <a:endParaRPr lang="en-US" sz="2800"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10888337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a:xfrm>
            <a:off x="1484311" y="685800"/>
            <a:ext cx="10018713" cy="1752599"/>
          </a:xfrm>
        </p:spPr>
        <p:txBody>
          <a:bodyPr>
            <a:normAutofit/>
          </a:bodyPr>
          <a:lstStyle/>
          <a:p>
            <a:r>
              <a:rPr lang="en-US" dirty="0"/>
              <a:t>Maintaining NALC Membership</a:t>
            </a:r>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3" y="2555800"/>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1" y="2555800"/>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127</a:t>
            </a:fld>
            <a:endParaRPr lang="en-US"/>
          </a:p>
        </p:txBody>
      </p:sp>
    </p:spTree>
    <p:extLst>
      <p:ext uri="{BB962C8B-B14F-4D97-AF65-F5344CB8AC3E}">
        <p14:creationId xmlns:p14="http://schemas.microsoft.com/office/powerpoint/2010/main" val="8337746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063385932"/>
              </p:ext>
            </p:extLst>
          </p:nvPr>
        </p:nvGraphicFramePr>
        <p:xfrm>
          <a:off x="2032000" y="2041525"/>
          <a:ext cx="8128000" cy="426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37084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37084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37084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37084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37084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37084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37084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37084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128</a:t>
            </a:fld>
            <a:endParaRPr lang="en-US"/>
          </a:p>
        </p:txBody>
      </p:sp>
    </p:spTree>
    <p:extLst>
      <p:ext uri="{BB962C8B-B14F-4D97-AF65-F5344CB8AC3E}">
        <p14:creationId xmlns:p14="http://schemas.microsoft.com/office/powerpoint/2010/main" val="25938543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1078923672"/>
              </p:ext>
            </p:extLst>
          </p:nvPr>
        </p:nvGraphicFramePr>
        <p:xfrm>
          <a:off x="2032000" y="2011045"/>
          <a:ext cx="8128000" cy="4602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$3.60</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233409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p:txBody>
          <a:bodyPr/>
          <a:lstStyle/>
          <a:p>
            <a:r>
              <a:rPr lang="en-US" dirty="0"/>
              <a:t>		Creditable Service – 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666999"/>
            <a:ext cx="10018713" cy="3333664"/>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pPr lvl="1"/>
            <a:r>
              <a:rPr lang="en-US" sz="3200" dirty="0"/>
              <a:t>Unused sick leave counts towards annuity calculation but </a:t>
            </a:r>
            <a:r>
              <a:rPr lang="en-US" sz="3200" u="sng" dirty="0"/>
              <a:t>does not count towards eligibility</a:t>
            </a:r>
          </a:p>
          <a:p>
            <a:pPr lvl="2"/>
            <a:r>
              <a:rPr lang="en-US" sz="2800" dirty="0"/>
              <a:t>Potential pitfall – retiring before eligibility because you incorrectly counted sick leave could result in large and permanent reduction to annuity.</a:t>
            </a:r>
          </a:p>
        </p:txBody>
      </p:sp>
      <p:pic>
        <p:nvPicPr>
          <p:cNvPr id="4" name="Picture 3">
            <a:extLst>
              <a:ext uri="{FF2B5EF4-FFF2-40B4-BE49-F238E27FC236}">
                <a16:creationId xmlns:a16="http://schemas.microsoft.com/office/drawing/2014/main" id="{BCC52705-B5FB-448A-0426-94ACD5BB44E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13</a:t>
            </a:fld>
            <a:endParaRPr lang="en-US"/>
          </a:p>
        </p:txBody>
      </p:sp>
    </p:spTree>
    <p:extLst>
      <p:ext uri="{BB962C8B-B14F-4D97-AF65-F5344CB8AC3E}">
        <p14:creationId xmlns:p14="http://schemas.microsoft.com/office/powerpoint/2010/main" val="39465549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1498749914"/>
              </p:ext>
            </p:extLst>
          </p:nvPr>
        </p:nvGraphicFramePr>
        <p:xfrm>
          <a:off x="2032000" y="1981200"/>
          <a:ext cx="8128000" cy="426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$3.60</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130</a:t>
            </a:fld>
            <a:endParaRPr lang="en-US"/>
          </a:p>
        </p:txBody>
      </p:sp>
    </p:spTree>
    <p:extLst>
      <p:ext uri="{BB962C8B-B14F-4D97-AF65-F5344CB8AC3E}">
        <p14:creationId xmlns:p14="http://schemas.microsoft.com/office/powerpoint/2010/main" val="35310238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1" y="685800"/>
            <a:ext cx="10018713" cy="1752599"/>
          </a:xfrm>
        </p:spPr>
        <p:txBody>
          <a:bodyPr>
            <a:normAutofit/>
          </a:bodyPr>
          <a:lstStyle/>
          <a:p>
            <a:r>
              <a:rPr lang="en-US" dirty="0"/>
              <a:t>Important Phone Numbers</a:t>
            </a:r>
          </a:p>
        </p:txBody>
      </p:sp>
      <p:pic>
        <p:nvPicPr>
          <p:cNvPr id="4" name="Picture 3">
            <a:extLst>
              <a:ext uri="{FF2B5EF4-FFF2-40B4-BE49-F238E27FC236}">
                <a16:creationId xmlns:a16="http://schemas.microsoft.com/office/drawing/2014/main" id="{5982B692-D20C-AC1C-AFF6-139233318826}"/>
              </a:ext>
            </a:extLst>
          </p:cNvPr>
          <p:cNvPicPr>
            <a:picLocks noChangeAspect="1"/>
          </p:cNvPicPr>
          <p:nvPr/>
        </p:nvPicPr>
        <p:blipFill>
          <a:blip r:embed="rId4"/>
          <a:stretch>
            <a:fillRect/>
          </a:stretch>
        </p:blipFill>
        <p:spPr>
          <a:xfrm>
            <a:off x="1652155" y="2834984"/>
            <a:ext cx="2992507" cy="216503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5165388" y="2118733"/>
            <a:ext cx="6337636" cy="4053468"/>
          </a:xfrm>
        </p:spPr>
        <p:txBody>
          <a:bodyPr anchor="t">
            <a:normAutofit/>
          </a:bodyPr>
          <a:lstStyle/>
          <a:p>
            <a:r>
              <a:rPr lang="en-US" dirty="0"/>
              <a:t>USPS Shared Services:			(877) 477-3273	 									option 5</a:t>
            </a:r>
          </a:p>
          <a:p>
            <a:r>
              <a:rPr lang="en-US" dirty="0"/>
              <a:t>NALC Retirement Dept:	 	(202) 393-4695</a:t>
            </a:r>
          </a:p>
          <a:p>
            <a:pPr lvl="1"/>
            <a:r>
              <a:rPr lang="en-US" sz="2400" dirty="0"/>
              <a:t>Toll-free						(800) 424-5186</a:t>
            </a:r>
          </a:p>
          <a:p>
            <a:pPr lvl="2"/>
            <a:r>
              <a:rPr lang="en-US" sz="2000" dirty="0"/>
              <a:t>Mon., Wed., Thur. 10-12 &amp; 2-4 EST</a:t>
            </a:r>
          </a:p>
          <a:p>
            <a:r>
              <a:rPr lang="en-US"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131</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5"/>
          <a:stretch>
            <a:fillRect/>
          </a:stretch>
        </p:blipFill>
        <p:spPr>
          <a:xfrm>
            <a:off x="8846718" y="4831188"/>
            <a:ext cx="1782337" cy="1782337"/>
          </a:xfrm>
          <a:prstGeom prst="rect">
            <a:avLst/>
          </a:prstGeom>
        </p:spPr>
      </p:pic>
    </p:spTree>
    <p:extLst>
      <p:ext uri="{BB962C8B-B14F-4D97-AF65-F5344CB8AC3E}">
        <p14:creationId xmlns:p14="http://schemas.microsoft.com/office/powerpoint/2010/main" val="11689100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D434-1BD6-4A4A-B0B6-1955B2828D3B}"/>
              </a:ext>
            </a:extLst>
          </p:cNvPr>
          <p:cNvSpPr>
            <a:spLocks noGrp="1"/>
          </p:cNvSpPr>
          <p:nvPr>
            <p:ph type="title"/>
          </p:nvPr>
        </p:nvSpPr>
        <p:spPr>
          <a:xfrm>
            <a:off x="5021034" y="905933"/>
            <a:ext cx="6481989" cy="965200"/>
          </a:xfrm>
        </p:spPr>
        <p:txBody>
          <a:bodyPr>
            <a:normAutofit/>
          </a:bodyPr>
          <a:lstStyle/>
          <a:p>
            <a:r>
              <a:rPr lang="en-US" dirty="0"/>
              <a:t>More Information</a:t>
            </a:r>
          </a:p>
        </p:txBody>
      </p:sp>
      <p:pic>
        <p:nvPicPr>
          <p:cNvPr id="2050" name="Picture 2" descr="Kip, a man in his mid-20s from Napoleon Dynamite, typing on a computer from  the 90s | In case you missed it, you now have until 12-23-21 to submit your  proposal for">
            <a:extLst>
              <a:ext uri="{FF2B5EF4-FFF2-40B4-BE49-F238E27FC236}">
                <a16:creationId xmlns:a16="http://schemas.microsoft.com/office/drawing/2014/main" id="{37A09FCC-D1E7-F284-2C15-092828A38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63" r="15555"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C3C79-2B85-F55E-EA72-87CA63E20298}"/>
              </a:ext>
            </a:extLst>
          </p:cNvPr>
          <p:cNvSpPr>
            <a:spLocks noGrp="1"/>
          </p:cNvSpPr>
          <p:nvPr>
            <p:ph idx="1"/>
          </p:nvPr>
        </p:nvSpPr>
        <p:spPr>
          <a:xfrm>
            <a:off x="5021035" y="1998133"/>
            <a:ext cx="6481987" cy="3793067"/>
          </a:xfrm>
        </p:spPr>
        <p:txBody>
          <a:bodyPr anchor="t">
            <a:normAutofit/>
          </a:bodyPr>
          <a:lstStyle/>
          <a:p>
            <a:r>
              <a:rPr lang="en-US" dirty="0"/>
              <a:t>Sign up to receive the Benefits Info listserv emails!</a:t>
            </a:r>
          </a:p>
          <a:p>
            <a:r>
              <a:rPr lang="en-US" dirty="0"/>
              <a:t>Log into the OPM webpage at:</a:t>
            </a:r>
          </a:p>
          <a:p>
            <a:pPr lvl="1"/>
            <a:r>
              <a:rPr lang="en-US" dirty="0">
                <a:hlinkClick r:id="rId5"/>
              </a:rPr>
              <a:t>http://apps.opm.gov/Listserv_Apps/list-sub.cfm</a:t>
            </a:r>
            <a:r>
              <a:rPr lang="en-US" dirty="0"/>
              <a:t>  </a:t>
            </a:r>
          </a:p>
        </p:txBody>
      </p:sp>
      <p:pic>
        <p:nvPicPr>
          <p:cNvPr id="9" name="Picture 8">
            <a:extLst>
              <a:ext uri="{FF2B5EF4-FFF2-40B4-BE49-F238E27FC236}">
                <a16:creationId xmlns:a16="http://schemas.microsoft.com/office/drawing/2014/main" id="{B939AA82-7FE8-1620-39DC-A3085AD54DCE}"/>
              </a:ext>
            </a:extLst>
          </p:cNvPr>
          <p:cNvPicPr>
            <a:picLocks noChangeAspect="1"/>
          </p:cNvPicPr>
          <p:nvPr/>
        </p:nvPicPr>
        <p:blipFill>
          <a:blip r:embed="rId6"/>
          <a:stretch>
            <a:fillRect/>
          </a:stretch>
        </p:blipFill>
        <p:spPr>
          <a:xfrm>
            <a:off x="7262961" y="3953934"/>
            <a:ext cx="1998133" cy="1998133"/>
          </a:xfrm>
          <a:prstGeom prst="rect">
            <a:avLst/>
          </a:prstGeom>
        </p:spPr>
      </p:pic>
      <p:sp>
        <p:nvSpPr>
          <p:cNvPr id="4" name="Slide Number Placeholder 3">
            <a:extLst>
              <a:ext uri="{FF2B5EF4-FFF2-40B4-BE49-F238E27FC236}">
                <a16:creationId xmlns:a16="http://schemas.microsoft.com/office/drawing/2014/main" id="{3B85117E-54A9-A8C8-3F36-5B02817B10C4}"/>
              </a:ext>
            </a:extLst>
          </p:cNvPr>
          <p:cNvSpPr>
            <a:spLocks noGrp="1"/>
          </p:cNvSpPr>
          <p:nvPr>
            <p:ph type="sldNum" sz="quarter" idx="12"/>
          </p:nvPr>
        </p:nvSpPr>
        <p:spPr/>
        <p:txBody>
          <a:bodyPr/>
          <a:lstStyle/>
          <a:p>
            <a:fld id="{2DEA1BFF-5034-4F1A-B5F9-11EA113F3039}" type="slidenum">
              <a:rPr lang="en-US" smtClean="0"/>
              <a:t>132</a:t>
            </a:fld>
            <a:endParaRPr lang="en-US"/>
          </a:p>
        </p:txBody>
      </p:sp>
    </p:spTree>
    <p:extLst>
      <p:ext uri="{BB962C8B-B14F-4D97-AF65-F5344CB8AC3E}">
        <p14:creationId xmlns:p14="http://schemas.microsoft.com/office/powerpoint/2010/main" val="790301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484310" y="2438399"/>
            <a:ext cx="10018713" cy="3733801"/>
          </a:xfrm>
        </p:spPr>
        <p:txBody>
          <a:bodyPr>
            <a:normAutofit fontScale="92500"/>
          </a:bodyPr>
          <a:lstStyle/>
          <a:p>
            <a:r>
              <a:rPr lang="en-US" sz="2800" dirty="0"/>
              <a:t>2012 Budget Proposal to reduce Social Security COLAs (not passed)</a:t>
            </a:r>
          </a:p>
          <a:p>
            <a:r>
              <a:rPr lang="en-US" sz="2800" dirty="0"/>
              <a:t>2012 House Resolution passed: Changes employee contributions from 7% to 12%, employer contributions from 7% to 2% (not passed by the Senate)</a:t>
            </a:r>
          </a:p>
          <a:p>
            <a:r>
              <a:rPr lang="en-US" sz="2800" dirty="0"/>
              <a:t>2013 Law changed FERS employee contributions from 0.8% to 3.1% (law passed!)</a:t>
            </a:r>
          </a:p>
          <a:p>
            <a:r>
              <a:rPr lang="en-US" sz="2800" dirty="0"/>
              <a:t>2014 Law changed FERS employee contributions from 3.1% to 4.4% (law passed!)</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133</a:t>
            </a:fld>
            <a:endParaRPr lang="en-US"/>
          </a:p>
        </p:txBody>
      </p:sp>
    </p:spTree>
    <p:extLst>
      <p:ext uri="{BB962C8B-B14F-4D97-AF65-F5344CB8AC3E}">
        <p14:creationId xmlns:p14="http://schemas.microsoft.com/office/powerpoint/2010/main" val="34491573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2207941"/>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134</a:t>
            </a:fld>
            <a:endParaRPr lang="en-US"/>
          </a:p>
        </p:txBody>
      </p:sp>
    </p:spTree>
    <p:extLst>
      <p:ext uri="{BB962C8B-B14F-4D97-AF65-F5344CB8AC3E}">
        <p14:creationId xmlns:p14="http://schemas.microsoft.com/office/powerpoint/2010/main" val="12029348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7" name="Group 1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5" name="Freeform: Shape 2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2802538" y="974724"/>
            <a:ext cx="7901652" cy="4899025"/>
          </a:xfrm>
          <a:prstGeom prst="rect">
            <a:avLst/>
          </a:prstGeom>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135</a:t>
            </a:fld>
            <a:endParaRPr lang="en-US"/>
          </a:p>
        </p:txBody>
      </p:sp>
    </p:spTree>
    <p:extLst>
      <p:ext uri="{BB962C8B-B14F-4D97-AF65-F5344CB8AC3E}">
        <p14:creationId xmlns:p14="http://schemas.microsoft.com/office/powerpoint/2010/main" val="18008986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a:t>Social Security Fairness Act</a:t>
            </a:r>
            <a:endParaRPr lang="en-US" dirty="0"/>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H.R. 82 and S. 597</a:t>
            </a:r>
          </a:p>
          <a:p>
            <a:r>
              <a:rPr lang="en-US" sz="3200" dirty="0"/>
              <a:t>Repeals the Windfall Elimination Provision (WEP) and Government Pension Offset (GPO) that unfairly reduce benefits for Civil Service Retirement System annuitants</a:t>
            </a:r>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76852" y="2126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136</a:t>
            </a:fld>
            <a:endParaRPr lang="en-US" dirty="0"/>
          </a:p>
        </p:txBody>
      </p:sp>
    </p:spTree>
    <p:extLst>
      <p:ext uri="{BB962C8B-B14F-4D97-AF65-F5344CB8AC3E}">
        <p14:creationId xmlns:p14="http://schemas.microsoft.com/office/powerpoint/2010/main" val="17999365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137</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4198995" y="3583383"/>
            <a:ext cx="2180372" cy="1291432"/>
          </a:xfrm>
          <a:prstGeom prst="rect">
            <a:avLst/>
          </a:prstGeom>
        </p:spPr>
      </p:pic>
    </p:spTree>
    <p:extLst>
      <p:ext uri="{BB962C8B-B14F-4D97-AF65-F5344CB8AC3E}">
        <p14:creationId xmlns:p14="http://schemas.microsoft.com/office/powerpoint/2010/main" val="21148236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998133"/>
            <a:ext cx="6855356" cy="4174067"/>
          </a:xfrm>
        </p:spPr>
        <p:txBody>
          <a:bodyPr>
            <a:normAutofit fontScale="92500" lnSpcReduction="10000"/>
          </a:bodyPr>
          <a:lstStyle/>
          <a:p>
            <a:r>
              <a:rPr lang="en-US" sz="3200" dirty="0"/>
              <a:t>Enroll by phone</a:t>
            </a:r>
          </a:p>
          <a:p>
            <a:pPr lvl="1"/>
            <a:r>
              <a:rPr lang="en-US" sz="2800" dirty="0"/>
              <a:t>Call the Retirement Department at       		(202) 393-4695</a:t>
            </a:r>
          </a:p>
          <a:p>
            <a:r>
              <a:rPr lang="en-US" sz="3200" dirty="0"/>
              <a:t>Enroll online</a:t>
            </a:r>
          </a:p>
          <a:p>
            <a:pPr lvl="1"/>
            <a:r>
              <a:rPr lang="en-US" sz="2800" dirty="0"/>
              <a:t>Log into Services Online, click ALLOTMENTS TO ORGANIZATIONS, select Letter Carrier Political Fund</a:t>
            </a:r>
          </a:p>
          <a:p>
            <a:r>
              <a:rPr lang="en-US" sz="3200" dirty="0"/>
              <a:t>Enroll by mail – download the form in the QR code</a:t>
            </a:r>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138</a:t>
            </a:fld>
            <a:endParaRPr lang="en-US" dirty="0"/>
          </a:p>
        </p:txBody>
      </p:sp>
    </p:spTree>
    <p:extLst>
      <p:ext uri="{BB962C8B-B14F-4D97-AF65-F5344CB8AC3E}">
        <p14:creationId xmlns:p14="http://schemas.microsoft.com/office/powerpoint/2010/main" val="19785680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962399" y="685800"/>
            <a:ext cx="7345891" cy="1413933"/>
          </a:xfrm>
        </p:spPr>
        <p:txBody>
          <a:bodyPr>
            <a:normAutofit/>
          </a:bodyPr>
          <a:lstStyle/>
          <a:p>
            <a:r>
              <a:rPr lang="en-US" dirty="0"/>
              <a:t>Need More Information?</a:t>
            </a:r>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843867" y="1773045"/>
            <a:ext cx="7998728" cy="4399154"/>
          </a:xfrm>
        </p:spPr>
        <p:txBody>
          <a:bodyPr>
            <a:normAutofit fontScale="92500"/>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139</a:t>
            </a:fld>
            <a:endParaRPr lang="en-US" dirty="0"/>
          </a:p>
        </p:txBody>
      </p:sp>
      <p:pic>
        <p:nvPicPr>
          <p:cNvPr id="8" name="Picture 7">
            <a:extLst>
              <a:ext uri="{FF2B5EF4-FFF2-40B4-BE49-F238E27FC236}">
                <a16:creationId xmlns:a16="http://schemas.microsoft.com/office/drawing/2014/main" id="{52184711-8179-700A-8A81-B43F34B98114}"/>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
        <p:nvSpPr>
          <p:cNvPr id="5" name="Arrow: Right 4">
            <a:extLst>
              <a:ext uri="{FF2B5EF4-FFF2-40B4-BE49-F238E27FC236}">
                <a16:creationId xmlns:a16="http://schemas.microsoft.com/office/drawing/2014/main" id="{C53DF5D9-6D77-EFFD-8B6D-0519298FA974}"/>
              </a:ext>
            </a:extLst>
          </p:cNvPr>
          <p:cNvSpPr/>
          <p:nvPr/>
        </p:nvSpPr>
        <p:spPr>
          <a:xfrm>
            <a:off x="5637570"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837789"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637569" y="4321802"/>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p:txBody>
          <a:bodyPr/>
          <a:lstStyle/>
          <a:p>
            <a:r>
              <a:rPr lang="en-US" dirty="0"/>
              <a:t>				Creditable Service – 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2266861"/>
            <a:ext cx="10018713" cy="4100485"/>
          </a:xfrm>
        </p:spPr>
        <p:txBody>
          <a:bodyPr>
            <a:normAutofit/>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pPr lvl="1"/>
            <a:r>
              <a:rPr lang="en-US" sz="2600" dirty="0"/>
              <a:t>Exceptions: All LWOP is credited if due to:</a:t>
            </a:r>
          </a:p>
          <a:p>
            <a:pPr lvl="2"/>
            <a:r>
              <a:rPr lang="en-US" sz="2200" dirty="0"/>
              <a:t>an on-the-job injury and wage loss compensation was paid by OWCP</a:t>
            </a:r>
          </a:p>
          <a:p>
            <a:pPr lvl="2"/>
            <a:r>
              <a:rPr lang="en-US" sz="2200" dirty="0"/>
              <a:t>full-time union official employment and union pays employer contributions</a:t>
            </a:r>
          </a:p>
          <a:p>
            <a:pPr lvl="2"/>
            <a:r>
              <a:rPr lang="en-US" sz="2200" dirty="0"/>
              <a:t>military furlough</a:t>
            </a:r>
          </a:p>
        </p:txBody>
      </p:sp>
      <p:pic>
        <p:nvPicPr>
          <p:cNvPr id="4" name="Picture 3">
            <a:extLst>
              <a:ext uri="{FF2B5EF4-FFF2-40B4-BE49-F238E27FC236}">
                <a16:creationId xmlns:a16="http://schemas.microsoft.com/office/drawing/2014/main" id="{5406A22F-7207-1E17-4A4F-6D92827C0234}"/>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14</a:t>
            </a:fld>
            <a:endParaRPr lang="en-US"/>
          </a:p>
        </p:txBody>
      </p:sp>
    </p:spTree>
    <p:extLst>
      <p:ext uri="{BB962C8B-B14F-4D97-AF65-F5344CB8AC3E}">
        <p14:creationId xmlns:p14="http://schemas.microsoft.com/office/powerpoint/2010/main" val="7938314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72E090-DB23-40E8-859F-F1DE8921EDCB}"/>
              </a:ext>
            </a:extLst>
          </p:cNvPr>
          <p:cNvPicPr>
            <a:picLocks noChangeAspect="1"/>
          </p:cNvPicPr>
          <p:nvPr/>
        </p:nvPicPr>
        <p:blipFill>
          <a:blip r:embed="rId4"/>
          <a:stretch>
            <a:fillRect/>
          </a:stretch>
        </p:blipFill>
        <p:spPr>
          <a:xfrm>
            <a:off x="5109619" y="1011765"/>
            <a:ext cx="3853335" cy="4546708"/>
          </a:xfrm>
          <a:prstGeom prst="rect">
            <a:avLst/>
          </a:prstGeom>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p:txBody>
          <a:bodyPr/>
          <a:lstStyle/>
          <a:p>
            <a:fld id="{2DEA1BFF-5034-4F1A-B5F9-11EA113F3039}" type="slidenum">
              <a:rPr lang="en-US" smtClean="0"/>
              <a:t>140</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p:txBody>
          <a:bodyPr/>
          <a:lstStyle/>
          <a:p>
            <a:r>
              <a:rPr lang="en-US" dirty="0"/>
              <a:t>					Creditable Service – 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pic>
        <p:nvPicPr>
          <p:cNvPr id="4" name="Picture 3">
            <a:extLst>
              <a:ext uri="{FF2B5EF4-FFF2-40B4-BE49-F238E27FC236}">
                <a16:creationId xmlns:a16="http://schemas.microsoft.com/office/drawing/2014/main" id="{7561ECFF-8E23-54D6-C822-DDE80BC6F31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15</a:t>
            </a:fld>
            <a:endParaRPr lang="en-US"/>
          </a:p>
        </p:txBody>
      </p:sp>
    </p:spTree>
    <p:extLst>
      <p:ext uri="{BB962C8B-B14F-4D97-AF65-F5344CB8AC3E}">
        <p14:creationId xmlns:p14="http://schemas.microsoft.com/office/powerpoint/2010/main" val="19174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484310" y="2666999"/>
            <a:ext cx="10018713" cy="3581401"/>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National Guard service</a:t>
            </a:r>
          </a:p>
          <a:p>
            <a:r>
              <a:rPr lang="en-US" sz="3200" dirty="0"/>
              <a:t>National Guard service is generally not creditable</a:t>
            </a:r>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64395" y="2089517"/>
            <a:ext cx="4876190" cy="1561905"/>
          </a:xfrm>
          <a:prstGeom prst="rect">
            <a:avLst/>
          </a:prstGeom>
        </p:spPr>
      </p:pic>
      <p:pic>
        <p:nvPicPr>
          <p:cNvPr id="6" name="Picture 5">
            <a:extLst>
              <a:ext uri="{FF2B5EF4-FFF2-40B4-BE49-F238E27FC236}">
                <a16:creationId xmlns:a16="http://schemas.microsoft.com/office/drawing/2014/main" id="{B79846A1-E500-C35A-DF7B-78995DE32591}"/>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16</a:t>
            </a:fld>
            <a:endParaRPr lang="en-US"/>
          </a:p>
        </p:txBody>
      </p:sp>
    </p:spTree>
    <p:extLst>
      <p:ext uri="{BB962C8B-B14F-4D97-AF65-F5344CB8AC3E}">
        <p14:creationId xmlns:p14="http://schemas.microsoft.com/office/powerpoint/2010/main" val="21097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484310" y="2266861"/>
            <a:ext cx="10313680" cy="4100485"/>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pic>
        <p:nvPicPr>
          <p:cNvPr id="4" name="Picture 3">
            <a:extLst>
              <a:ext uri="{FF2B5EF4-FFF2-40B4-BE49-F238E27FC236}">
                <a16:creationId xmlns:a16="http://schemas.microsoft.com/office/drawing/2014/main" id="{2F8D65F7-860D-5EB3-2C97-5C72059AD487}"/>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17</a:t>
            </a:fld>
            <a:endParaRPr lang="en-US"/>
          </a:p>
        </p:txBody>
      </p:sp>
    </p:spTree>
    <p:extLst>
      <p:ext uri="{BB962C8B-B14F-4D97-AF65-F5344CB8AC3E}">
        <p14:creationId xmlns:p14="http://schemas.microsoft.com/office/powerpoint/2010/main" val="249113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pPr lvl="1"/>
            <a:r>
              <a:rPr lang="en-US" sz="2800" dirty="0"/>
              <a:t>Alternative method under USERRA</a:t>
            </a:r>
          </a:p>
          <a:p>
            <a:pPr lvl="2"/>
            <a:r>
              <a:rPr lang="en-US" sz="2400" dirty="0"/>
              <a:t>Amount of deposit before interest is limited to the amount of civilian retirement deductions which would have been withheld</a:t>
            </a:r>
          </a:p>
        </p:txBody>
      </p:sp>
      <p:pic>
        <p:nvPicPr>
          <p:cNvPr id="4" name="Picture 3">
            <a:extLst>
              <a:ext uri="{FF2B5EF4-FFF2-40B4-BE49-F238E27FC236}">
                <a16:creationId xmlns:a16="http://schemas.microsoft.com/office/drawing/2014/main" id="{AB474BA2-BB43-F98C-68A1-84CA1110029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18</a:t>
            </a:fld>
            <a:endParaRPr lang="en-US"/>
          </a:p>
        </p:txBody>
      </p:sp>
    </p:spTree>
    <p:extLst>
      <p:ext uri="{BB962C8B-B14F-4D97-AF65-F5344CB8AC3E}">
        <p14:creationId xmlns:p14="http://schemas.microsoft.com/office/powerpoint/2010/main" val="17675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p:txBody>
          <a:bodyPr/>
          <a:lstStyle/>
          <a:p>
            <a:r>
              <a:rPr lang="en-US" dirty="0"/>
              <a:t>					Making a Deposit for 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fontScale="92500"/>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a:t>
            </a:r>
          </a:p>
          <a:p>
            <a:r>
              <a:rPr lang="en-US" sz="2800" dirty="0"/>
              <a:t>Remember – the full deposit must be completed </a:t>
            </a:r>
            <a:r>
              <a:rPr lang="en-US" sz="2800" u="sng" dirty="0"/>
              <a:t>prior</a:t>
            </a:r>
            <a:r>
              <a:rPr lang="en-US" sz="2800" dirty="0"/>
              <a:t> to separation</a:t>
            </a:r>
          </a:p>
        </p:txBody>
      </p:sp>
      <p:pic>
        <p:nvPicPr>
          <p:cNvPr id="4" name="Picture 3">
            <a:extLst>
              <a:ext uri="{FF2B5EF4-FFF2-40B4-BE49-F238E27FC236}">
                <a16:creationId xmlns:a16="http://schemas.microsoft.com/office/drawing/2014/main" id="{288AB068-17B2-05F7-E1BD-CD3504F944C6}"/>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19</a:t>
            </a:fld>
            <a:endParaRPr lang="en-US"/>
          </a:p>
        </p:txBody>
      </p:sp>
    </p:spTree>
    <p:extLst>
      <p:ext uri="{BB962C8B-B14F-4D97-AF65-F5344CB8AC3E}">
        <p14:creationId xmlns:p14="http://schemas.microsoft.com/office/powerpoint/2010/main" val="27886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sz="half" idx="1"/>
          </p:nvPr>
        </p:nvSpPr>
        <p:spPr/>
        <p:txBody>
          <a:bodyPr>
            <a:noAutofit/>
          </a:bodyPr>
          <a:lstStyle/>
          <a:p>
            <a:r>
              <a:rPr lang="en-US" sz="2400" dirty="0"/>
              <a:t>Federal Employees Retirement System</a:t>
            </a:r>
          </a:p>
          <a:p>
            <a:r>
              <a:rPr lang="en-US" sz="2400" dirty="0"/>
              <a:t>Civil Service Retirement System</a:t>
            </a:r>
          </a:p>
          <a:p>
            <a:r>
              <a:rPr lang="en-US" sz="2400" dirty="0"/>
              <a:t>Federal Employees Health Benefit</a:t>
            </a:r>
          </a:p>
          <a:p>
            <a:r>
              <a:rPr lang="en-US" sz="2400" dirty="0"/>
              <a:t>Federal Employees Group Life Insurance</a:t>
            </a:r>
          </a:p>
        </p:txBody>
      </p:sp>
      <p:sp>
        <p:nvSpPr>
          <p:cNvPr id="5" name="Content Placeholder 4">
            <a:extLst>
              <a:ext uri="{FF2B5EF4-FFF2-40B4-BE49-F238E27FC236}">
                <a16:creationId xmlns:a16="http://schemas.microsoft.com/office/drawing/2014/main" id="{7E69832E-6A73-0FD4-9EC9-45695E8DFE0D}"/>
              </a:ext>
            </a:extLst>
          </p:cNvPr>
          <p:cNvSpPr>
            <a:spLocks noGrp="1"/>
          </p:cNvSpPr>
          <p:nvPr>
            <p:ph sz="half" idx="2"/>
          </p:nvPr>
        </p:nvSpPr>
        <p:spPr/>
        <p:txBody>
          <a:bodyPr>
            <a:normAutofit/>
          </a:bodyPr>
          <a:lstStyle/>
          <a:p>
            <a:r>
              <a:rPr lang="en-US" sz="2400" dirty="0"/>
              <a:t>Thrift Savings Plan</a:t>
            </a:r>
          </a:p>
          <a:p>
            <a:r>
              <a:rPr lang="en-US" sz="2400" dirty="0"/>
              <a:t>Social Security Administration</a:t>
            </a:r>
          </a:p>
          <a:p>
            <a:r>
              <a:rPr lang="en-US" sz="2400" dirty="0"/>
              <a:t>Other considerations</a:t>
            </a:r>
          </a:p>
          <a:p>
            <a:r>
              <a:rPr lang="en-US" sz="2400" dirty="0"/>
              <a:t>Applying</a:t>
            </a:r>
          </a:p>
          <a:p>
            <a:r>
              <a:rPr lang="en-US" sz="2400" dirty="0"/>
              <a:t>Post-retirement info</a:t>
            </a:r>
          </a:p>
          <a:p>
            <a:endParaRPr lang="en-US" dirty="0"/>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p:txBody>
          <a:bodyPr/>
          <a:lstStyle/>
          <a:p>
            <a:r>
              <a:rPr lang="en-US" dirty="0"/>
              <a:t>					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lnSpcReduction="10000"/>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hlinkClick r:id="rId3"/>
              </a:rPr>
              <a:t>https://www.nalc.org/government-affairs</a:t>
            </a:r>
            <a:r>
              <a:rPr lang="en-US" sz="2000" dirty="0"/>
              <a:t> </a:t>
            </a:r>
          </a:p>
          <a:p>
            <a:r>
              <a:rPr lang="en-US" sz="2800" dirty="0"/>
              <a:t>Cost – 1.3% of basic pay of the non-career service, plus interest</a:t>
            </a:r>
          </a:p>
        </p:txBody>
      </p:sp>
      <p:pic>
        <p:nvPicPr>
          <p:cNvPr id="4" name="Picture 3">
            <a:extLst>
              <a:ext uri="{FF2B5EF4-FFF2-40B4-BE49-F238E27FC236}">
                <a16:creationId xmlns:a16="http://schemas.microsoft.com/office/drawing/2014/main" id="{BE054250-CA43-7FD8-F2EE-7FA267A5F0A4}"/>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20</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5"/>
          <a:stretch>
            <a:fillRect/>
          </a:stretch>
        </p:blipFill>
        <p:spPr>
          <a:xfrm>
            <a:off x="8153400" y="2666999"/>
            <a:ext cx="2173224" cy="2173224"/>
          </a:xfrm>
          <a:prstGeom prst="rect">
            <a:avLst/>
          </a:prstGeom>
        </p:spPr>
      </p:pic>
    </p:spTree>
    <p:extLst>
      <p:ext uri="{BB962C8B-B14F-4D97-AF65-F5344CB8AC3E}">
        <p14:creationId xmlns:p14="http://schemas.microsoft.com/office/powerpoint/2010/main" val="253102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p:txBody>
          <a:bodyPr/>
          <a:lstStyle/>
          <a:p>
            <a:r>
              <a:rPr lang="en-US" dirty="0"/>
              <a:t>			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pic>
        <p:nvPicPr>
          <p:cNvPr id="4" name="Picture 3">
            <a:extLst>
              <a:ext uri="{FF2B5EF4-FFF2-40B4-BE49-F238E27FC236}">
                <a16:creationId xmlns:a16="http://schemas.microsoft.com/office/drawing/2014/main" id="{86E1A723-203D-4D4E-2A94-331FB32C6362}"/>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21</a:t>
            </a:fld>
            <a:endParaRPr lang="en-US"/>
          </a:p>
        </p:txBody>
      </p:sp>
    </p:spTree>
    <p:extLst>
      <p:ext uri="{BB962C8B-B14F-4D97-AF65-F5344CB8AC3E}">
        <p14:creationId xmlns:p14="http://schemas.microsoft.com/office/powerpoint/2010/main" val="253696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80"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81"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82"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83"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84"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85"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1484311" y="685800"/>
            <a:ext cx="10018713" cy="1752599"/>
          </a:xfrm>
        </p:spPr>
        <p:txBody>
          <a:bodyPr vert="horz" lIns="91440" tIns="45720" rIns="91440" bIns="45720" rtlCol="0" anchor="ctr">
            <a:normAutofit/>
          </a:bodyPr>
          <a:lstStyle/>
          <a:p>
            <a:r>
              <a:rPr lang="en-US" dirty="0"/>
              <a:t>Annuity Computation</a:t>
            </a:r>
          </a:p>
        </p:txBody>
      </p:sp>
      <p:pic>
        <p:nvPicPr>
          <p:cNvPr id="3074" name="Picture 2" descr="Math Lady / Confused Lady | Know Your Meme">
            <a:extLst>
              <a:ext uri="{FF2B5EF4-FFF2-40B4-BE49-F238E27FC236}">
                <a16:creationId xmlns:a16="http://schemas.microsoft.com/office/drawing/2014/main" id="{B4EC5E3D-E730-3186-A2A1-BE811F8A58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84063" y="2570694"/>
            <a:ext cx="3959211" cy="25833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D8F354-AEBD-4A68-B660-2279EC7471B0}"/>
              </a:ext>
            </a:extLst>
          </p:cNvPr>
          <p:cNvSpPr>
            <a:spLocks noGrp="1"/>
          </p:cNvSpPr>
          <p:nvPr>
            <p:ph sz="half" idx="2"/>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22</a:t>
            </a:fld>
            <a:endParaRPr lang="en-US" dirty="0"/>
          </a:p>
        </p:txBody>
      </p:sp>
      <p:pic>
        <p:nvPicPr>
          <p:cNvPr id="7" name="Picture 6">
            <a:extLst>
              <a:ext uri="{FF2B5EF4-FFF2-40B4-BE49-F238E27FC236}">
                <a16:creationId xmlns:a16="http://schemas.microsoft.com/office/drawing/2014/main" id="{8F97D817-7580-F23F-25AC-CC89C92C4E49}"/>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157843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pic>
        <p:nvPicPr>
          <p:cNvPr id="4" name="Picture 3">
            <a:extLst>
              <a:ext uri="{FF2B5EF4-FFF2-40B4-BE49-F238E27FC236}">
                <a16:creationId xmlns:a16="http://schemas.microsoft.com/office/drawing/2014/main" id="{38EB5323-7D91-8860-FA7C-5610B45DFD3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23</a:t>
            </a:fld>
            <a:endParaRPr lang="en-US"/>
          </a:p>
        </p:txBody>
      </p:sp>
    </p:spTree>
    <p:extLst>
      <p:ext uri="{BB962C8B-B14F-4D97-AF65-F5344CB8AC3E}">
        <p14:creationId xmlns:p14="http://schemas.microsoft.com/office/powerpoint/2010/main" val="415224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5107956" y="2438399"/>
            <a:ext cx="2771419" cy="1108568"/>
          </a:xfrm>
          <a:prstGeom prst="rect">
            <a:avLst/>
          </a:prstGeom>
        </p:spPr>
      </p:pic>
      <p:pic>
        <p:nvPicPr>
          <p:cNvPr id="5" name="Picture 4">
            <a:extLst>
              <a:ext uri="{FF2B5EF4-FFF2-40B4-BE49-F238E27FC236}">
                <a16:creationId xmlns:a16="http://schemas.microsoft.com/office/drawing/2014/main" id="{81C372DE-6E3D-A606-F5A6-A3045DD05178}"/>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24</a:t>
            </a:fld>
            <a:endParaRPr lang="en-US"/>
          </a:p>
        </p:txBody>
      </p:sp>
    </p:spTree>
    <p:extLst>
      <p:ext uri="{BB962C8B-B14F-4D97-AF65-F5344CB8AC3E}">
        <p14:creationId xmlns:p14="http://schemas.microsoft.com/office/powerpoint/2010/main" val="242902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1484311" y="685800"/>
            <a:ext cx="10018713" cy="1536575"/>
          </a:xfrm>
        </p:spPr>
        <p:txBody>
          <a:bodyPr>
            <a:normAutofit/>
          </a:bodyPr>
          <a:lstStyle/>
          <a:p>
            <a:pPr>
              <a:lnSpc>
                <a:spcPct val="90000"/>
              </a:lnSpc>
            </a:pPr>
            <a:r>
              <a:rPr lang="en-US" sz="3700" dirty="0"/>
              <a:t>				 Annuity Computation – 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6855356" cy="4338170"/>
          </a:xfrm>
        </p:spPr>
        <p:txBody>
          <a:bodyPr>
            <a:normAutofit lnSpcReduction="10000"/>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PS Form 50 payrate</a:t>
            </a:r>
          </a:p>
        </p:txBody>
      </p:sp>
      <p:pic>
        <p:nvPicPr>
          <p:cNvPr id="5" name="Picture 4">
            <a:extLst>
              <a:ext uri="{FF2B5EF4-FFF2-40B4-BE49-F238E27FC236}">
                <a16:creationId xmlns:a16="http://schemas.microsoft.com/office/drawing/2014/main" id="{B7F032A9-BA59-DAF2-638D-D3A699D74D33}"/>
              </a:ext>
            </a:extLst>
          </p:cNvPr>
          <p:cNvPicPr>
            <a:picLocks noChangeAspect="1"/>
          </p:cNvPicPr>
          <p:nvPr/>
        </p:nvPicPr>
        <p:blipFill>
          <a:blip r:embed="rId4"/>
          <a:stretch>
            <a:fillRect/>
          </a:stretch>
        </p:blipFill>
        <p:spPr>
          <a:xfrm>
            <a:off x="8785907" y="3125602"/>
            <a:ext cx="2717116" cy="153657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25</a:t>
            </a:fld>
            <a:endParaRPr lang="en-US" dirty="0"/>
          </a:p>
        </p:txBody>
      </p:sp>
      <p:pic>
        <p:nvPicPr>
          <p:cNvPr id="8" name="Picture 7">
            <a:extLst>
              <a:ext uri="{FF2B5EF4-FFF2-40B4-BE49-F238E27FC236}">
                <a16:creationId xmlns:a16="http://schemas.microsoft.com/office/drawing/2014/main" id="{78E49968-E8FA-F8F9-8A4A-651665E7FCBF}"/>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273335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p:txBody>
          <a:bodyPr/>
          <a:lstStyle/>
          <a:p>
            <a:r>
              <a:rPr lang="en-US" dirty="0"/>
              <a:t>				Annuity Computation – 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2302566960"/>
              </p:ext>
            </p:extLst>
          </p:nvPr>
        </p:nvGraphicFramePr>
        <p:xfrm>
          <a:off x="2525170" y="2266861"/>
          <a:ext cx="8097433" cy="4390740"/>
        </p:xfrm>
        <a:graphic>
          <a:graphicData uri="http://schemas.openxmlformats.org/drawingml/2006/table">
            <a:tbl>
              <a:tblPr firstRow="1" bandRow="1">
                <a:tableStyleId>{5C22544A-7EE6-4342-B048-85BDC9FD1C3A}</a:tableStyleId>
              </a:tblPr>
              <a:tblGrid>
                <a:gridCol w="2542939">
                  <a:extLst>
                    <a:ext uri="{9D8B030D-6E8A-4147-A177-3AD203B41FA5}">
                      <a16:colId xmlns:a16="http://schemas.microsoft.com/office/drawing/2014/main" val="3140842159"/>
                    </a:ext>
                  </a:extLst>
                </a:gridCol>
                <a:gridCol w="3287949">
                  <a:extLst>
                    <a:ext uri="{9D8B030D-6E8A-4147-A177-3AD203B41FA5}">
                      <a16:colId xmlns:a16="http://schemas.microsoft.com/office/drawing/2014/main" val="2170060134"/>
                    </a:ext>
                  </a:extLst>
                </a:gridCol>
                <a:gridCol w="2266545">
                  <a:extLst>
                    <a:ext uri="{9D8B030D-6E8A-4147-A177-3AD203B41FA5}">
                      <a16:colId xmlns:a16="http://schemas.microsoft.com/office/drawing/2014/main" val="3988616720"/>
                    </a:ext>
                  </a:extLst>
                </a:gridCol>
              </a:tblGrid>
              <a:tr h="365895">
                <a:tc>
                  <a:txBody>
                    <a:bodyPr/>
                    <a:lstStyle/>
                    <a:p>
                      <a:r>
                        <a:rPr lang="en-US" dirty="0"/>
                        <a:t>Effective Date</a:t>
                      </a:r>
                    </a:p>
                  </a:txBody>
                  <a:tcPr anchor="ctr"/>
                </a:tc>
                <a:tc>
                  <a:txBody>
                    <a:bodyPr/>
                    <a:lstStyle/>
                    <a:p>
                      <a:r>
                        <a:rPr lang="en-US" dirty="0"/>
                        <a:t>Type of Increase</a:t>
                      </a:r>
                    </a:p>
                  </a:txBody>
                  <a:tcPr anchor="ctr"/>
                </a:tc>
                <a:tc>
                  <a:txBody>
                    <a:bodyPr/>
                    <a:lstStyle/>
                    <a:p>
                      <a:r>
                        <a:rPr lang="en-US" dirty="0"/>
                        <a:t>Amount</a:t>
                      </a:r>
                    </a:p>
                  </a:txBody>
                  <a:tcPr anchor="ctr"/>
                </a:tc>
                <a:extLst>
                  <a:ext uri="{0D108BD9-81ED-4DB2-BD59-A6C34878D82A}">
                    <a16:rowId xmlns:a16="http://schemas.microsoft.com/office/drawing/2014/main" val="1642524749"/>
                  </a:ext>
                </a:extLst>
              </a:tr>
              <a:tr h="365895">
                <a:tc>
                  <a:txBody>
                    <a:bodyPr/>
                    <a:lstStyle/>
                    <a:p>
                      <a:r>
                        <a:rPr lang="en-US" dirty="0"/>
                        <a:t>Nov. 23, 2019</a:t>
                      </a:r>
                    </a:p>
                  </a:txBody>
                  <a:tcPr anchor="ctr"/>
                </a:tc>
                <a:tc>
                  <a:txBody>
                    <a:bodyPr/>
                    <a:lstStyle/>
                    <a:p>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001988648"/>
                  </a:ext>
                </a:extLst>
              </a:tr>
              <a:tr h="365895">
                <a:tc>
                  <a:txBody>
                    <a:bodyPr/>
                    <a:lstStyle/>
                    <a:p>
                      <a:r>
                        <a:rPr lang="en-US" dirty="0"/>
                        <a:t>Feb. 29, 2020</a:t>
                      </a:r>
                    </a:p>
                  </a:txBody>
                  <a:tcPr anchor="ctr"/>
                </a:tc>
                <a:tc>
                  <a:txBody>
                    <a:bodyPr/>
                    <a:lstStyle/>
                    <a:p>
                      <a:r>
                        <a:rPr lang="en-US" dirty="0"/>
                        <a:t>COLA</a:t>
                      </a:r>
                    </a:p>
                  </a:txBody>
                  <a:tcPr anchor="ctr"/>
                </a:tc>
                <a:tc>
                  <a:txBody>
                    <a:bodyPr/>
                    <a:lstStyle/>
                    <a:p>
                      <a:r>
                        <a:rPr lang="en-US" dirty="0"/>
                        <a:t>$166</a:t>
                      </a:r>
                    </a:p>
                  </a:txBody>
                  <a:tcPr anchor="ctr"/>
                </a:tc>
                <a:extLst>
                  <a:ext uri="{0D108BD9-81ED-4DB2-BD59-A6C34878D82A}">
                    <a16:rowId xmlns:a16="http://schemas.microsoft.com/office/drawing/2014/main" val="3334511072"/>
                  </a:ext>
                </a:extLst>
              </a:tr>
              <a:tr h="365895">
                <a:tc>
                  <a:txBody>
                    <a:bodyPr/>
                    <a:lstStyle/>
                    <a:p>
                      <a:r>
                        <a:rPr lang="en-US" dirty="0"/>
                        <a:t>Aug. 29, 2020</a:t>
                      </a:r>
                    </a:p>
                  </a:txBody>
                  <a:tcPr anchor="ctr"/>
                </a:tc>
                <a:tc>
                  <a:txBody>
                    <a:bodyPr/>
                    <a:lstStyle/>
                    <a:p>
                      <a:r>
                        <a:rPr lang="en-US" dirty="0"/>
                        <a:t>COLA</a:t>
                      </a:r>
                    </a:p>
                  </a:txBody>
                  <a:tcPr anchor="ctr"/>
                </a:tc>
                <a:tc>
                  <a:txBody>
                    <a:bodyPr/>
                    <a:lstStyle/>
                    <a:p>
                      <a:r>
                        <a:rPr lang="en-US" dirty="0"/>
                        <a:t>$188</a:t>
                      </a:r>
                    </a:p>
                  </a:txBody>
                  <a:tcPr anchor="ctr"/>
                </a:tc>
                <a:extLst>
                  <a:ext uri="{0D108BD9-81ED-4DB2-BD59-A6C34878D82A}">
                    <a16:rowId xmlns:a16="http://schemas.microsoft.com/office/drawing/2014/main" val="2816849768"/>
                  </a:ext>
                </a:extLst>
              </a:tr>
              <a:tr h="365895">
                <a:tc>
                  <a:txBody>
                    <a:bodyPr/>
                    <a:lstStyle/>
                    <a:p>
                      <a:r>
                        <a:rPr lang="en-US"/>
                        <a:t>Nov. 21, 2020</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178067645"/>
                  </a:ext>
                </a:extLst>
              </a:tr>
              <a:tr h="365895">
                <a:tc>
                  <a:txBody>
                    <a:bodyPr/>
                    <a:lstStyle/>
                    <a:p>
                      <a:r>
                        <a:rPr lang="en-US" dirty="0"/>
                        <a:t>Feb. 27, 2021</a:t>
                      </a:r>
                    </a:p>
                  </a:txBody>
                  <a:tcPr anchor="ctr"/>
                </a:tc>
                <a:tc>
                  <a:txBody>
                    <a:bodyPr/>
                    <a:lstStyle/>
                    <a:p>
                      <a:r>
                        <a:rPr lang="en-US" dirty="0"/>
                        <a:t>COLA</a:t>
                      </a:r>
                    </a:p>
                  </a:txBody>
                  <a:tcPr anchor="ctr"/>
                </a:tc>
                <a:tc>
                  <a:txBody>
                    <a:bodyPr/>
                    <a:lstStyle/>
                    <a:p>
                      <a:r>
                        <a:rPr lang="en-US" dirty="0"/>
                        <a:t>$416</a:t>
                      </a:r>
                    </a:p>
                  </a:txBody>
                  <a:tcPr anchor="ctr"/>
                </a:tc>
                <a:extLst>
                  <a:ext uri="{0D108BD9-81ED-4DB2-BD59-A6C34878D82A}">
                    <a16:rowId xmlns:a16="http://schemas.microsoft.com/office/drawing/2014/main" val="1601984343"/>
                  </a:ext>
                </a:extLst>
              </a:tr>
              <a:tr h="365895">
                <a:tc>
                  <a:txBody>
                    <a:bodyPr/>
                    <a:lstStyle/>
                    <a:p>
                      <a:r>
                        <a:rPr lang="en-US" dirty="0"/>
                        <a:t>Aug. 28, 2021</a:t>
                      </a:r>
                    </a:p>
                  </a:txBody>
                  <a:tcPr anchor="ctr"/>
                </a:tc>
                <a:tc>
                  <a:txBody>
                    <a:bodyPr/>
                    <a:lstStyle/>
                    <a:p>
                      <a:r>
                        <a:rPr lang="en-US" dirty="0"/>
                        <a:t>COLA</a:t>
                      </a:r>
                    </a:p>
                  </a:txBody>
                  <a:tcPr anchor="ctr"/>
                </a:tc>
                <a:tc>
                  <a:txBody>
                    <a:bodyPr/>
                    <a:lstStyle/>
                    <a:p>
                      <a:r>
                        <a:rPr lang="en-US" dirty="0"/>
                        <a:t>$1,934</a:t>
                      </a:r>
                    </a:p>
                  </a:txBody>
                  <a:tcPr anchor="ctr"/>
                </a:tc>
                <a:extLst>
                  <a:ext uri="{0D108BD9-81ED-4DB2-BD59-A6C34878D82A}">
                    <a16:rowId xmlns:a16="http://schemas.microsoft.com/office/drawing/2014/main" val="2348042984"/>
                  </a:ext>
                </a:extLst>
              </a:tr>
              <a:tr h="365895">
                <a:tc>
                  <a:txBody>
                    <a:bodyPr/>
                    <a:lstStyle/>
                    <a:p>
                      <a:r>
                        <a:rPr lang="en-US" dirty="0"/>
                        <a:t>Nov. 20, 2021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2813927396"/>
                  </a:ext>
                </a:extLst>
              </a:tr>
              <a:tr h="365895">
                <a:tc>
                  <a:txBody>
                    <a:bodyPr/>
                    <a:lstStyle/>
                    <a:p>
                      <a:r>
                        <a:rPr lang="en-US" dirty="0"/>
                        <a:t>Feb. 26, 2022</a:t>
                      </a:r>
                    </a:p>
                  </a:txBody>
                  <a:tcPr anchor="ctr"/>
                </a:tc>
                <a:tc>
                  <a:txBody>
                    <a:bodyPr/>
                    <a:lstStyle/>
                    <a:p>
                      <a:r>
                        <a:rPr lang="en-US" dirty="0"/>
                        <a:t>COLA</a:t>
                      </a:r>
                    </a:p>
                  </a:txBody>
                  <a:tcPr anchor="ctr"/>
                </a:tc>
                <a:tc>
                  <a:txBody>
                    <a:bodyPr/>
                    <a:lstStyle/>
                    <a:p>
                      <a:r>
                        <a:rPr lang="en-US" dirty="0"/>
                        <a:t>$1,331</a:t>
                      </a:r>
                    </a:p>
                  </a:txBody>
                  <a:tcPr anchor="ctr"/>
                </a:tc>
                <a:extLst>
                  <a:ext uri="{0D108BD9-81ED-4DB2-BD59-A6C34878D82A}">
                    <a16:rowId xmlns:a16="http://schemas.microsoft.com/office/drawing/2014/main" val="3743653720"/>
                  </a:ext>
                </a:extLst>
              </a:tr>
              <a:tr h="365895">
                <a:tc>
                  <a:txBody>
                    <a:bodyPr/>
                    <a:lstStyle/>
                    <a:p>
                      <a:r>
                        <a:rPr lang="en-US" dirty="0"/>
                        <a:t>Aug. 27, 2022</a:t>
                      </a:r>
                    </a:p>
                  </a:txBody>
                  <a:tcPr anchor="ctr"/>
                </a:tc>
                <a:tc>
                  <a:txBody>
                    <a:bodyPr/>
                    <a:lstStyle/>
                    <a:p>
                      <a:r>
                        <a:rPr lang="en-US" dirty="0"/>
                        <a:t>COLA</a:t>
                      </a:r>
                    </a:p>
                  </a:txBody>
                  <a:tcPr anchor="ctr"/>
                </a:tc>
                <a:tc>
                  <a:txBody>
                    <a:bodyPr/>
                    <a:lstStyle/>
                    <a:p>
                      <a:r>
                        <a:rPr lang="en-US" dirty="0"/>
                        <a:t>$2,455</a:t>
                      </a:r>
                    </a:p>
                  </a:txBody>
                  <a:tcPr anchor="ctr"/>
                </a:tc>
                <a:extLst>
                  <a:ext uri="{0D108BD9-81ED-4DB2-BD59-A6C34878D82A}">
                    <a16:rowId xmlns:a16="http://schemas.microsoft.com/office/drawing/2014/main" val="1337071235"/>
                  </a:ext>
                </a:extLst>
              </a:tr>
              <a:tr h="365895">
                <a:tc>
                  <a:txBody>
                    <a:bodyPr/>
                    <a:lstStyle/>
                    <a:p>
                      <a:r>
                        <a:rPr lang="en-US" dirty="0"/>
                        <a:t>Nov. 19, 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1263075138"/>
                  </a:ext>
                </a:extLst>
              </a:tr>
              <a:tr h="365895">
                <a:tc>
                  <a:txBody>
                    <a:bodyPr/>
                    <a:lstStyle/>
                    <a:p>
                      <a:r>
                        <a:rPr lang="en-US" dirty="0"/>
                        <a:t>Mar. 11, 2023</a:t>
                      </a:r>
                    </a:p>
                  </a:txBody>
                  <a:tcPr anchor="ctr"/>
                </a:tc>
                <a:tc>
                  <a:txBody>
                    <a:bodyPr/>
                    <a:lstStyle/>
                    <a:p>
                      <a:r>
                        <a:rPr lang="en-US" dirty="0"/>
                        <a:t>January COLA</a:t>
                      </a:r>
                    </a:p>
                  </a:txBody>
                  <a:tcPr anchor="ctr"/>
                </a:tc>
                <a:tc>
                  <a:txBody>
                    <a:bodyPr/>
                    <a:lstStyle/>
                    <a:p>
                      <a:r>
                        <a:rPr lang="en-US" dirty="0"/>
                        <a:t>$208</a:t>
                      </a:r>
                    </a:p>
                  </a:txBody>
                  <a:tcPr anchor="ctr"/>
                </a:tc>
                <a:extLst>
                  <a:ext uri="{0D108BD9-81ED-4DB2-BD59-A6C34878D82A}">
                    <a16:rowId xmlns:a16="http://schemas.microsoft.com/office/drawing/2014/main" val="2729969782"/>
                  </a:ext>
                </a:extLst>
              </a:tr>
            </a:tbl>
          </a:graphicData>
        </a:graphic>
      </p:graphicFrame>
      <p:pic>
        <p:nvPicPr>
          <p:cNvPr id="3" name="Picture 2">
            <a:extLst>
              <a:ext uri="{FF2B5EF4-FFF2-40B4-BE49-F238E27FC236}">
                <a16:creationId xmlns:a16="http://schemas.microsoft.com/office/drawing/2014/main" id="{07AF055E-58F6-B2E0-437A-8EFFAA0C699A}"/>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26</a:t>
            </a:fld>
            <a:endParaRPr lang="en-US"/>
          </a:p>
        </p:txBody>
      </p:sp>
    </p:spTree>
    <p:extLst>
      <p:ext uri="{BB962C8B-B14F-4D97-AF65-F5344CB8AC3E}">
        <p14:creationId xmlns:p14="http://schemas.microsoft.com/office/powerpoint/2010/main" val="12435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p:txBody>
          <a:bodyPr/>
          <a:lstStyle/>
          <a:p>
            <a:r>
              <a:rPr lang="en-US" dirty="0"/>
              <a:t>				Annuity Computation – High-3 Average Salary</a:t>
            </a:r>
          </a:p>
        </p:txBody>
      </p:sp>
      <p:pic>
        <p:nvPicPr>
          <p:cNvPr id="3" name="Picture 2">
            <a:extLst>
              <a:ext uri="{FF2B5EF4-FFF2-40B4-BE49-F238E27FC236}">
                <a16:creationId xmlns:a16="http://schemas.microsoft.com/office/drawing/2014/main" id="{20857EEC-1077-BFB8-4D60-F6B52199949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27</a:t>
            </a:fld>
            <a:endParaRPr lang="en-US"/>
          </a:p>
        </p:txBody>
      </p:sp>
      <p:graphicFrame>
        <p:nvGraphicFramePr>
          <p:cNvPr id="13" name="Table 13">
            <a:extLst>
              <a:ext uri="{FF2B5EF4-FFF2-40B4-BE49-F238E27FC236}">
                <a16:creationId xmlns:a16="http://schemas.microsoft.com/office/drawing/2014/main" id="{57F1FEFB-C61F-4FBF-11CB-AA6A7D679E60}"/>
              </a:ext>
            </a:extLst>
          </p:cNvPr>
          <p:cNvGraphicFramePr>
            <a:graphicFrameLocks noGrp="1"/>
          </p:cNvGraphicFramePr>
          <p:nvPr>
            <p:ph idx="1"/>
            <p:extLst>
              <p:ext uri="{D42A27DB-BD31-4B8C-83A1-F6EECF244321}">
                <p14:modId xmlns:p14="http://schemas.microsoft.com/office/powerpoint/2010/main" val="2841304259"/>
              </p:ext>
            </p:extLst>
          </p:nvPr>
        </p:nvGraphicFramePr>
        <p:xfrm>
          <a:off x="1985759" y="2351722"/>
          <a:ext cx="8721931" cy="4079240"/>
        </p:xfrm>
        <a:graphic>
          <a:graphicData uri="http://schemas.openxmlformats.org/drawingml/2006/table">
            <a:tbl>
              <a:tblPr firstRow="1" bandRow="1">
                <a:tableStyleId>{5C22544A-7EE6-4342-B048-85BDC9FD1C3A}</a:tableStyleId>
              </a:tblPr>
              <a:tblGrid>
                <a:gridCol w="1445699">
                  <a:extLst>
                    <a:ext uri="{9D8B030D-6E8A-4147-A177-3AD203B41FA5}">
                      <a16:colId xmlns:a16="http://schemas.microsoft.com/office/drawing/2014/main" val="867702520"/>
                    </a:ext>
                  </a:extLst>
                </a:gridCol>
                <a:gridCol w="1386348">
                  <a:extLst>
                    <a:ext uri="{9D8B030D-6E8A-4147-A177-3AD203B41FA5}">
                      <a16:colId xmlns:a16="http://schemas.microsoft.com/office/drawing/2014/main" val="2045307210"/>
                    </a:ext>
                  </a:extLst>
                </a:gridCol>
                <a:gridCol w="855407">
                  <a:extLst>
                    <a:ext uri="{9D8B030D-6E8A-4147-A177-3AD203B41FA5}">
                      <a16:colId xmlns:a16="http://schemas.microsoft.com/office/drawing/2014/main" val="3514018216"/>
                    </a:ext>
                  </a:extLst>
                </a:gridCol>
                <a:gridCol w="963561">
                  <a:extLst>
                    <a:ext uri="{9D8B030D-6E8A-4147-A177-3AD203B41FA5}">
                      <a16:colId xmlns:a16="http://schemas.microsoft.com/office/drawing/2014/main" val="3408420182"/>
                    </a:ext>
                  </a:extLst>
                </a:gridCol>
                <a:gridCol w="924232">
                  <a:extLst>
                    <a:ext uri="{9D8B030D-6E8A-4147-A177-3AD203B41FA5}">
                      <a16:colId xmlns:a16="http://schemas.microsoft.com/office/drawing/2014/main" val="313079372"/>
                    </a:ext>
                  </a:extLst>
                </a:gridCol>
                <a:gridCol w="1651820">
                  <a:extLst>
                    <a:ext uri="{9D8B030D-6E8A-4147-A177-3AD203B41FA5}">
                      <a16:colId xmlns:a16="http://schemas.microsoft.com/office/drawing/2014/main" val="3100303983"/>
                    </a:ext>
                  </a:extLst>
                </a:gridCol>
                <a:gridCol w="1494864">
                  <a:extLst>
                    <a:ext uri="{9D8B030D-6E8A-4147-A177-3AD203B41FA5}">
                      <a16:colId xmlns:a16="http://schemas.microsoft.com/office/drawing/2014/main" val="142693474"/>
                    </a:ext>
                  </a:extLst>
                </a:gridCol>
              </a:tblGrid>
              <a:tr h="370840">
                <a:tc>
                  <a:txBody>
                    <a:bodyPr/>
                    <a:lstStyle/>
                    <a:p>
                      <a:r>
                        <a:rPr lang="en-US" dirty="0"/>
                        <a:t>From</a:t>
                      </a:r>
                    </a:p>
                  </a:txBody>
                  <a:tcPr/>
                </a:tc>
                <a:tc>
                  <a:txBody>
                    <a:bodyPr/>
                    <a:lstStyle/>
                    <a:p>
                      <a:r>
                        <a:rPr lang="en-US" dirty="0"/>
                        <a:t>To</a:t>
                      </a:r>
                    </a:p>
                  </a:txBody>
                  <a:tcPr/>
                </a:tc>
                <a:tc>
                  <a:txBody>
                    <a:bodyPr/>
                    <a:lstStyle/>
                    <a:p>
                      <a:r>
                        <a:rPr lang="en-US" dirty="0" err="1"/>
                        <a:t>Yrs</a:t>
                      </a:r>
                      <a:endParaRPr lang="en-US" dirty="0"/>
                    </a:p>
                  </a:txBody>
                  <a:tcPr/>
                </a:tc>
                <a:tc>
                  <a:txBody>
                    <a:bodyPr/>
                    <a:lstStyle/>
                    <a:p>
                      <a:r>
                        <a:rPr lang="en-US" dirty="0" err="1"/>
                        <a:t>Mns</a:t>
                      </a:r>
                      <a:endParaRPr lang="en-US" dirty="0"/>
                    </a:p>
                  </a:txBody>
                  <a:tcPr/>
                </a:tc>
                <a:tc>
                  <a:txBody>
                    <a:bodyPr/>
                    <a:lstStyle/>
                    <a:p>
                      <a:r>
                        <a:rPr lang="en-US" dirty="0"/>
                        <a:t>Days</a:t>
                      </a:r>
                    </a:p>
                  </a:txBody>
                  <a:tcPr/>
                </a:tc>
                <a:tc>
                  <a:txBody>
                    <a:bodyPr/>
                    <a:lstStyle/>
                    <a:p>
                      <a:r>
                        <a:rPr lang="en-US" dirty="0"/>
                        <a:t>Annual Rate</a:t>
                      </a:r>
                    </a:p>
                  </a:txBody>
                  <a:tcPr/>
                </a:tc>
                <a:tc>
                  <a:txBody>
                    <a:bodyPr/>
                    <a:lstStyle/>
                    <a:p>
                      <a:r>
                        <a:rPr lang="en-US" dirty="0"/>
                        <a:t>Gross Pay</a:t>
                      </a:r>
                    </a:p>
                  </a:txBody>
                  <a:tcPr/>
                </a:tc>
                <a:extLst>
                  <a:ext uri="{0D108BD9-81ED-4DB2-BD59-A6C34878D82A}">
                    <a16:rowId xmlns:a16="http://schemas.microsoft.com/office/drawing/2014/main" val="626933729"/>
                  </a:ext>
                </a:extLst>
              </a:tr>
              <a:tr h="370840">
                <a:tc>
                  <a:txBody>
                    <a:bodyPr/>
                    <a:lstStyle/>
                    <a:p>
                      <a:r>
                        <a:rPr lang="en-US" dirty="0"/>
                        <a:t>8/27/2022</a:t>
                      </a:r>
                    </a:p>
                  </a:txBody>
                  <a:tcPr/>
                </a:tc>
                <a:tc>
                  <a:txBody>
                    <a:bodyPr/>
                    <a:lstStyle/>
                    <a:p>
                      <a:r>
                        <a:rPr lang="en-US" dirty="0"/>
                        <a:t>1/1/2023</a:t>
                      </a:r>
                    </a:p>
                  </a:txBody>
                  <a:tcPr/>
                </a:tc>
                <a:tc>
                  <a:txBody>
                    <a:bodyPr/>
                    <a:lstStyle/>
                    <a:p>
                      <a:r>
                        <a:rPr lang="en-US" dirty="0"/>
                        <a:t>0</a:t>
                      </a:r>
                    </a:p>
                  </a:txBody>
                  <a:tcPr/>
                </a:tc>
                <a:tc>
                  <a:txBody>
                    <a:bodyPr/>
                    <a:lstStyle/>
                    <a:p>
                      <a:r>
                        <a:rPr lang="en-US" dirty="0"/>
                        <a:t>4</a:t>
                      </a:r>
                    </a:p>
                  </a:txBody>
                  <a:tcPr/>
                </a:tc>
                <a:tc>
                  <a:txBody>
                    <a:bodyPr/>
                    <a:lstStyle/>
                    <a:p>
                      <a:r>
                        <a:rPr lang="en-US" dirty="0"/>
                        <a:t>4</a:t>
                      </a:r>
                    </a:p>
                  </a:txBody>
                  <a:tcPr/>
                </a:tc>
                <a:tc>
                  <a:txBody>
                    <a:bodyPr/>
                    <a:lstStyle/>
                    <a:p>
                      <a:r>
                        <a:rPr lang="en-US" dirty="0"/>
                        <a:t>$73,802</a:t>
                      </a:r>
                    </a:p>
                  </a:txBody>
                  <a:tcPr/>
                </a:tc>
                <a:tc>
                  <a:txBody>
                    <a:bodyPr/>
                    <a:lstStyle/>
                    <a:p>
                      <a:r>
                        <a:rPr lang="en-US" dirty="0"/>
                        <a:t>$25,420</a:t>
                      </a:r>
                    </a:p>
                  </a:txBody>
                  <a:tcPr/>
                </a:tc>
                <a:extLst>
                  <a:ext uri="{0D108BD9-81ED-4DB2-BD59-A6C34878D82A}">
                    <a16:rowId xmlns:a16="http://schemas.microsoft.com/office/drawing/2014/main" val="4269810404"/>
                  </a:ext>
                </a:extLst>
              </a:tr>
              <a:tr h="370840">
                <a:tc>
                  <a:txBody>
                    <a:bodyPr/>
                    <a:lstStyle/>
                    <a:p>
                      <a:r>
                        <a:rPr lang="en-US" dirty="0"/>
                        <a:t>2/26/2022</a:t>
                      </a:r>
                    </a:p>
                  </a:txBody>
                  <a:tcPr/>
                </a:tc>
                <a:tc>
                  <a:txBody>
                    <a:bodyPr/>
                    <a:lstStyle/>
                    <a:p>
                      <a:r>
                        <a:rPr lang="en-US" dirty="0"/>
                        <a:t>8/27/2022</a:t>
                      </a:r>
                    </a:p>
                  </a:txBody>
                  <a:tcPr/>
                </a:tc>
                <a:tc>
                  <a:txBody>
                    <a:bodyPr/>
                    <a:lstStyle/>
                    <a:p>
                      <a:r>
                        <a:rPr lang="en-US" dirty="0"/>
                        <a:t>0</a:t>
                      </a:r>
                    </a:p>
                  </a:txBody>
                  <a:tcPr/>
                </a:tc>
                <a:tc>
                  <a:txBody>
                    <a:bodyPr/>
                    <a:lstStyle/>
                    <a:p>
                      <a:r>
                        <a:rPr lang="en-US" dirty="0"/>
                        <a:t>6</a:t>
                      </a:r>
                    </a:p>
                  </a:txBody>
                  <a:tcPr/>
                </a:tc>
                <a:tc>
                  <a:txBody>
                    <a:bodyPr/>
                    <a:lstStyle/>
                    <a:p>
                      <a:r>
                        <a:rPr lang="en-US" dirty="0"/>
                        <a:t>1</a:t>
                      </a:r>
                    </a:p>
                  </a:txBody>
                  <a:tcPr/>
                </a:tc>
                <a:tc>
                  <a:txBody>
                    <a:bodyPr/>
                    <a:lstStyle/>
                    <a:p>
                      <a:r>
                        <a:rPr lang="en-US" dirty="0"/>
                        <a:t>$71,347</a:t>
                      </a:r>
                    </a:p>
                  </a:txBody>
                  <a:tcPr/>
                </a:tc>
                <a:tc>
                  <a:txBody>
                    <a:bodyPr/>
                    <a:lstStyle/>
                    <a:p>
                      <a:r>
                        <a:rPr lang="en-US" dirty="0"/>
                        <a:t>$35,871</a:t>
                      </a:r>
                    </a:p>
                  </a:txBody>
                  <a:tcPr/>
                </a:tc>
                <a:extLst>
                  <a:ext uri="{0D108BD9-81ED-4DB2-BD59-A6C34878D82A}">
                    <a16:rowId xmlns:a16="http://schemas.microsoft.com/office/drawing/2014/main" val="1310972071"/>
                  </a:ext>
                </a:extLst>
              </a:tr>
              <a:tr h="370840">
                <a:tc>
                  <a:txBody>
                    <a:bodyPr/>
                    <a:lstStyle/>
                    <a:p>
                      <a:r>
                        <a:rPr lang="en-US" dirty="0"/>
                        <a:t>11/20/2021</a:t>
                      </a:r>
                    </a:p>
                  </a:txBody>
                  <a:tcPr/>
                </a:tc>
                <a:tc>
                  <a:txBody>
                    <a:bodyPr/>
                    <a:lstStyle/>
                    <a:p>
                      <a:r>
                        <a:rPr lang="en-US" dirty="0"/>
                        <a:t>2/26/2022</a:t>
                      </a:r>
                    </a:p>
                  </a:txBody>
                  <a:tcPr/>
                </a:tc>
                <a:tc>
                  <a:txBody>
                    <a:bodyPr/>
                    <a:lstStyle/>
                    <a:p>
                      <a:r>
                        <a:rPr lang="en-US" dirty="0"/>
                        <a:t>0</a:t>
                      </a:r>
                    </a:p>
                  </a:txBody>
                  <a:tcPr/>
                </a:tc>
                <a:tc>
                  <a:txBody>
                    <a:bodyPr/>
                    <a:lstStyle/>
                    <a:p>
                      <a:r>
                        <a:rPr lang="en-US" dirty="0"/>
                        <a:t>3</a:t>
                      </a:r>
                    </a:p>
                  </a:txBody>
                  <a:tcPr/>
                </a:tc>
                <a:tc>
                  <a:txBody>
                    <a:bodyPr/>
                    <a:lstStyle/>
                    <a:p>
                      <a:r>
                        <a:rPr lang="en-US" dirty="0"/>
                        <a:t>6</a:t>
                      </a:r>
                    </a:p>
                  </a:txBody>
                  <a:tcPr/>
                </a:tc>
                <a:tc>
                  <a:txBody>
                    <a:bodyPr/>
                    <a:lstStyle/>
                    <a:p>
                      <a:r>
                        <a:rPr lang="en-US" dirty="0"/>
                        <a:t>$70,016</a:t>
                      </a:r>
                    </a:p>
                  </a:txBody>
                  <a:tcPr/>
                </a:tc>
                <a:tc>
                  <a:txBody>
                    <a:bodyPr/>
                    <a:lstStyle/>
                    <a:p>
                      <a:r>
                        <a:rPr lang="en-US" dirty="0"/>
                        <a:t>$18,760</a:t>
                      </a:r>
                    </a:p>
                  </a:txBody>
                  <a:tcPr/>
                </a:tc>
                <a:extLst>
                  <a:ext uri="{0D108BD9-81ED-4DB2-BD59-A6C34878D82A}">
                    <a16:rowId xmlns:a16="http://schemas.microsoft.com/office/drawing/2014/main" val="1678245918"/>
                  </a:ext>
                </a:extLst>
              </a:tr>
              <a:tr h="370840">
                <a:tc>
                  <a:txBody>
                    <a:bodyPr/>
                    <a:lstStyle/>
                    <a:p>
                      <a:r>
                        <a:rPr lang="en-US" dirty="0"/>
                        <a:t>8/28/2021</a:t>
                      </a:r>
                    </a:p>
                  </a:txBody>
                  <a:tcPr/>
                </a:tc>
                <a:tc>
                  <a:txBody>
                    <a:bodyPr/>
                    <a:lstStyle/>
                    <a:p>
                      <a:r>
                        <a:rPr lang="en-US" dirty="0"/>
                        <a:t>11/20/2021</a:t>
                      </a:r>
                    </a:p>
                  </a:txBody>
                  <a:tcPr/>
                </a:tc>
                <a:tc>
                  <a:txBody>
                    <a:bodyPr/>
                    <a:lstStyle/>
                    <a:p>
                      <a:r>
                        <a:rPr lang="en-US" dirty="0"/>
                        <a:t>0</a:t>
                      </a:r>
                    </a:p>
                  </a:txBody>
                  <a:tcPr/>
                </a:tc>
                <a:tc>
                  <a:txBody>
                    <a:bodyPr/>
                    <a:lstStyle/>
                    <a:p>
                      <a:r>
                        <a:rPr lang="en-US" dirty="0"/>
                        <a:t>2</a:t>
                      </a:r>
                    </a:p>
                  </a:txBody>
                  <a:tcPr/>
                </a:tc>
                <a:tc>
                  <a:txBody>
                    <a:bodyPr/>
                    <a:lstStyle/>
                    <a:p>
                      <a:r>
                        <a:rPr lang="en-US" dirty="0"/>
                        <a:t>22</a:t>
                      </a:r>
                    </a:p>
                  </a:txBody>
                  <a:tcPr/>
                </a:tc>
                <a:tc>
                  <a:txBody>
                    <a:bodyPr/>
                    <a:lstStyle/>
                    <a:p>
                      <a:r>
                        <a:rPr lang="en-US" dirty="0"/>
                        <a:t>$69,171</a:t>
                      </a:r>
                    </a:p>
                  </a:txBody>
                  <a:tcPr/>
                </a:tc>
                <a:tc>
                  <a:txBody>
                    <a:bodyPr/>
                    <a:lstStyle/>
                    <a:p>
                      <a:r>
                        <a:rPr lang="en-US" dirty="0"/>
                        <a:t>$15,755</a:t>
                      </a:r>
                    </a:p>
                  </a:txBody>
                  <a:tcPr/>
                </a:tc>
                <a:extLst>
                  <a:ext uri="{0D108BD9-81ED-4DB2-BD59-A6C34878D82A}">
                    <a16:rowId xmlns:a16="http://schemas.microsoft.com/office/drawing/2014/main" val="1515124200"/>
                  </a:ext>
                </a:extLst>
              </a:tr>
              <a:tr h="370840">
                <a:tc>
                  <a:txBody>
                    <a:bodyPr/>
                    <a:lstStyle/>
                    <a:p>
                      <a:r>
                        <a:rPr lang="en-US" dirty="0"/>
                        <a:t>2/27/2021</a:t>
                      </a:r>
                    </a:p>
                  </a:txBody>
                  <a:tcPr/>
                </a:tc>
                <a:tc>
                  <a:txBody>
                    <a:bodyPr/>
                    <a:lstStyle/>
                    <a:p>
                      <a:r>
                        <a:rPr lang="en-US" dirty="0"/>
                        <a:t>8/28/2021</a:t>
                      </a:r>
                    </a:p>
                  </a:txBody>
                  <a:tcPr/>
                </a:tc>
                <a:tc>
                  <a:txBody>
                    <a:bodyPr/>
                    <a:lstStyle/>
                    <a:p>
                      <a:r>
                        <a:rPr lang="en-US" dirty="0"/>
                        <a:t>0</a:t>
                      </a:r>
                    </a:p>
                  </a:txBody>
                  <a:tcPr/>
                </a:tc>
                <a:tc>
                  <a:txBody>
                    <a:bodyPr/>
                    <a:lstStyle/>
                    <a:p>
                      <a:r>
                        <a:rPr lang="en-US" dirty="0"/>
                        <a:t>6</a:t>
                      </a:r>
                    </a:p>
                  </a:txBody>
                  <a:tcPr/>
                </a:tc>
                <a:tc>
                  <a:txBody>
                    <a:bodyPr/>
                    <a:lstStyle/>
                    <a:p>
                      <a:r>
                        <a:rPr lang="en-US" dirty="0"/>
                        <a:t>1</a:t>
                      </a:r>
                    </a:p>
                  </a:txBody>
                  <a:tcPr/>
                </a:tc>
                <a:tc>
                  <a:txBody>
                    <a:bodyPr/>
                    <a:lstStyle/>
                    <a:p>
                      <a:r>
                        <a:rPr lang="en-US" dirty="0"/>
                        <a:t>$67,237</a:t>
                      </a:r>
                    </a:p>
                  </a:txBody>
                  <a:tcPr/>
                </a:tc>
                <a:tc>
                  <a:txBody>
                    <a:bodyPr/>
                    <a:lstStyle/>
                    <a:p>
                      <a:r>
                        <a:rPr lang="en-US" dirty="0"/>
                        <a:t>$33,805</a:t>
                      </a:r>
                    </a:p>
                  </a:txBody>
                  <a:tcPr/>
                </a:tc>
                <a:extLst>
                  <a:ext uri="{0D108BD9-81ED-4DB2-BD59-A6C34878D82A}">
                    <a16:rowId xmlns:a16="http://schemas.microsoft.com/office/drawing/2014/main" val="4206006846"/>
                  </a:ext>
                </a:extLst>
              </a:tr>
              <a:tr h="370840">
                <a:tc>
                  <a:txBody>
                    <a:bodyPr/>
                    <a:lstStyle/>
                    <a:p>
                      <a:r>
                        <a:rPr lang="en-US" dirty="0"/>
                        <a:t>11/21/2020</a:t>
                      </a:r>
                    </a:p>
                  </a:txBody>
                  <a:tcPr/>
                </a:tc>
                <a:tc>
                  <a:txBody>
                    <a:bodyPr/>
                    <a:lstStyle/>
                    <a:p>
                      <a:r>
                        <a:rPr lang="en-US" dirty="0"/>
                        <a:t>2/27/2021</a:t>
                      </a:r>
                    </a:p>
                  </a:txBody>
                  <a:tcPr/>
                </a:tc>
                <a:tc>
                  <a:txBody>
                    <a:bodyPr/>
                    <a:lstStyle/>
                    <a:p>
                      <a:r>
                        <a:rPr lang="en-US" dirty="0"/>
                        <a:t>0</a:t>
                      </a:r>
                    </a:p>
                  </a:txBody>
                  <a:tcPr/>
                </a:tc>
                <a:tc>
                  <a:txBody>
                    <a:bodyPr/>
                    <a:lstStyle/>
                    <a:p>
                      <a:r>
                        <a:rPr lang="en-US" dirty="0"/>
                        <a:t>3</a:t>
                      </a:r>
                    </a:p>
                  </a:txBody>
                  <a:tcPr/>
                </a:tc>
                <a:tc>
                  <a:txBody>
                    <a:bodyPr/>
                    <a:lstStyle/>
                    <a:p>
                      <a:r>
                        <a:rPr lang="en-US" dirty="0"/>
                        <a:t>6</a:t>
                      </a:r>
                    </a:p>
                  </a:txBody>
                  <a:tcPr/>
                </a:tc>
                <a:tc>
                  <a:txBody>
                    <a:bodyPr/>
                    <a:lstStyle/>
                    <a:p>
                      <a:r>
                        <a:rPr lang="en-US" dirty="0"/>
                        <a:t>$66,821</a:t>
                      </a:r>
                    </a:p>
                  </a:txBody>
                  <a:tcPr/>
                </a:tc>
                <a:tc>
                  <a:txBody>
                    <a:bodyPr/>
                    <a:lstStyle/>
                    <a:p>
                      <a:r>
                        <a:rPr lang="en-US" dirty="0"/>
                        <a:t>$17,818</a:t>
                      </a:r>
                    </a:p>
                  </a:txBody>
                  <a:tcPr/>
                </a:tc>
                <a:extLst>
                  <a:ext uri="{0D108BD9-81ED-4DB2-BD59-A6C34878D82A}">
                    <a16:rowId xmlns:a16="http://schemas.microsoft.com/office/drawing/2014/main" val="4035710802"/>
                  </a:ext>
                </a:extLst>
              </a:tr>
              <a:tr h="370840">
                <a:tc>
                  <a:txBody>
                    <a:bodyPr/>
                    <a:lstStyle/>
                    <a:p>
                      <a:r>
                        <a:rPr lang="en-US" dirty="0"/>
                        <a:t>8/29/2020</a:t>
                      </a:r>
                    </a:p>
                  </a:txBody>
                  <a:tcPr/>
                </a:tc>
                <a:tc>
                  <a:txBody>
                    <a:bodyPr/>
                    <a:lstStyle/>
                    <a:p>
                      <a:r>
                        <a:rPr lang="en-US" dirty="0"/>
                        <a:t>11/21/2020</a:t>
                      </a:r>
                    </a:p>
                  </a:txBody>
                  <a:tcPr/>
                </a:tc>
                <a:tc>
                  <a:txBody>
                    <a:bodyPr/>
                    <a:lstStyle/>
                    <a:p>
                      <a:r>
                        <a:rPr lang="en-US" dirty="0"/>
                        <a:t>0</a:t>
                      </a:r>
                    </a:p>
                  </a:txBody>
                  <a:tcPr/>
                </a:tc>
                <a:tc>
                  <a:txBody>
                    <a:bodyPr/>
                    <a:lstStyle/>
                    <a:p>
                      <a:r>
                        <a:rPr lang="en-US" dirty="0"/>
                        <a:t>2</a:t>
                      </a:r>
                    </a:p>
                  </a:txBody>
                  <a:tcPr/>
                </a:tc>
                <a:tc>
                  <a:txBody>
                    <a:bodyPr/>
                    <a:lstStyle/>
                    <a:p>
                      <a:r>
                        <a:rPr lang="en-US" dirty="0"/>
                        <a:t>22</a:t>
                      </a:r>
                    </a:p>
                  </a:txBody>
                  <a:tcPr/>
                </a:tc>
                <a:tc>
                  <a:txBody>
                    <a:bodyPr/>
                    <a:lstStyle/>
                    <a:p>
                      <a:r>
                        <a:rPr lang="en-US" dirty="0"/>
                        <a:t>$66,106</a:t>
                      </a:r>
                    </a:p>
                  </a:txBody>
                  <a:tcPr/>
                </a:tc>
                <a:tc>
                  <a:txBody>
                    <a:bodyPr/>
                    <a:lstStyle/>
                    <a:p>
                      <a:r>
                        <a:rPr lang="en-US" dirty="0"/>
                        <a:t>$15,057</a:t>
                      </a:r>
                    </a:p>
                  </a:txBody>
                  <a:tcPr/>
                </a:tc>
                <a:extLst>
                  <a:ext uri="{0D108BD9-81ED-4DB2-BD59-A6C34878D82A}">
                    <a16:rowId xmlns:a16="http://schemas.microsoft.com/office/drawing/2014/main" val="3110215743"/>
                  </a:ext>
                </a:extLst>
              </a:tr>
              <a:tr h="370840">
                <a:tc>
                  <a:txBody>
                    <a:bodyPr/>
                    <a:lstStyle/>
                    <a:p>
                      <a:r>
                        <a:rPr lang="en-US" dirty="0"/>
                        <a:t>2/29/2020</a:t>
                      </a:r>
                    </a:p>
                  </a:txBody>
                  <a:tcPr/>
                </a:tc>
                <a:tc>
                  <a:txBody>
                    <a:bodyPr/>
                    <a:lstStyle/>
                    <a:p>
                      <a:r>
                        <a:rPr lang="en-US" dirty="0"/>
                        <a:t>8/29/2020</a:t>
                      </a:r>
                    </a:p>
                  </a:txBody>
                  <a:tcPr/>
                </a:tc>
                <a:tc>
                  <a:txBody>
                    <a:bodyPr/>
                    <a:lstStyle/>
                    <a:p>
                      <a:r>
                        <a:rPr lang="en-US" dirty="0"/>
                        <a:t>0</a:t>
                      </a:r>
                    </a:p>
                  </a:txBody>
                  <a:tcPr/>
                </a:tc>
                <a:tc>
                  <a:txBody>
                    <a:bodyPr/>
                    <a:lstStyle/>
                    <a:p>
                      <a:r>
                        <a:rPr lang="en-US" dirty="0"/>
                        <a:t>6</a:t>
                      </a:r>
                    </a:p>
                  </a:txBody>
                  <a:tcPr/>
                </a:tc>
                <a:tc>
                  <a:txBody>
                    <a:bodyPr/>
                    <a:lstStyle/>
                    <a:p>
                      <a:r>
                        <a:rPr lang="en-US" dirty="0"/>
                        <a:t>0</a:t>
                      </a:r>
                    </a:p>
                  </a:txBody>
                  <a:tcPr/>
                </a:tc>
                <a:tc>
                  <a:txBody>
                    <a:bodyPr/>
                    <a:lstStyle/>
                    <a:p>
                      <a:r>
                        <a:rPr lang="en-US" dirty="0"/>
                        <a:t>$65,918</a:t>
                      </a:r>
                    </a:p>
                  </a:txBody>
                  <a:tcPr/>
                </a:tc>
                <a:tc>
                  <a:txBody>
                    <a:bodyPr/>
                    <a:lstStyle/>
                    <a:p>
                      <a:r>
                        <a:rPr lang="en-US" dirty="0"/>
                        <a:t>$32,959</a:t>
                      </a:r>
                    </a:p>
                  </a:txBody>
                  <a:tcPr/>
                </a:tc>
                <a:extLst>
                  <a:ext uri="{0D108BD9-81ED-4DB2-BD59-A6C34878D82A}">
                    <a16:rowId xmlns:a16="http://schemas.microsoft.com/office/drawing/2014/main" val="3771572956"/>
                  </a:ext>
                </a:extLst>
              </a:tr>
              <a:tr h="370840">
                <a:tc>
                  <a:txBody>
                    <a:bodyPr/>
                    <a:lstStyle/>
                    <a:p>
                      <a:r>
                        <a:rPr lang="en-US" dirty="0"/>
                        <a:t>1/1/2020</a:t>
                      </a:r>
                    </a:p>
                  </a:txBody>
                  <a:tcPr/>
                </a:tc>
                <a:tc>
                  <a:txBody>
                    <a:bodyPr/>
                    <a:lstStyle/>
                    <a:p>
                      <a:r>
                        <a:rPr lang="en-US" dirty="0"/>
                        <a:t>2/29/2020</a:t>
                      </a:r>
                    </a:p>
                  </a:txBody>
                  <a:tcPr/>
                </a:tc>
                <a:tc>
                  <a:txBody>
                    <a:bodyPr/>
                    <a:lstStyle/>
                    <a:p>
                      <a:r>
                        <a:rPr lang="en-US" dirty="0"/>
                        <a:t>0</a:t>
                      </a:r>
                    </a:p>
                  </a:txBody>
                  <a:tcPr/>
                </a:tc>
                <a:tc>
                  <a:txBody>
                    <a:bodyPr/>
                    <a:lstStyle/>
                    <a:p>
                      <a:r>
                        <a:rPr lang="en-US" dirty="0"/>
                        <a:t>1</a:t>
                      </a:r>
                    </a:p>
                  </a:txBody>
                  <a:tcPr/>
                </a:tc>
                <a:tc>
                  <a:txBody>
                    <a:bodyPr/>
                    <a:lstStyle/>
                    <a:p>
                      <a:r>
                        <a:rPr lang="en-US" dirty="0"/>
                        <a:t>28</a:t>
                      </a:r>
                    </a:p>
                  </a:txBody>
                  <a:tcPr/>
                </a:tc>
                <a:tc>
                  <a:txBody>
                    <a:bodyPr/>
                    <a:lstStyle/>
                    <a:p>
                      <a:r>
                        <a:rPr lang="en-US" dirty="0"/>
                        <a:t>$65,752</a:t>
                      </a:r>
                    </a:p>
                  </a:txBody>
                  <a:tcPr/>
                </a:tc>
                <a:tc>
                  <a:txBody>
                    <a:bodyPr/>
                    <a:lstStyle/>
                    <a:p>
                      <a:r>
                        <a:rPr lang="en-US" dirty="0"/>
                        <a:t>$10,593</a:t>
                      </a:r>
                    </a:p>
                  </a:txBody>
                  <a:tcPr/>
                </a:tc>
                <a:extLst>
                  <a:ext uri="{0D108BD9-81ED-4DB2-BD59-A6C34878D82A}">
                    <a16:rowId xmlns:a16="http://schemas.microsoft.com/office/drawing/2014/main" val="1662055926"/>
                  </a:ext>
                </a:extLst>
              </a:tr>
              <a:tr h="370840">
                <a:tc gridSpan="7">
                  <a:txBody>
                    <a:bodyPr/>
                    <a:lstStyle/>
                    <a:p>
                      <a:pPr algn="ctr"/>
                      <a:r>
                        <a:rPr lang="en-US" dirty="0"/>
                        <a:t>Total-3 Average Salary Total: 68,651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593371533"/>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p:txBody>
          <a:bodyPr/>
          <a:lstStyle/>
          <a:p>
            <a:r>
              <a:rPr lang="en-US" dirty="0"/>
              <a:t>		Annuity Computation - 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666999"/>
            <a:ext cx="10018713" cy="394652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pic>
        <p:nvPicPr>
          <p:cNvPr id="4" name="Picture 3">
            <a:extLst>
              <a:ext uri="{FF2B5EF4-FFF2-40B4-BE49-F238E27FC236}">
                <a16:creationId xmlns:a16="http://schemas.microsoft.com/office/drawing/2014/main" id="{948F6F00-A8E2-9115-7391-A17B953A20E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28</a:t>
            </a:fld>
            <a:endParaRPr lang="en-US"/>
          </a:p>
        </p:txBody>
      </p:sp>
    </p:spTree>
    <p:extLst>
      <p:ext uri="{BB962C8B-B14F-4D97-AF65-F5344CB8AC3E}">
        <p14:creationId xmlns:p14="http://schemas.microsoft.com/office/powerpoint/2010/main" val="233453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p:txBody>
          <a:bodyPr/>
          <a:lstStyle/>
          <a:p>
            <a:r>
              <a:rPr lang="en-US" dirty="0"/>
              <a:t>			Annuity Computation - 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pic>
        <p:nvPicPr>
          <p:cNvPr id="4" name="Picture 3">
            <a:extLst>
              <a:ext uri="{FF2B5EF4-FFF2-40B4-BE49-F238E27FC236}">
                <a16:creationId xmlns:a16="http://schemas.microsoft.com/office/drawing/2014/main" id="{43248031-4CEF-1673-3FCE-BD3C377B9B5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29</a:t>
            </a:fld>
            <a:endParaRPr lang="en-US"/>
          </a:p>
        </p:txBody>
      </p:sp>
    </p:spTree>
    <p:extLst>
      <p:ext uri="{BB962C8B-B14F-4D97-AF65-F5344CB8AC3E}">
        <p14:creationId xmlns:p14="http://schemas.microsoft.com/office/powerpoint/2010/main" val="14633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p:txBody>
          <a:bodyPr/>
          <a:lstStyle/>
          <a:p>
            <a:r>
              <a:rPr lang="en-US" dirty="0"/>
              <a:t>Federal Employees Retirement System</a:t>
            </a:r>
            <a:br>
              <a:rPr lang="en-US" dirty="0"/>
            </a:br>
            <a:r>
              <a:rPr lang="en-US" dirty="0"/>
              <a:t>(FERS)</a:t>
            </a:r>
          </a:p>
        </p:txBody>
      </p:sp>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1484310" y="2666999"/>
            <a:ext cx="10018713" cy="3505201"/>
          </a:xfrm>
        </p:spPr>
        <p:txBody>
          <a:bodyPr>
            <a:normAutofit lnSpcReduction="10000"/>
          </a:bodyPr>
          <a:lstStyle/>
          <a:p>
            <a:r>
              <a:rPr lang="en-US" sz="2800" dirty="0"/>
              <a:t>Became effective Jan. 1, 1987 – applied retroactively to new hires on and after Jan. 1, 1984</a:t>
            </a:r>
          </a:p>
          <a:p>
            <a:r>
              <a:rPr lang="en-US" sz="2800" dirty="0"/>
              <a:t>Three components</a:t>
            </a:r>
          </a:p>
          <a:p>
            <a:pPr lvl="1"/>
            <a:r>
              <a:rPr lang="en-US" sz="2400" dirty="0"/>
              <a:t>FERS Basic Benefit – a defined </a:t>
            </a:r>
            <a:r>
              <a:rPr lang="en-US" sz="2400" u="sng" dirty="0"/>
              <a:t>benefit</a:t>
            </a:r>
            <a:r>
              <a:rPr lang="en-US" sz="2400" dirty="0"/>
              <a:t> plan</a:t>
            </a:r>
          </a:p>
          <a:p>
            <a:pPr lvl="2"/>
            <a:r>
              <a:rPr lang="en-US" sz="2400" dirty="0"/>
              <a:t>Special Annuity Supplement</a:t>
            </a:r>
          </a:p>
          <a:p>
            <a:pPr lvl="1"/>
            <a:r>
              <a:rPr lang="en-US" sz="2400" dirty="0"/>
              <a:t>Social Security</a:t>
            </a:r>
          </a:p>
          <a:p>
            <a:pPr lvl="1"/>
            <a:r>
              <a:rPr lang="en-US" sz="2400" dirty="0"/>
              <a:t>Thrift Savings Plan – a defined </a:t>
            </a:r>
            <a:r>
              <a:rPr lang="en-US" sz="2400" u="sng" dirty="0"/>
              <a:t>contribution</a:t>
            </a:r>
            <a:r>
              <a:rPr lang="en-US" sz="2400"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325039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p:txBody>
          <a:bodyPr/>
          <a:lstStyle/>
          <a:p>
            <a:r>
              <a:rPr lang="en-US" dirty="0"/>
              <a:t>Early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pic>
        <p:nvPicPr>
          <p:cNvPr id="5" name="Picture 4">
            <a:extLst>
              <a:ext uri="{FF2B5EF4-FFF2-40B4-BE49-F238E27FC236}">
                <a16:creationId xmlns:a16="http://schemas.microsoft.com/office/drawing/2014/main" id="{163B807F-0D01-5967-80EC-EE9DD35D93D2}"/>
              </a:ext>
            </a:extLst>
          </p:cNvPr>
          <p:cNvPicPr>
            <a:picLocks noChangeAspect="1"/>
          </p:cNvPicPr>
          <p:nvPr/>
        </p:nvPicPr>
        <p:blipFill>
          <a:blip r:embed="rId3"/>
          <a:stretch>
            <a:fillRect/>
          </a:stretch>
        </p:blipFill>
        <p:spPr>
          <a:xfrm>
            <a:off x="7916389" y="5242397"/>
            <a:ext cx="1495425" cy="1295400"/>
          </a:xfrm>
          <a:prstGeom prst="rect">
            <a:avLst/>
          </a:prstGeom>
        </p:spPr>
      </p:pic>
      <p:pic>
        <p:nvPicPr>
          <p:cNvPr id="4" name="Picture 3">
            <a:extLst>
              <a:ext uri="{FF2B5EF4-FFF2-40B4-BE49-F238E27FC236}">
                <a16:creationId xmlns:a16="http://schemas.microsoft.com/office/drawing/2014/main" id="{2B95A1F8-CF80-56AF-28B2-91AE52F2F257}"/>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30</a:t>
            </a:fld>
            <a:endParaRPr lang="en-US"/>
          </a:p>
        </p:txBody>
      </p:sp>
    </p:spTree>
    <p:extLst>
      <p:ext uri="{BB962C8B-B14F-4D97-AF65-F5344CB8AC3E}">
        <p14:creationId xmlns:p14="http://schemas.microsoft.com/office/powerpoint/2010/main" val="43821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lnSpcReduction="10000"/>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pic>
        <p:nvPicPr>
          <p:cNvPr id="4" name="Picture 3">
            <a:extLst>
              <a:ext uri="{FF2B5EF4-FFF2-40B4-BE49-F238E27FC236}">
                <a16:creationId xmlns:a16="http://schemas.microsoft.com/office/drawing/2014/main" id="{D032AB20-4372-D166-FD05-D5C9CCC5308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31</a:t>
            </a:fld>
            <a:endParaRPr lang="en-US"/>
          </a:p>
        </p:txBody>
      </p:sp>
    </p:spTree>
    <p:extLst>
      <p:ext uri="{BB962C8B-B14F-4D97-AF65-F5344CB8AC3E}">
        <p14:creationId xmlns:p14="http://schemas.microsoft.com/office/powerpoint/2010/main" val="341576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666999"/>
            <a:ext cx="10018713" cy="3811860"/>
          </a:xfrm>
        </p:spPr>
        <p:txBody>
          <a:bodyPr>
            <a:normAutofit lnSpcReduction="10000"/>
          </a:bodyPr>
          <a:lstStyle/>
          <a:p>
            <a:r>
              <a:rPr lang="en-US" sz="3200" dirty="0"/>
              <a:t>Eligibility</a:t>
            </a:r>
          </a:p>
          <a:p>
            <a:pPr lvl="1"/>
            <a:r>
              <a:rPr lang="en-US" sz="2800" dirty="0"/>
              <a:t>Must have at least one full calendar year of FERS service</a:t>
            </a:r>
          </a:p>
          <a:p>
            <a:pPr lvl="1"/>
            <a:r>
              <a:rPr lang="en-US" sz="2800" dirty="0"/>
              <a:t>Retiring voluntarily on an immediate annuity which is not reduced for age. At or after:</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pic>
        <p:nvPicPr>
          <p:cNvPr id="4" name="Picture 3">
            <a:extLst>
              <a:ext uri="{FF2B5EF4-FFF2-40B4-BE49-F238E27FC236}">
                <a16:creationId xmlns:a16="http://schemas.microsoft.com/office/drawing/2014/main" id="{12756A20-9583-855D-AC82-FC7B8B67BE1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32</a:t>
            </a:fld>
            <a:endParaRPr lang="en-US"/>
          </a:p>
        </p:txBody>
      </p:sp>
    </p:spTree>
    <p:extLst>
      <p:ext uri="{BB962C8B-B14F-4D97-AF65-F5344CB8AC3E}">
        <p14:creationId xmlns:p14="http://schemas.microsoft.com/office/powerpoint/2010/main" val="190467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438398"/>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2023 earnings limit is $21,240.</a:t>
            </a:r>
          </a:p>
        </p:txBody>
      </p:sp>
      <p:pic>
        <p:nvPicPr>
          <p:cNvPr id="4" name="Picture 3">
            <a:extLst>
              <a:ext uri="{FF2B5EF4-FFF2-40B4-BE49-F238E27FC236}">
                <a16:creationId xmlns:a16="http://schemas.microsoft.com/office/drawing/2014/main" id="{F9CE578D-00C0-8735-403D-3DCA418BD05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33</a:t>
            </a:fld>
            <a:endParaRPr lang="en-US"/>
          </a:p>
        </p:txBody>
      </p:sp>
    </p:spTree>
    <p:extLst>
      <p:ext uri="{BB962C8B-B14F-4D97-AF65-F5344CB8AC3E}">
        <p14:creationId xmlns:p14="http://schemas.microsoft.com/office/powerpoint/2010/main" val="51849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666999"/>
            <a:ext cx="10018713" cy="3834162"/>
          </a:xfrm>
        </p:spPr>
        <p:txBody>
          <a:bodyPr>
            <a:normAutofit/>
          </a:bodyPr>
          <a:lstStyle/>
          <a:p>
            <a:r>
              <a:rPr lang="en-US" sz="3200" dirty="0"/>
              <a:t>Estimating the supplement</a:t>
            </a:r>
          </a:p>
          <a:p>
            <a:pPr lvl="1"/>
            <a:r>
              <a:rPr lang="en-US" sz="2800" dirty="0"/>
              <a:t>Request an annuity estimate from the Postal Service (HRSSC)</a:t>
            </a:r>
          </a:p>
          <a:p>
            <a:pPr lvl="2"/>
            <a:r>
              <a:rPr lang="en-US" sz="2800" dirty="0"/>
              <a:t>Remember, this is just an estimate. OPM will determine exact amount upon retirement.</a:t>
            </a:r>
          </a:p>
          <a:p>
            <a:pPr lvl="1"/>
            <a:r>
              <a:rPr lang="en-US" sz="2800" dirty="0"/>
              <a:t>Manual estimate (ballpark estimate / last resort)</a:t>
            </a:r>
          </a:p>
          <a:p>
            <a:pPr lvl="2"/>
            <a:r>
              <a:rPr lang="en-US" sz="2800" dirty="0"/>
              <a:t>SS projected age 62 benefit </a:t>
            </a:r>
            <a:r>
              <a:rPr lang="en-US" sz="2800" b="1" dirty="0">
                <a:solidFill>
                  <a:srgbClr val="00B050"/>
                </a:solidFill>
              </a:rPr>
              <a:t>x</a:t>
            </a:r>
            <a:r>
              <a:rPr lang="en-US" sz="2800" dirty="0"/>
              <a:t> years of FERS </a:t>
            </a:r>
            <a:r>
              <a:rPr lang="en-US" sz="2800" b="1" dirty="0">
                <a:solidFill>
                  <a:srgbClr val="FF0000"/>
                </a:solidFill>
              </a:rPr>
              <a:t>÷</a:t>
            </a:r>
            <a:r>
              <a:rPr lang="en-US" sz="2800" dirty="0"/>
              <a:t> 40</a:t>
            </a:r>
          </a:p>
        </p:txBody>
      </p:sp>
      <p:pic>
        <p:nvPicPr>
          <p:cNvPr id="4" name="Picture 3">
            <a:extLst>
              <a:ext uri="{FF2B5EF4-FFF2-40B4-BE49-F238E27FC236}">
                <a16:creationId xmlns:a16="http://schemas.microsoft.com/office/drawing/2014/main" id="{4AB2991D-B94F-3C12-DB3C-416A53A56ED8}"/>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34</a:t>
            </a:fld>
            <a:endParaRPr lang="en-US"/>
          </a:p>
        </p:txBody>
      </p:sp>
    </p:spTree>
    <p:extLst>
      <p:ext uri="{BB962C8B-B14F-4D97-AF65-F5344CB8AC3E}">
        <p14:creationId xmlns:p14="http://schemas.microsoft.com/office/powerpoint/2010/main" val="51195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00A4-1FDB-9C35-BDD1-A2DC171F74E2}"/>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8B1A1E7-017C-F0B7-E50A-0DB05A6804A0}"/>
              </a:ext>
            </a:extLst>
          </p:cNvPr>
          <p:cNvSpPr>
            <a:spLocks noGrp="1"/>
          </p:cNvSpPr>
          <p:nvPr>
            <p:ph idx="1"/>
          </p:nvPr>
        </p:nvSpPr>
        <p:spPr>
          <a:xfrm>
            <a:off x="1484310" y="2266861"/>
            <a:ext cx="10018713" cy="3981540"/>
          </a:xfrm>
        </p:spPr>
        <p:txBody>
          <a:bodyPr>
            <a:normAutofit fontScale="92500"/>
          </a:bodyPr>
          <a:lstStyle/>
          <a:p>
            <a:r>
              <a:rPr lang="en-US" sz="3200" dirty="0"/>
              <a:t>Example estimate – using projected Social Security Age 62 benefit</a:t>
            </a:r>
          </a:p>
          <a:p>
            <a:pPr lvl="1"/>
            <a:r>
              <a:rPr lang="en-US" sz="2800" dirty="0"/>
              <a:t>Age 62 Social Security payment of $1,815</a:t>
            </a:r>
          </a:p>
          <a:p>
            <a:pPr lvl="1"/>
            <a:r>
              <a:rPr lang="en-US" sz="2800" dirty="0"/>
              <a:t>31 year under FERS</a:t>
            </a:r>
          </a:p>
          <a:p>
            <a:r>
              <a:rPr lang="en-US" sz="3200" dirty="0"/>
              <a:t>$1,815 </a:t>
            </a:r>
            <a:r>
              <a:rPr lang="en-US" sz="3200" b="1" dirty="0">
                <a:solidFill>
                  <a:srgbClr val="00B050"/>
                </a:solidFill>
              </a:rPr>
              <a:t>x</a:t>
            </a:r>
            <a:r>
              <a:rPr lang="en-US" sz="3200" dirty="0"/>
              <a:t> 31 years </a:t>
            </a:r>
            <a:r>
              <a:rPr lang="en-US" sz="3200" b="1" dirty="0">
                <a:solidFill>
                  <a:srgbClr val="FF0000"/>
                </a:solidFill>
              </a:rPr>
              <a:t>÷</a:t>
            </a:r>
            <a:r>
              <a:rPr lang="en-US" sz="3200" dirty="0">
                <a:solidFill>
                  <a:srgbClr val="FF0000"/>
                </a:solidFill>
              </a:rPr>
              <a:t> </a:t>
            </a:r>
            <a:r>
              <a:rPr lang="en-US" sz="3200" dirty="0"/>
              <a:t>40 = $1,406</a:t>
            </a:r>
          </a:p>
          <a:p>
            <a:r>
              <a:rPr lang="en-US" sz="3200" dirty="0"/>
              <a:t>This estimate is not the most accurate. </a:t>
            </a:r>
            <a:r>
              <a:rPr lang="en-US" sz="3200" u="sng" dirty="0"/>
              <a:t>OPM will determine the exact amount when they process your application</a:t>
            </a:r>
            <a:r>
              <a:rPr lang="en-US" sz="3200" dirty="0"/>
              <a:t>.</a:t>
            </a:r>
          </a:p>
        </p:txBody>
      </p:sp>
      <p:pic>
        <p:nvPicPr>
          <p:cNvPr id="4" name="Picture 3">
            <a:extLst>
              <a:ext uri="{FF2B5EF4-FFF2-40B4-BE49-F238E27FC236}">
                <a16:creationId xmlns:a16="http://schemas.microsoft.com/office/drawing/2014/main" id="{E466A21A-AF07-0C80-6CEC-058C55DD9A53}"/>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C9820C9-C021-81BE-688D-B0E908A31134}"/>
              </a:ext>
            </a:extLst>
          </p:cNvPr>
          <p:cNvSpPr>
            <a:spLocks noGrp="1"/>
          </p:cNvSpPr>
          <p:nvPr>
            <p:ph type="sldNum" sz="quarter" idx="12"/>
          </p:nvPr>
        </p:nvSpPr>
        <p:spPr/>
        <p:txBody>
          <a:bodyPr/>
          <a:lstStyle/>
          <a:p>
            <a:fld id="{2DEA1BFF-5034-4F1A-B5F9-11EA113F3039}" type="slidenum">
              <a:rPr lang="en-US" smtClean="0"/>
              <a:t>35</a:t>
            </a:fld>
            <a:endParaRPr lang="en-US"/>
          </a:p>
        </p:txBody>
      </p:sp>
    </p:spTree>
    <p:extLst>
      <p:ext uri="{BB962C8B-B14F-4D97-AF65-F5344CB8AC3E}">
        <p14:creationId xmlns:p14="http://schemas.microsoft.com/office/powerpoint/2010/main" val="251385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p:txBody>
          <a:bodyPr anchor="t">
            <a:normAutofit/>
          </a:bodyPr>
          <a:lstStyle/>
          <a:p>
            <a:r>
              <a:rPr lang="en-US" sz="3200" dirty="0"/>
              <a:t>There is no maximum annuity under FERS</a:t>
            </a:r>
          </a:p>
        </p:txBody>
      </p:sp>
      <p:pic>
        <p:nvPicPr>
          <p:cNvPr id="4" name="Picture 3">
            <a:extLst>
              <a:ext uri="{FF2B5EF4-FFF2-40B4-BE49-F238E27FC236}">
                <a16:creationId xmlns:a16="http://schemas.microsoft.com/office/drawing/2014/main" id="{782FE014-426A-EAED-58EB-F755E459CAE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2056" name="Picture 8" descr="Ten ways to stop work from taking over your life">
            <a:extLst>
              <a:ext uri="{FF2B5EF4-FFF2-40B4-BE49-F238E27FC236}">
                <a16:creationId xmlns:a16="http://schemas.microsoft.com/office/drawing/2014/main" id="{8A5D0E6D-0678-01F0-DB22-AD70A68CB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162" y="3657600"/>
            <a:ext cx="461100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266860"/>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FEHB coverage after an annuitant’s death ONLY if a survivor annuity election was made and the spouse was actively covered at the time of death.</a:t>
            </a:r>
          </a:p>
        </p:txBody>
      </p:sp>
      <p:pic>
        <p:nvPicPr>
          <p:cNvPr id="4" name="Picture 3">
            <a:extLst>
              <a:ext uri="{FF2B5EF4-FFF2-40B4-BE49-F238E27FC236}">
                <a16:creationId xmlns:a16="http://schemas.microsoft.com/office/drawing/2014/main" id="{BE6A13D3-8735-B4F7-E0FF-13E15BE75B1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37</a:t>
            </a:fld>
            <a:endParaRPr lang="en-US"/>
          </a:p>
        </p:txBody>
      </p:sp>
    </p:spTree>
    <p:extLst>
      <p:ext uri="{BB962C8B-B14F-4D97-AF65-F5344CB8AC3E}">
        <p14:creationId xmlns:p14="http://schemas.microsoft.com/office/powerpoint/2010/main" val="100864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38</a:t>
            </a:fld>
            <a:endParaRPr lang="en-US"/>
          </a:p>
        </p:txBody>
      </p:sp>
    </p:spTree>
    <p:extLst>
      <p:ext uri="{BB962C8B-B14F-4D97-AF65-F5344CB8AC3E}">
        <p14:creationId xmlns:p14="http://schemas.microsoft.com/office/powerpoint/2010/main" val="336738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200" dirty="0"/>
              <a:t>Death of an Active Employee</a:t>
            </a:r>
          </a:p>
          <a:p>
            <a:pPr lvl="1"/>
            <a:r>
              <a:rPr lang="en-US" sz="2800" dirty="0"/>
              <a:t>If employee has 18 months of creditable service, a survivor annuity is payable if:</a:t>
            </a:r>
          </a:p>
          <a:p>
            <a:pPr lvl="2"/>
            <a:r>
              <a:rPr lang="en-US" sz="2400" dirty="0"/>
              <a:t>Married for at least 9 months, or</a:t>
            </a:r>
          </a:p>
          <a:p>
            <a:pPr lvl="2"/>
            <a:r>
              <a:rPr lang="en-US" sz="2400" dirty="0"/>
              <a:t>The employee’s death was accidental, or</a:t>
            </a:r>
          </a:p>
          <a:p>
            <a:pPr lvl="2"/>
            <a:r>
              <a:rPr lang="en-US" sz="2400" dirty="0"/>
              <a:t>There was a child born of the marriage</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39</a:t>
            </a:fld>
            <a:endParaRPr lang="en-US"/>
          </a:p>
        </p:txBody>
      </p:sp>
    </p:spTree>
    <p:extLst>
      <p:ext uri="{BB962C8B-B14F-4D97-AF65-F5344CB8AC3E}">
        <p14:creationId xmlns:p14="http://schemas.microsoft.com/office/powerpoint/2010/main" val="406614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USPS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200" dirty="0"/>
              <a:t>December 2022:</a:t>
            </a:r>
          </a:p>
          <a:p>
            <a:pPr lvl="1"/>
            <a:r>
              <a:rPr lang="en-US" sz="2800" dirty="0"/>
              <a:t>	FERS	 		507,218				98.5%</a:t>
            </a:r>
          </a:p>
          <a:p>
            <a:pPr lvl="1"/>
            <a:r>
              <a:rPr lang="en-US" sz="2800" dirty="0"/>
              <a:t>	CSRS	  		7,609					1.5%</a:t>
            </a:r>
          </a:p>
          <a:p>
            <a:pPr lvl="1"/>
            <a:r>
              <a:rPr lang="en-US" sz="2800" dirty="0"/>
              <a:t>	Total	 		514,827</a:t>
            </a:r>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064" y="3197967"/>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4</a:t>
            </a:fld>
            <a:endParaRPr lang="en-US"/>
          </a:p>
        </p:txBody>
      </p:sp>
    </p:spTree>
    <p:extLst>
      <p:ext uri="{BB962C8B-B14F-4D97-AF65-F5344CB8AC3E}">
        <p14:creationId xmlns:p14="http://schemas.microsoft.com/office/powerpoint/2010/main" val="369711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pic>
        <p:nvPicPr>
          <p:cNvPr id="4" name="Picture 3">
            <a:extLst>
              <a:ext uri="{FF2B5EF4-FFF2-40B4-BE49-F238E27FC236}">
                <a16:creationId xmlns:a16="http://schemas.microsoft.com/office/drawing/2014/main" id="{25B10FA1-F86A-7955-6E63-C6BD54D277D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40</a:t>
            </a:fld>
            <a:endParaRPr lang="en-US"/>
          </a:p>
        </p:txBody>
      </p:sp>
    </p:spTree>
    <p:extLst>
      <p:ext uri="{BB962C8B-B14F-4D97-AF65-F5344CB8AC3E}">
        <p14:creationId xmlns:p14="http://schemas.microsoft.com/office/powerpoint/2010/main" val="2756679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affidavit required to provide additional information about relationship, and financial dependency. </a:t>
            </a:r>
          </a:p>
          <a:p>
            <a:r>
              <a:rPr lang="en-US" sz="2800" dirty="0"/>
              <a:t>Cost increases based on age difference. From 10% annuity reduction to 40% when named person is 30 or more years younger.</a:t>
            </a:r>
          </a:p>
        </p:txBody>
      </p:sp>
      <p:pic>
        <p:nvPicPr>
          <p:cNvPr id="4" name="Picture 3">
            <a:extLst>
              <a:ext uri="{FF2B5EF4-FFF2-40B4-BE49-F238E27FC236}">
                <a16:creationId xmlns:a16="http://schemas.microsoft.com/office/drawing/2014/main" id="{1BDE972A-CF41-4A70-B8B3-C63F3CCD71D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41</a:t>
            </a:fld>
            <a:endParaRPr lang="en-US"/>
          </a:p>
        </p:txBody>
      </p:sp>
    </p:spTree>
    <p:extLst>
      <p:ext uri="{BB962C8B-B14F-4D97-AF65-F5344CB8AC3E}">
        <p14:creationId xmlns:p14="http://schemas.microsoft.com/office/powerpoint/2010/main" val="136370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1484310" y="2666999"/>
            <a:ext cx="10018713" cy="3581401"/>
          </a:xfrm>
        </p:spPr>
        <p:txBody>
          <a:bodyPr>
            <a:normAutofit fontScale="92500" lnSpcReduction="20000"/>
          </a:bodyPr>
          <a:lstStyle/>
          <a:p>
            <a:r>
              <a:rPr lang="en-US" sz="3200" dirty="0"/>
              <a:t>COLAs</a:t>
            </a:r>
          </a:p>
          <a:p>
            <a:r>
              <a:rPr lang="en-US" sz="3200" dirty="0"/>
              <a:t>Not applied under age 62</a:t>
            </a:r>
          </a:p>
          <a:p>
            <a:pPr lvl="1"/>
            <a:r>
              <a:rPr lang="en-US" sz="2800" dirty="0"/>
              <a:t>Exception for disability or survivor annuitants</a:t>
            </a:r>
          </a:p>
          <a:p>
            <a:r>
              <a:rPr lang="en-US" sz="3200" dirty="0"/>
              <a:t>Annuitants that are not eligible to receive a COLA during their first year or more</a:t>
            </a:r>
          </a:p>
          <a:p>
            <a:pPr lvl="1"/>
            <a:r>
              <a:rPr lang="en-US" sz="2800" dirty="0"/>
              <a:t>The initial COLA after becoming eligible will be the full amount</a:t>
            </a:r>
          </a:p>
          <a:p>
            <a:r>
              <a:rPr lang="en-US" sz="3200" dirty="0"/>
              <a:t>Otherwise, the first COLA is prorated</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4" name="Picture 3">
            <a:extLst>
              <a:ext uri="{FF2B5EF4-FFF2-40B4-BE49-F238E27FC236}">
                <a16:creationId xmlns:a16="http://schemas.microsoft.com/office/drawing/2014/main" id="{27EDCCF9-9B88-641C-DAF3-5E12B65D8E51}"/>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7573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Cost of Living Adjustments</a:t>
            </a:r>
          </a:p>
        </p:txBody>
      </p:sp>
      <p:graphicFrame>
        <p:nvGraphicFramePr>
          <p:cNvPr id="4" name="Table 4">
            <a:extLst>
              <a:ext uri="{FF2B5EF4-FFF2-40B4-BE49-F238E27FC236}">
                <a16:creationId xmlns:a16="http://schemas.microsoft.com/office/drawing/2014/main" id="{CD33A752-5CB7-6FBC-4DC3-DF6E36754752}"/>
              </a:ext>
            </a:extLst>
          </p:cNvPr>
          <p:cNvGraphicFramePr>
            <a:graphicFrameLocks noGrp="1"/>
          </p:cNvGraphicFramePr>
          <p:nvPr>
            <p:extLst>
              <p:ext uri="{D42A27DB-BD31-4B8C-83A1-F6EECF244321}">
                <p14:modId xmlns:p14="http://schemas.microsoft.com/office/powerpoint/2010/main" val="1333109804"/>
              </p:ext>
            </p:extLst>
          </p:nvPr>
        </p:nvGraphicFramePr>
        <p:xfrm>
          <a:off x="2170349" y="2947300"/>
          <a:ext cx="7851302" cy="2315364"/>
        </p:xfrm>
        <a:graphic>
          <a:graphicData uri="http://schemas.openxmlformats.org/drawingml/2006/table">
            <a:tbl>
              <a:tblPr firstRow="1" bandRow="1">
                <a:tableStyleId>{5C22544A-7EE6-4342-B048-85BDC9FD1C3A}</a:tableStyleId>
              </a:tblPr>
              <a:tblGrid>
                <a:gridCol w="3925651">
                  <a:extLst>
                    <a:ext uri="{9D8B030D-6E8A-4147-A177-3AD203B41FA5}">
                      <a16:colId xmlns:a16="http://schemas.microsoft.com/office/drawing/2014/main" val="2346039932"/>
                    </a:ext>
                  </a:extLst>
                </a:gridCol>
                <a:gridCol w="3925651">
                  <a:extLst>
                    <a:ext uri="{9D8B030D-6E8A-4147-A177-3AD203B41FA5}">
                      <a16:colId xmlns:a16="http://schemas.microsoft.com/office/drawing/2014/main" val="3223022448"/>
                    </a:ext>
                  </a:extLst>
                </a:gridCol>
              </a:tblGrid>
              <a:tr h="578841">
                <a:tc>
                  <a:txBody>
                    <a:bodyPr/>
                    <a:lstStyle/>
                    <a:p>
                      <a:r>
                        <a:rPr lang="en-US" sz="2000" dirty="0"/>
                        <a:t>If the change in the CPI-W is:</a:t>
                      </a:r>
                    </a:p>
                  </a:txBody>
                  <a:tcPr anchor="ctr"/>
                </a:tc>
                <a:tc>
                  <a:txBody>
                    <a:bodyPr/>
                    <a:lstStyle/>
                    <a:p>
                      <a:r>
                        <a:rPr lang="en-US" sz="2000" dirty="0"/>
                        <a:t>The COLA equals:</a:t>
                      </a:r>
                    </a:p>
                  </a:txBody>
                  <a:tcPr anchor="ctr"/>
                </a:tc>
                <a:extLst>
                  <a:ext uri="{0D108BD9-81ED-4DB2-BD59-A6C34878D82A}">
                    <a16:rowId xmlns:a16="http://schemas.microsoft.com/office/drawing/2014/main" val="1483250494"/>
                  </a:ext>
                </a:extLst>
              </a:tr>
              <a:tr h="578841">
                <a:tc>
                  <a:txBody>
                    <a:bodyPr/>
                    <a:lstStyle/>
                    <a:p>
                      <a:r>
                        <a:rPr lang="en-US" sz="2000" dirty="0"/>
                        <a:t>0 – 2 %</a:t>
                      </a:r>
                    </a:p>
                  </a:txBody>
                  <a:tcPr anchor="ctr"/>
                </a:tc>
                <a:tc>
                  <a:txBody>
                    <a:bodyPr/>
                    <a:lstStyle/>
                    <a:p>
                      <a:r>
                        <a:rPr lang="en-US" sz="2000" dirty="0"/>
                        <a:t>The CPI-W increase</a:t>
                      </a:r>
                    </a:p>
                  </a:txBody>
                  <a:tcPr anchor="ctr"/>
                </a:tc>
                <a:extLst>
                  <a:ext uri="{0D108BD9-81ED-4DB2-BD59-A6C34878D82A}">
                    <a16:rowId xmlns:a16="http://schemas.microsoft.com/office/drawing/2014/main" val="2109536794"/>
                  </a:ext>
                </a:extLst>
              </a:tr>
              <a:tr h="578841">
                <a:tc>
                  <a:txBody>
                    <a:bodyPr/>
                    <a:lstStyle/>
                    <a:p>
                      <a:r>
                        <a:rPr lang="en-US" sz="2000" dirty="0"/>
                        <a:t>2 – 3 %</a:t>
                      </a:r>
                    </a:p>
                  </a:txBody>
                  <a:tcPr anchor="ctr"/>
                </a:tc>
                <a:tc>
                  <a:txBody>
                    <a:bodyPr/>
                    <a:lstStyle/>
                    <a:p>
                      <a:r>
                        <a:rPr lang="en-US" sz="2000" dirty="0"/>
                        <a:t>2.0 %</a:t>
                      </a:r>
                    </a:p>
                  </a:txBody>
                  <a:tcPr anchor="ctr"/>
                </a:tc>
                <a:extLst>
                  <a:ext uri="{0D108BD9-81ED-4DB2-BD59-A6C34878D82A}">
                    <a16:rowId xmlns:a16="http://schemas.microsoft.com/office/drawing/2014/main" val="4127514486"/>
                  </a:ext>
                </a:extLst>
              </a:tr>
              <a:tr h="578841">
                <a:tc>
                  <a:txBody>
                    <a:bodyPr/>
                    <a:lstStyle/>
                    <a:p>
                      <a:r>
                        <a:rPr lang="en-US" sz="2000" dirty="0"/>
                        <a:t>Greater than 3 %</a:t>
                      </a:r>
                    </a:p>
                  </a:txBody>
                  <a:tcPr anchor="ctr"/>
                </a:tc>
                <a:tc>
                  <a:txBody>
                    <a:bodyPr/>
                    <a:lstStyle/>
                    <a:p>
                      <a:r>
                        <a:rPr lang="en-US" sz="2000" dirty="0"/>
                        <a:t>CPI-W increase </a:t>
                      </a:r>
                      <a:r>
                        <a:rPr lang="en-US" sz="2000" dirty="0">
                          <a:solidFill>
                            <a:srgbClr val="FF0000"/>
                          </a:solidFill>
                        </a:rPr>
                        <a:t>minus</a:t>
                      </a:r>
                      <a:r>
                        <a:rPr lang="en-US" sz="2000" dirty="0"/>
                        <a:t> 1%</a:t>
                      </a:r>
                    </a:p>
                  </a:txBody>
                  <a:tcPr anchor="ctr"/>
                </a:tc>
                <a:extLst>
                  <a:ext uri="{0D108BD9-81ED-4DB2-BD59-A6C34878D82A}">
                    <a16:rowId xmlns:a16="http://schemas.microsoft.com/office/drawing/2014/main" val="924131381"/>
                  </a:ext>
                </a:extLst>
              </a:tr>
            </a:tbl>
          </a:graphicData>
        </a:graphic>
      </p:graphicFrame>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8142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lnSpcReduction="10000"/>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4170064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423476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Provides an additional one (1) percent per year towards annuity</a:t>
            </a:r>
          </a:p>
          <a:p>
            <a:r>
              <a:rPr lang="en-US" sz="2800" dirty="0"/>
              <a:t>Example: 13 months of LWOP while receiving WLC is 1 and 1/12 or 1.083 percent in addition to the regular annuity computation</a:t>
            </a:r>
            <a:endParaRPr lang="en-US" sz="2400" dirty="0"/>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46</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262477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a:xfrm>
            <a:off x="1484311" y="685800"/>
            <a:ext cx="10018713" cy="1752599"/>
          </a:xfrm>
        </p:spPr>
        <p:txBody>
          <a:bodyPr>
            <a:normAutofit/>
          </a:bodyPr>
          <a:lstStyle/>
          <a:p>
            <a:r>
              <a:rPr lang="en-US" dirty="0"/>
              <a:t>Civil Service Retirement System</a:t>
            </a:r>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52155" y="3277396"/>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2666999"/>
            <a:ext cx="5486687" cy="3124201"/>
          </a:xfrm>
        </p:spPr>
        <p:txBody>
          <a:bodyPr anchor="t">
            <a:normAutofit fontScale="92500" lnSpcReduction="10000"/>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47</a:t>
            </a:fld>
            <a:endParaRPr lang="en-US"/>
          </a:p>
        </p:txBody>
      </p:sp>
    </p:spTree>
    <p:extLst>
      <p:ext uri="{BB962C8B-B14F-4D97-AF65-F5344CB8AC3E}">
        <p14:creationId xmlns:p14="http://schemas.microsoft.com/office/powerpoint/2010/main" val="420589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1102678043"/>
              </p:ext>
            </p:extLst>
          </p:nvPr>
        </p:nvGraphicFramePr>
        <p:xfrm>
          <a:off x="2362266" y="3656887"/>
          <a:ext cx="8262802" cy="2410840"/>
        </p:xfrm>
        <a:graphic>
          <a:graphicData uri="http://schemas.openxmlformats.org/drawingml/2006/table">
            <a:tbl>
              <a:tblPr firstRow="1" bandRow="1">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48</a:t>
            </a:fld>
            <a:endParaRPr lang="en-US"/>
          </a:p>
        </p:txBody>
      </p:sp>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44626" y="2561508"/>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pic>
        <p:nvPicPr>
          <p:cNvPr id="5" name="Picture 4">
            <a:extLst>
              <a:ext uri="{FF2B5EF4-FFF2-40B4-BE49-F238E27FC236}">
                <a16:creationId xmlns:a16="http://schemas.microsoft.com/office/drawing/2014/main" id="{694F45B4-E3BD-B872-B35C-088DCC2B14E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49</a:t>
            </a:fld>
            <a:endParaRPr lang="en-US"/>
          </a:p>
        </p:txBody>
      </p:sp>
    </p:spTree>
    <p:extLst>
      <p:ext uri="{BB962C8B-B14F-4D97-AF65-F5344CB8AC3E}">
        <p14:creationId xmlns:p14="http://schemas.microsoft.com/office/powerpoint/2010/main" val="200083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Cost</a:t>
            </a:r>
            <a:br>
              <a:rPr lang="en-US" dirty="0"/>
            </a:br>
            <a:endParaRPr lang="en-US" dirty="0"/>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66861"/>
            <a:ext cx="10018713" cy="3981539"/>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Revied Annuity Employees) – Hired 2014 or later – 4.4%</a:t>
            </a:r>
          </a:p>
        </p:txBody>
      </p:sp>
      <p:pic>
        <p:nvPicPr>
          <p:cNvPr id="6" name="Picture 5">
            <a:extLst>
              <a:ext uri="{FF2B5EF4-FFF2-40B4-BE49-F238E27FC236}">
                <a16:creationId xmlns:a16="http://schemas.microsoft.com/office/drawing/2014/main" id="{B9D3F9F6-5437-8E2D-9D52-D22E74F5C19A}"/>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5</a:t>
            </a:fld>
            <a:endParaRPr lang="en-US"/>
          </a:p>
        </p:txBody>
      </p:sp>
    </p:spTree>
    <p:extLst>
      <p:ext uri="{BB962C8B-B14F-4D97-AF65-F5344CB8AC3E}">
        <p14:creationId xmlns:p14="http://schemas.microsoft.com/office/powerpoint/2010/main" val="202299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lnSpcReduction="10000"/>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pic>
        <p:nvPicPr>
          <p:cNvPr id="5" name="Picture 4">
            <a:extLst>
              <a:ext uri="{FF2B5EF4-FFF2-40B4-BE49-F238E27FC236}">
                <a16:creationId xmlns:a16="http://schemas.microsoft.com/office/drawing/2014/main" id="{2F37E7D3-159D-5622-D224-B7102FFB99D6}"/>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50</a:t>
            </a:fld>
            <a:endParaRPr lang="en-US"/>
          </a:p>
        </p:txBody>
      </p:sp>
    </p:spTree>
    <p:extLst>
      <p:ext uri="{BB962C8B-B14F-4D97-AF65-F5344CB8AC3E}">
        <p14:creationId xmlns:p14="http://schemas.microsoft.com/office/powerpoint/2010/main" val="3028069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51</a:t>
            </a:fld>
            <a:endParaRPr lang="en-US"/>
          </a:p>
        </p:txBody>
      </p:sp>
    </p:spTree>
    <p:extLst>
      <p:ext uri="{BB962C8B-B14F-4D97-AF65-F5344CB8AC3E}">
        <p14:creationId xmlns:p14="http://schemas.microsoft.com/office/powerpoint/2010/main" val="3824135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52</a:t>
            </a:fld>
            <a:endParaRPr lang="en-US"/>
          </a:p>
        </p:txBody>
      </p:sp>
    </p:spTree>
    <p:extLst>
      <p:ext uri="{BB962C8B-B14F-4D97-AF65-F5344CB8AC3E}">
        <p14:creationId xmlns:p14="http://schemas.microsoft.com/office/powerpoint/2010/main" val="1938690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92500" lnSpcReduction="2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Standard Form 2803A</a:t>
            </a:r>
          </a:p>
          <a:p>
            <a:pPr lvl="1"/>
            <a:r>
              <a:rPr lang="en-US" sz="2800" dirty="0"/>
              <a:t>Submit completed form with DD 214</a:t>
            </a:r>
          </a:p>
        </p:txBody>
      </p:sp>
      <p:pic>
        <p:nvPicPr>
          <p:cNvPr id="5" name="Picture 4">
            <a:extLst>
              <a:ext uri="{FF2B5EF4-FFF2-40B4-BE49-F238E27FC236}">
                <a16:creationId xmlns:a16="http://schemas.microsoft.com/office/drawing/2014/main" id="{BD5B6A75-A8AF-AB0E-7EF0-1F88977177A9}"/>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53</a:t>
            </a:fld>
            <a:endParaRPr lang="en-US"/>
          </a:p>
        </p:txBody>
      </p:sp>
    </p:spTree>
    <p:extLst>
      <p:ext uri="{BB962C8B-B14F-4D97-AF65-F5344CB8AC3E}">
        <p14:creationId xmlns:p14="http://schemas.microsoft.com/office/powerpoint/2010/main" val="323788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pic>
        <p:nvPicPr>
          <p:cNvPr id="5" name="Picture 4">
            <a:extLst>
              <a:ext uri="{FF2B5EF4-FFF2-40B4-BE49-F238E27FC236}">
                <a16:creationId xmlns:a16="http://schemas.microsoft.com/office/drawing/2014/main" id="{1F774487-9F4B-E89F-3483-555DF66258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54</a:t>
            </a:fld>
            <a:endParaRPr lang="en-US"/>
          </a:p>
        </p:txBody>
      </p:sp>
    </p:spTree>
    <p:extLst>
      <p:ext uri="{BB962C8B-B14F-4D97-AF65-F5344CB8AC3E}">
        <p14:creationId xmlns:p14="http://schemas.microsoft.com/office/powerpoint/2010/main" val="237321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332038"/>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pic>
        <p:nvPicPr>
          <p:cNvPr id="4" name="Picture 3">
            <a:extLst>
              <a:ext uri="{FF2B5EF4-FFF2-40B4-BE49-F238E27FC236}">
                <a16:creationId xmlns:a16="http://schemas.microsoft.com/office/drawing/2014/main" id="{C85AD8A8-7767-5667-BD07-448E99868E2E}"/>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55</a:t>
            </a:fld>
            <a:endParaRPr lang="en-US"/>
          </a:p>
        </p:txBody>
      </p:sp>
    </p:spTree>
    <p:extLst>
      <p:ext uri="{BB962C8B-B14F-4D97-AF65-F5344CB8AC3E}">
        <p14:creationId xmlns:p14="http://schemas.microsoft.com/office/powerpoint/2010/main" val="458005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pic>
        <p:nvPicPr>
          <p:cNvPr id="4" name="Picture 3">
            <a:extLst>
              <a:ext uri="{FF2B5EF4-FFF2-40B4-BE49-F238E27FC236}">
                <a16:creationId xmlns:a16="http://schemas.microsoft.com/office/drawing/2014/main" id="{A6E5782D-10B5-B0C7-9D89-BDD72DC42A8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56</a:t>
            </a:fld>
            <a:endParaRPr lang="en-US"/>
          </a:p>
        </p:txBody>
      </p:sp>
    </p:spTree>
    <p:extLst>
      <p:ext uri="{BB962C8B-B14F-4D97-AF65-F5344CB8AC3E}">
        <p14:creationId xmlns:p14="http://schemas.microsoft.com/office/powerpoint/2010/main" val="2848881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fontScale="92500" lnSpcReduction="10000"/>
          </a:bodyPr>
          <a:lstStyle/>
          <a:p>
            <a:r>
              <a:rPr lang="en-US" sz="2800" dirty="0"/>
              <a:t>Example – 30 years total service</a:t>
            </a:r>
          </a:p>
          <a:p>
            <a:pPr lvl="1"/>
            <a:r>
              <a:rPr lang="en-US" sz="2800" dirty="0"/>
              <a:t>1.5% </a:t>
            </a:r>
            <a:r>
              <a:rPr lang="en-US" sz="2800" b="1" dirty="0">
                <a:solidFill>
                  <a:srgbClr val="00B050"/>
                </a:solidFill>
              </a:rPr>
              <a:t>x</a:t>
            </a:r>
            <a:r>
              <a:rPr lang="en-US" sz="2800" dirty="0"/>
              <a:t> 5 </a:t>
            </a:r>
            <a:r>
              <a:rPr lang="en-US" sz="2800" b="1" dirty="0"/>
              <a:t>=</a:t>
            </a:r>
            <a:r>
              <a:rPr lang="en-US" sz="2800" dirty="0"/>
              <a:t> 7.5%</a:t>
            </a:r>
          </a:p>
          <a:p>
            <a:pPr lvl="1"/>
            <a:r>
              <a:rPr lang="en-US" sz="2800" dirty="0"/>
              <a:t>1.75% </a:t>
            </a:r>
            <a:r>
              <a:rPr lang="en-US" sz="2800" b="1" dirty="0">
                <a:solidFill>
                  <a:srgbClr val="00B050"/>
                </a:solidFill>
              </a:rPr>
              <a:t>x</a:t>
            </a:r>
            <a:r>
              <a:rPr lang="en-US" sz="2800" dirty="0"/>
              <a:t> 5 </a:t>
            </a:r>
            <a:r>
              <a:rPr lang="en-US" sz="2800" b="1" dirty="0"/>
              <a:t>=</a:t>
            </a:r>
            <a:r>
              <a:rPr lang="en-US" sz="2800" dirty="0"/>
              <a:t> 8.75%</a:t>
            </a:r>
          </a:p>
          <a:p>
            <a:pPr lvl="1"/>
            <a:r>
              <a:rPr lang="en-US" sz="2800" dirty="0"/>
              <a:t>2.0% </a:t>
            </a:r>
            <a:r>
              <a:rPr lang="en-US" sz="2800" b="1" dirty="0">
                <a:solidFill>
                  <a:srgbClr val="00B050"/>
                </a:solidFill>
              </a:rPr>
              <a:t>x</a:t>
            </a:r>
            <a:r>
              <a:rPr lang="en-US" sz="2800" dirty="0"/>
              <a:t> 20 </a:t>
            </a:r>
            <a:r>
              <a:rPr lang="en-US" sz="2800" b="1" dirty="0"/>
              <a:t>=</a:t>
            </a:r>
            <a:r>
              <a:rPr lang="en-US" sz="2800" dirty="0"/>
              <a:t> 40%</a:t>
            </a:r>
          </a:p>
          <a:p>
            <a:pPr lvl="2"/>
            <a:r>
              <a:rPr lang="en-US" sz="2800" dirty="0"/>
              <a:t>7.5% </a:t>
            </a:r>
            <a:r>
              <a:rPr lang="en-US" sz="2800" b="1" dirty="0">
                <a:solidFill>
                  <a:srgbClr val="00B050"/>
                </a:solidFill>
              </a:rPr>
              <a:t>+</a:t>
            </a:r>
            <a:r>
              <a:rPr lang="en-US" sz="2800" dirty="0"/>
              <a:t> 8.75% </a:t>
            </a:r>
            <a:r>
              <a:rPr lang="en-US" sz="2800" b="1" dirty="0">
                <a:solidFill>
                  <a:srgbClr val="00B050"/>
                </a:solidFill>
              </a:rPr>
              <a:t>+</a:t>
            </a:r>
            <a:r>
              <a:rPr lang="en-US" sz="2800" dirty="0"/>
              <a:t> 40% </a:t>
            </a:r>
            <a:r>
              <a:rPr lang="en-US" sz="2800" b="1" dirty="0"/>
              <a:t>=</a:t>
            </a:r>
            <a:r>
              <a:rPr lang="en-US" sz="2800" dirty="0"/>
              <a:t> 56.25%</a:t>
            </a:r>
          </a:p>
          <a:p>
            <a:r>
              <a:rPr lang="en-US" sz="2800" dirty="0"/>
              <a:t>Results in </a:t>
            </a:r>
            <a:r>
              <a:rPr lang="en-US" sz="2800" b="1" dirty="0"/>
              <a:t>56.25%</a:t>
            </a:r>
            <a:r>
              <a:rPr lang="en-US" sz="2800" dirty="0"/>
              <a:t> of High-3 Average Salary</a:t>
            </a:r>
          </a:p>
        </p:txBody>
      </p:sp>
      <p:pic>
        <p:nvPicPr>
          <p:cNvPr id="4" name="Picture 3">
            <a:extLst>
              <a:ext uri="{FF2B5EF4-FFF2-40B4-BE49-F238E27FC236}">
                <a16:creationId xmlns:a16="http://schemas.microsoft.com/office/drawing/2014/main" id="{C678C18D-5525-92D9-BC97-98FB1A97A85D}"/>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15205EBD-36DC-A791-12C6-EC3A839A0228}"/>
              </a:ext>
            </a:extLst>
          </p:cNvPr>
          <p:cNvSpPr>
            <a:spLocks noGrp="1"/>
          </p:cNvSpPr>
          <p:nvPr>
            <p:ph type="sldNum" sz="quarter" idx="12"/>
          </p:nvPr>
        </p:nvSpPr>
        <p:spPr/>
        <p:txBody>
          <a:bodyPr/>
          <a:lstStyle/>
          <a:p>
            <a:fld id="{2DEA1BFF-5034-4F1A-B5F9-11EA113F3039}" type="slidenum">
              <a:rPr lang="en-US" smtClean="0"/>
              <a:t>57</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DCA6A76-69A5-2EB7-F1AB-2768BB73A0EA}"/>
                  </a:ext>
                </a:extLst>
              </p14:cNvPr>
              <p14:cNvContentPartPr/>
              <p14:nvPr/>
            </p14:nvContentPartPr>
            <p14:xfrm>
              <a:off x="-1719504" y="5120280"/>
              <a:ext cx="360" cy="360"/>
            </p14:xfrm>
          </p:contentPart>
        </mc:Choice>
        <mc:Fallback xmlns="">
          <p:pic>
            <p:nvPicPr>
              <p:cNvPr id="8" name="Ink 7">
                <a:extLst>
                  <a:ext uri="{FF2B5EF4-FFF2-40B4-BE49-F238E27FC236}">
                    <a16:creationId xmlns:a16="http://schemas.microsoft.com/office/drawing/2014/main" id="{ADCA6A76-69A5-2EB7-F1AB-2768BB73A0EA}"/>
                  </a:ext>
                </a:extLst>
              </p:cNvPr>
              <p:cNvPicPr/>
              <p:nvPr/>
            </p:nvPicPr>
            <p:blipFill>
              <a:blip r:embed="rId5"/>
              <a:stretch>
                <a:fillRect/>
              </a:stretch>
            </p:blipFill>
            <p:spPr>
              <a:xfrm>
                <a:off x="-1728144" y="5111640"/>
                <a:ext cx="18000" cy="18000"/>
              </a:xfrm>
              <a:prstGeom prst="rect">
                <a:avLst/>
              </a:prstGeom>
            </p:spPr>
          </p:pic>
        </mc:Fallback>
      </mc:AlternateContent>
    </p:spTree>
    <p:extLst>
      <p:ext uri="{BB962C8B-B14F-4D97-AF65-F5344CB8AC3E}">
        <p14:creationId xmlns:p14="http://schemas.microsoft.com/office/powerpoint/2010/main" val="3749577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D9DB-049E-377D-1B30-41E943AC53F5}"/>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484310" y="2666999"/>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pic>
        <p:nvPicPr>
          <p:cNvPr id="4" name="Picture 3">
            <a:extLst>
              <a:ext uri="{FF2B5EF4-FFF2-40B4-BE49-F238E27FC236}">
                <a16:creationId xmlns:a16="http://schemas.microsoft.com/office/drawing/2014/main" id="{9AAFC770-DE94-63A8-4D42-7D6965D19F2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58</a:t>
            </a:fld>
            <a:endParaRPr lang="en-US"/>
          </a:p>
        </p:txBody>
      </p:sp>
    </p:spTree>
    <p:extLst>
      <p:ext uri="{BB962C8B-B14F-4D97-AF65-F5344CB8AC3E}">
        <p14:creationId xmlns:p14="http://schemas.microsoft.com/office/powerpoint/2010/main" val="3970823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p:txBody>
          <a:bodyPr>
            <a:normAutofit fontScale="92500" lnSpcReduction="10000"/>
          </a:bodyPr>
          <a:lstStyle/>
          <a:p>
            <a:r>
              <a:rPr lang="en-US" sz="3200" dirty="0"/>
              <a:t>Full survivor annuity – 55% benefit</a:t>
            </a:r>
          </a:p>
          <a:p>
            <a:r>
              <a:rPr lang="en-US" sz="3200" dirty="0"/>
              <a:t>Partial survivor annuity – can elect a base less than a full survivor annuity</a:t>
            </a:r>
          </a:p>
          <a:p>
            <a:r>
              <a:rPr lang="en-US" sz="3200" dirty="0"/>
              <a:t>Cost depends on the base elected:</a:t>
            </a:r>
          </a:p>
          <a:p>
            <a:pPr lvl="1"/>
            <a:r>
              <a:rPr lang="en-US" sz="2800" dirty="0"/>
              <a:t>2.5% of the first $3,600 of the base </a:t>
            </a:r>
          </a:p>
          <a:p>
            <a:pPr lvl="1"/>
            <a:r>
              <a:rPr lang="en-US" sz="2800" dirty="0"/>
              <a:t>10% of the amount in excess of $3,600</a:t>
            </a:r>
          </a:p>
        </p:txBody>
      </p:sp>
      <p:pic>
        <p:nvPicPr>
          <p:cNvPr id="4" name="Picture 3">
            <a:extLst>
              <a:ext uri="{FF2B5EF4-FFF2-40B4-BE49-F238E27FC236}">
                <a16:creationId xmlns:a16="http://schemas.microsoft.com/office/drawing/2014/main" id="{A0A731AE-7F7D-CDEF-C9CD-04D075FBB5D8}"/>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59</a:t>
            </a:fld>
            <a:endParaRPr lang="en-US"/>
          </a:p>
        </p:txBody>
      </p:sp>
    </p:spTree>
    <p:extLst>
      <p:ext uri="{BB962C8B-B14F-4D97-AF65-F5344CB8AC3E}">
        <p14:creationId xmlns:p14="http://schemas.microsoft.com/office/powerpoint/2010/main" val="15286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8026695" y="2666999"/>
            <a:ext cx="3085113" cy="1965250"/>
          </a:xfrm>
          <a:prstGeom prst="rect">
            <a:avLst/>
          </a:prstGeom>
        </p:spPr>
      </p:pic>
      <p:pic>
        <p:nvPicPr>
          <p:cNvPr id="6" name="Picture 5">
            <a:extLst>
              <a:ext uri="{FF2B5EF4-FFF2-40B4-BE49-F238E27FC236}">
                <a16:creationId xmlns:a16="http://schemas.microsoft.com/office/drawing/2014/main" id="{B9D3F9F6-5437-8E2D-9D52-D22E74F5C19A}"/>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spTree>
    <p:extLst>
      <p:ext uri="{BB962C8B-B14F-4D97-AF65-F5344CB8AC3E}">
        <p14:creationId xmlns:p14="http://schemas.microsoft.com/office/powerpoint/2010/main" val="1146319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pic>
        <p:nvPicPr>
          <p:cNvPr id="4" name="Picture 3">
            <a:extLst>
              <a:ext uri="{FF2B5EF4-FFF2-40B4-BE49-F238E27FC236}">
                <a16:creationId xmlns:a16="http://schemas.microsoft.com/office/drawing/2014/main" id="{76C47CB9-4817-2763-6F43-F4F24D1D8367}"/>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60</a:t>
            </a:fld>
            <a:endParaRPr lang="en-US"/>
          </a:p>
        </p:txBody>
      </p:sp>
    </p:spTree>
    <p:extLst>
      <p:ext uri="{BB962C8B-B14F-4D97-AF65-F5344CB8AC3E}">
        <p14:creationId xmlns:p14="http://schemas.microsoft.com/office/powerpoint/2010/main" val="1434388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p:txBody>
          <a:bodyPr/>
          <a:lstStyle/>
          <a:p>
            <a:r>
              <a:rPr lang="en-US" dirty="0"/>
              <a:t>			Cost of 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pic>
        <p:nvPicPr>
          <p:cNvPr id="4" name="Picture 3">
            <a:extLst>
              <a:ext uri="{FF2B5EF4-FFF2-40B4-BE49-F238E27FC236}">
                <a16:creationId xmlns:a16="http://schemas.microsoft.com/office/drawing/2014/main" id="{4EF4FE91-E0C2-609B-0ED6-A9302306CB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61</a:t>
            </a:fld>
            <a:endParaRPr lang="en-US"/>
          </a:p>
        </p:txBody>
      </p:sp>
    </p:spTree>
    <p:extLst>
      <p:ext uri="{BB962C8B-B14F-4D97-AF65-F5344CB8AC3E}">
        <p14:creationId xmlns:p14="http://schemas.microsoft.com/office/powerpoint/2010/main" val="1800717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4047309" y="989492"/>
            <a:ext cx="7175863" cy="2379656"/>
          </a:xfrm>
          <a:prstGeom prst="rect">
            <a:avLst/>
          </a:prstGeom>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62</a:t>
            </a:fld>
            <a:endParaRPr lang="en-US"/>
          </a:p>
        </p:txBody>
      </p:sp>
    </p:spTree>
    <p:extLst>
      <p:ext uri="{BB962C8B-B14F-4D97-AF65-F5344CB8AC3E}">
        <p14:creationId xmlns:p14="http://schemas.microsoft.com/office/powerpoint/2010/main" val="1345330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3962399" y="685800"/>
            <a:ext cx="7345891" cy="1413933"/>
          </a:xfrm>
        </p:spPr>
        <p:txBody>
          <a:bodyPr>
            <a:normAutofit/>
          </a:bodyPr>
          <a:lstStyle/>
          <a:p>
            <a:r>
              <a:rPr lang="en-US" dirty="0"/>
              <a:t>Federal Employees Health Benefit</a:t>
            </a:r>
          </a:p>
        </p:txBody>
      </p:sp>
      <p:pic>
        <p:nvPicPr>
          <p:cNvPr id="4" name="Picture 3">
            <a:extLst>
              <a:ext uri="{FF2B5EF4-FFF2-40B4-BE49-F238E27FC236}">
                <a16:creationId xmlns:a16="http://schemas.microsoft.com/office/drawing/2014/main" id="{E17ACB01-6F83-3D6A-CB30-59D71E589420}"/>
              </a:ext>
            </a:extLst>
          </p:cNvPr>
          <p:cNvPicPr>
            <a:picLocks noChangeAspect="1"/>
          </p:cNvPicPr>
          <p:nvPr/>
        </p:nvPicPr>
        <p:blipFill rotWithShape="1">
          <a:blip r:embed="rId3"/>
          <a:srcRect l="44688" r="15237"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3843867" y="2048933"/>
            <a:ext cx="7659156" cy="3742267"/>
          </a:xfrm>
        </p:spPr>
        <p:txBody>
          <a:bodyPr>
            <a:normAutofit/>
          </a:bodyPr>
          <a:lstStyle/>
          <a:p>
            <a:r>
              <a:rPr lang="en-US" sz="3200" dirty="0"/>
              <a:t>Information from the Office of Personnel Management</a:t>
            </a:r>
          </a:p>
          <a:p>
            <a:r>
              <a:rPr lang="en-US" sz="3200" dirty="0">
                <a:hlinkClick r:id="rId4"/>
              </a:rPr>
              <a:t>www.opm.gov</a:t>
            </a:r>
            <a:endParaRPr lang="en-US" sz="3200" dirty="0"/>
          </a:p>
          <a:p>
            <a:pPr lvl="1"/>
            <a:r>
              <a:rPr lang="en-US" sz="2800" dirty="0"/>
              <a:t>Plan brochures</a:t>
            </a:r>
          </a:p>
          <a:p>
            <a:pPr lvl="1"/>
            <a:r>
              <a:rPr lang="en-US" sz="2800" dirty="0"/>
              <a:t>Comparison tools</a:t>
            </a:r>
          </a:p>
          <a:p>
            <a:pPr lvl="1"/>
            <a:r>
              <a:rPr lang="en-US" sz="28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5820416" y="6172200"/>
            <a:ext cx="551167" cy="365125"/>
          </a:xfrm>
        </p:spPr>
        <p:txBody>
          <a:bodyPr/>
          <a:lstStyle/>
          <a:p>
            <a:fld id="{2DEA1BFF-5034-4F1A-B5F9-11EA113F3039}" type="slidenum">
              <a:rPr lang="en-US" smtClean="0"/>
              <a:t>63</a:t>
            </a:fld>
            <a:endParaRPr lang="en-US" dirty="0"/>
          </a:p>
        </p:txBody>
      </p:sp>
    </p:spTree>
    <p:extLst>
      <p:ext uri="{BB962C8B-B14F-4D97-AF65-F5344CB8AC3E}">
        <p14:creationId xmlns:p14="http://schemas.microsoft.com/office/powerpoint/2010/main" val="2126073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895708"/>
            <a:ext cx="10018713" cy="4192858"/>
          </a:xfrm>
        </p:spPr>
        <p:txBody>
          <a:bodyPr>
            <a:normAutofit/>
          </a:bodyPr>
          <a:lstStyle/>
          <a:p>
            <a:r>
              <a:rPr lang="en-US" sz="2800" dirty="0"/>
              <a:t>In order to carry your FEHB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64</a:t>
            </a:fld>
            <a:endParaRPr lang="en-US"/>
          </a:p>
        </p:txBody>
      </p:sp>
    </p:spTree>
    <p:extLst>
      <p:ext uri="{BB962C8B-B14F-4D97-AF65-F5344CB8AC3E}">
        <p14:creationId xmlns:p14="http://schemas.microsoft.com/office/powerpoint/2010/main" val="625623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2062977"/>
            <a:ext cx="10018713" cy="4109224"/>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 enrollment; or </a:t>
            </a:r>
          </a:p>
          <a:p>
            <a:pPr lvl="1"/>
            <a:r>
              <a:rPr lang="en-US" sz="2400" dirty="0"/>
              <a:t>the time you are covered under the Uniformed Services Health Benefits Program (also known as TRICARE) as long as you were covered under a FEHB enrollment at the time of your retirement.</a:t>
            </a:r>
          </a:p>
          <a:p>
            <a:pPr marL="0" indent="0">
              <a:buNone/>
            </a:pPr>
            <a:r>
              <a:rPr lang="en-US" sz="2800" dirty="0"/>
              <a:t>NOTE: a surviving spouse can continue FEHB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65</a:t>
            </a:fld>
            <a:endParaRPr lang="en-US"/>
          </a:p>
        </p:txBody>
      </p:sp>
    </p:spTree>
    <p:extLst>
      <p:ext uri="{BB962C8B-B14F-4D97-AF65-F5344CB8AC3E}">
        <p14:creationId xmlns:p14="http://schemas.microsoft.com/office/powerpoint/2010/main" val="1843351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a:xfrm>
            <a:off x="1484311" y="685800"/>
            <a:ext cx="10018713" cy="1752599"/>
          </a:xfrm>
        </p:spPr>
        <p:txBody>
          <a:bodyPr>
            <a:normAutofit/>
          </a:bodyPr>
          <a:lstStyle/>
          <a:p>
            <a:r>
              <a:rPr lang="en-US" dirty="0"/>
              <a:t>Federal Employees Health Benefit</a:t>
            </a:r>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52155" y="3143639"/>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438399"/>
            <a:ext cx="5486687" cy="3494050"/>
          </a:xfrm>
        </p:spPr>
        <p:txBody>
          <a:bodyPr anchor="t">
            <a:normAutofit/>
          </a:bodyPr>
          <a:lstStyle/>
          <a:p>
            <a:r>
              <a:rPr lang="en-US" sz="2800" dirty="0"/>
              <a:t>Deferred Retirement</a:t>
            </a:r>
          </a:p>
          <a:p>
            <a:pPr lvl="1"/>
            <a:r>
              <a:rPr lang="en-US" sz="2400" dirty="0"/>
              <a:t>If you separated from Federal service before you </a:t>
            </a:r>
            <a:r>
              <a:rPr lang="en-US" sz="2400" u="sng" dirty="0"/>
              <a:t>could</a:t>
            </a:r>
            <a:r>
              <a:rPr lang="en-US" sz="2400" dirty="0"/>
              <a:t> retire you are not eligible to enroll in FEHB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66</a:t>
            </a:fld>
            <a:endParaRPr lang="en-US"/>
          </a:p>
        </p:txBody>
      </p:sp>
    </p:spTree>
    <p:extLst>
      <p:ext uri="{BB962C8B-B14F-4D97-AF65-F5344CB8AC3E}">
        <p14:creationId xmlns:p14="http://schemas.microsoft.com/office/powerpoint/2010/main" val="613666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3">
            <a:alphaModFix amt="25000"/>
          </a:blip>
          <a:srcRect l="37778"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484311" y="685800"/>
            <a:ext cx="10018713" cy="1752599"/>
          </a:xfrm>
        </p:spPr>
        <p:txBody>
          <a:bodyPr anchor="b">
            <a:normAutofit/>
          </a:bodyPr>
          <a:lstStyle/>
          <a:p>
            <a:pPr algn="l"/>
            <a:r>
              <a:rPr lang="en-US" dirty="0"/>
              <a:t>Federal Employees Health Benefit</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269402" y="2666999"/>
            <a:ext cx="10233621" cy="3124201"/>
          </a:xfrm>
        </p:spPr>
        <p:txBody>
          <a:bodyPr anchor="t">
            <a:normAutofit/>
          </a:bodyPr>
          <a:lstStyle/>
          <a:p>
            <a:r>
              <a:rPr lang="en-US" sz="3200" dirty="0"/>
              <a:t>Postponed Retirement</a:t>
            </a:r>
          </a:p>
          <a:p>
            <a:pPr lvl="1"/>
            <a:r>
              <a:rPr lang="en-US" sz="2800" dirty="0"/>
              <a:t>Only under FERS, if you are eligible for an immediate retirement at separation, you are eligible to reenroll for health benefits and life insurance coverage when you begin to receive your postponed annuity, if you were eligible to continue the coverage in retirement. </a:t>
            </a:r>
          </a:p>
          <a:p>
            <a:endParaRPr lang="en-US" sz="2800" dirty="0"/>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lstStyle/>
          <a:p>
            <a:fld id="{2DEA1BFF-5034-4F1A-B5F9-11EA113F3039}" type="slidenum">
              <a:rPr lang="en-US" smtClean="0"/>
              <a:t>67</a:t>
            </a:fld>
            <a:endParaRPr lang="en-US"/>
          </a:p>
        </p:txBody>
      </p:sp>
    </p:spTree>
    <p:extLst>
      <p:ext uri="{BB962C8B-B14F-4D97-AF65-F5344CB8AC3E}">
        <p14:creationId xmlns:p14="http://schemas.microsoft.com/office/powerpoint/2010/main" val="3604587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Federal Employees Health Benefit</a:t>
            </a:r>
          </a:p>
        </p:txBody>
      </p:sp>
      <p:pic>
        <p:nvPicPr>
          <p:cNvPr id="4" name="Picture 3" descr="A black and white sign&#10;&#10;Description automatically generated with medium confidence">
            <a:extLst>
              <a:ext uri="{FF2B5EF4-FFF2-40B4-BE49-F238E27FC236}">
                <a16:creationId xmlns:a16="http://schemas.microsoft.com/office/drawing/2014/main" id="{14CFAB2C-4FC3-414C-7AB5-7A8D0E0DE052}"/>
              </a:ext>
            </a:extLst>
          </p:cNvPr>
          <p:cNvPicPr>
            <a:picLocks noChangeAspect="1"/>
          </p:cNvPicPr>
          <p:nvPr/>
        </p:nvPicPr>
        <p:blipFill>
          <a:blip r:embed="rId3"/>
          <a:stretch>
            <a:fillRect/>
          </a:stretch>
        </p:blipFill>
        <p:spPr>
          <a:xfrm>
            <a:off x="1064307" y="2823820"/>
            <a:ext cx="2720881" cy="214013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4233333" y="1998133"/>
            <a:ext cx="7272868" cy="3793067"/>
          </a:xfrm>
        </p:spPr>
        <p:txBody>
          <a:bodyPr>
            <a:normAutofit/>
          </a:bodyPr>
          <a:lstStyle/>
          <a:p>
            <a:r>
              <a:rPr lang="en-US" sz="2800" dirty="0"/>
              <a:t>Most letter carriers maintain FEHB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68</a:t>
            </a:fld>
            <a:endParaRPr lang="en-US"/>
          </a:p>
        </p:txBody>
      </p:sp>
    </p:spTree>
    <p:extLst>
      <p:ext uri="{BB962C8B-B14F-4D97-AF65-F5344CB8AC3E}">
        <p14:creationId xmlns:p14="http://schemas.microsoft.com/office/powerpoint/2010/main" val="117759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2062977"/>
            <a:ext cx="10018713" cy="4109224"/>
          </a:xfrm>
        </p:spPr>
        <p:txBody>
          <a:bodyPr>
            <a:normAutofit fontScale="92500" lnSpcReduction="10000"/>
          </a:bodyPr>
          <a:lstStyle/>
          <a:p>
            <a:r>
              <a:rPr lang="en-US" sz="2800" dirty="0"/>
              <a:t>Generally, decisions to drop FEHB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FEHB to be covered as a family member under another person’s FEHB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FEHB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69</a:t>
            </a:fld>
            <a:endParaRPr lang="en-US"/>
          </a:p>
        </p:txBody>
      </p:sp>
    </p:spTree>
    <p:extLst>
      <p:ext uri="{BB962C8B-B14F-4D97-AF65-F5344CB8AC3E}">
        <p14:creationId xmlns:p14="http://schemas.microsoft.com/office/powerpoint/2010/main" val="19662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05201"/>
          </a:xfrm>
        </p:spPr>
        <p:txBody>
          <a:bodyPr>
            <a:normAutofit lnSpcReduction="10000"/>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applicable</a:t>
            </a:r>
          </a:p>
        </p:txBody>
      </p:sp>
      <p:pic>
        <p:nvPicPr>
          <p:cNvPr id="4" name="Picture 3">
            <a:extLst>
              <a:ext uri="{FF2B5EF4-FFF2-40B4-BE49-F238E27FC236}">
                <a16:creationId xmlns:a16="http://schemas.microsoft.com/office/drawing/2014/main" id="{D558792F-3B0A-D59A-FBDE-C6007B6E266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7</a:t>
            </a:fld>
            <a:endParaRPr lang="en-US"/>
          </a:p>
        </p:txBody>
      </p:sp>
    </p:spTree>
    <p:extLst>
      <p:ext uri="{BB962C8B-B14F-4D97-AF65-F5344CB8AC3E}">
        <p14:creationId xmlns:p14="http://schemas.microsoft.com/office/powerpoint/2010/main" val="2174695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p:txBody>
          <a:bodyPr>
            <a:normAutofit fontScale="92500"/>
          </a:bodyPr>
          <a:lstStyle/>
          <a:p>
            <a:r>
              <a:rPr lang="en-US" sz="3600" dirty="0"/>
              <a:t>Postal Service Reform Act of 2022</a:t>
            </a:r>
          </a:p>
          <a:p>
            <a:pPr lvl="1"/>
            <a:r>
              <a:rPr lang="en-US" sz="3200" dirty="0"/>
              <a:t>Eliminated onerous prefunding of Retiree Health Benefits</a:t>
            </a:r>
          </a:p>
          <a:p>
            <a:pPr lvl="1"/>
            <a:r>
              <a:rPr lang="en-US" sz="3200" dirty="0"/>
              <a:t>Six-day delivery secured</a:t>
            </a:r>
          </a:p>
          <a:p>
            <a:pPr lvl="1"/>
            <a:r>
              <a:rPr lang="en-US" sz="3200" dirty="0"/>
              <a:t>Postal-only FEHB plans to integrate Medicare coverage</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70</a:t>
            </a:fld>
            <a:endParaRPr lang="en-US"/>
          </a:p>
        </p:txBody>
      </p:sp>
      <p:pic>
        <p:nvPicPr>
          <p:cNvPr id="6" name="Picture 5">
            <a:extLst>
              <a:ext uri="{FF2B5EF4-FFF2-40B4-BE49-F238E27FC236}">
                <a16:creationId xmlns:a16="http://schemas.microsoft.com/office/drawing/2014/main" id="{4E43B96A-7584-3037-B1B8-0B470CEFDF21}"/>
              </a:ext>
            </a:extLst>
          </p:cNvPr>
          <p:cNvPicPr>
            <a:picLocks noChangeAspect="1"/>
          </p:cNvPicPr>
          <p:nvPr/>
        </p:nvPicPr>
        <p:blipFill>
          <a:blip r:embed="rId3"/>
          <a:stretch>
            <a:fillRect/>
          </a:stretch>
        </p:blipFill>
        <p:spPr>
          <a:xfrm>
            <a:off x="8811748" y="2209952"/>
            <a:ext cx="1847619" cy="1219048"/>
          </a:xfrm>
          <a:prstGeom prst="rect">
            <a:avLst/>
          </a:prstGeom>
        </p:spPr>
      </p:pic>
    </p:spTree>
    <p:extLst>
      <p:ext uri="{BB962C8B-B14F-4D97-AF65-F5344CB8AC3E}">
        <p14:creationId xmlns:p14="http://schemas.microsoft.com/office/powerpoint/2010/main" val="1513102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a:xfrm>
            <a:off x="1484310" y="2006930"/>
            <a:ext cx="9892251" cy="4241469"/>
          </a:xfrm>
        </p:spPr>
        <p:txBody>
          <a:bodyPr>
            <a:normAutofit/>
          </a:bodyPr>
          <a:lstStyle/>
          <a:p>
            <a:r>
              <a:rPr lang="en-US" sz="2800" dirty="0"/>
              <a:t>Choice to enroll in Medicare (or not):</a:t>
            </a:r>
          </a:p>
          <a:p>
            <a:pPr lvl="1"/>
            <a:r>
              <a:rPr lang="en-US" sz="2400" dirty="0"/>
              <a:t>Annuitants and active employees who retire before Jan. 1, 2025</a:t>
            </a:r>
          </a:p>
          <a:p>
            <a:pPr lvl="1"/>
            <a:r>
              <a:rPr lang="en-US" sz="2400" dirty="0"/>
              <a:t>Active employees at least 64 years of age as of Jan. 1, 2025</a:t>
            </a:r>
          </a:p>
          <a:p>
            <a:r>
              <a:rPr lang="en-US" sz="2800" dirty="0"/>
              <a:t>Special Enrollment Period</a:t>
            </a:r>
          </a:p>
          <a:p>
            <a:r>
              <a:rPr lang="en-US" sz="2800" dirty="0"/>
              <a:t>Everyone else will be required to enroll in Medicare Parts A and B if maintaining FEHB into retirement</a:t>
            </a:r>
          </a:p>
          <a:p>
            <a:r>
              <a:rPr lang="en-US" sz="2800" dirty="0"/>
              <a:t>Approximately 80% of annuitants already choose to enroll in Part B</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140311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1484310" y="2438399"/>
            <a:ext cx="10018713" cy="3733801"/>
          </a:xfrm>
        </p:spPr>
        <p:txBody>
          <a:bodyPr>
            <a:normAutofit lnSpcReduction="10000"/>
          </a:bodyPr>
          <a:lstStyle/>
          <a:p>
            <a:r>
              <a:rPr lang="en-US" sz="3200" dirty="0"/>
              <a:t>Special Enrollment Period</a:t>
            </a:r>
          </a:p>
          <a:p>
            <a:pPr lvl="1"/>
            <a:r>
              <a:rPr lang="en-US" sz="2400" dirty="0"/>
              <a:t>6-month window beginning April 1, 2024</a:t>
            </a:r>
          </a:p>
          <a:p>
            <a:pPr lvl="1"/>
            <a:r>
              <a:rPr lang="en-US" sz="2400" dirty="0"/>
              <a:t>Allows those with a choice to enroll in Medicare Part B </a:t>
            </a:r>
            <a:r>
              <a:rPr lang="en-US" sz="2400" u="sng" dirty="0"/>
              <a:t>without penalty</a:t>
            </a:r>
          </a:p>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2107457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8041742" y="648930"/>
            <a:ext cx="3461281" cy="3347337"/>
          </a:xfrm>
        </p:spPr>
        <p:txBody>
          <a:bodyPr vert="horz" lIns="91440" tIns="45720" rIns="91440" bIns="45720" rtlCol="0" anchor="b">
            <a:normAutofit fontScale="90000"/>
          </a:bodyPr>
          <a:lstStyle/>
          <a:p>
            <a:pPr algn="r"/>
            <a:r>
              <a:rPr lang="en-US" sz="4800" dirty="0"/>
              <a:t>Federal Employees Group Life Insurance</a:t>
            </a:r>
            <a:br>
              <a:rPr lang="en-US" sz="4800" dirty="0"/>
            </a:br>
            <a:r>
              <a:rPr lang="en-US" sz="4800" dirty="0"/>
              <a:t>(FEGLI)</a:t>
            </a:r>
          </a:p>
        </p:txBody>
      </p:sp>
      <p:pic>
        <p:nvPicPr>
          <p:cNvPr id="4" name="Content Placeholder 3">
            <a:extLst>
              <a:ext uri="{FF2B5EF4-FFF2-40B4-BE49-F238E27FC236}">
                <a16:creationId xmlns:a16="http://schemas.microsoft.com/office/drawing/2014/main" id="{0F01DC3F-C2DB-6471-A37C-049113FD0AE3}"/>
              </a:ext>
            </a:extLst>
          </p:cNvPr>
          <p:cNvPicPr>
            <a:picLocks noGrp="1" noChangeAspect="1"/>
          </p:cNvPicPr>
          <p:nvPr>
            <p:ph idx="1"/>
          </p:nvPr>
        </p:nvPicPr>
        <p:blipFill>
          <a:blip r:embed="rId3"/>
          <a:stretch>
            <a:fillRect/>
          </a:stretch>
        </p:blipFill>
        <p:spPr>
          <a:xfrm>
            <a:off x="1214513" y="1011765"/>
            <a:ext cx="5728852" cy="4546708"/>
          </a:xfrm>
          <a:prstGeom prst="rect">
            <a:avLst/>
          </a:prstGeom>
        </p:spPr>
      </p:pic>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814517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2196791"/>
            <a:ext cx="10018713" cy="3594410"/>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and annuitants are </a:t>
            </a:r>
            <a:r>
              <a:rPr lang="en-US" sz="2800" u="sng" dirty="0"/>
              <a:t>not eligible</a:t>
            </a:r>
            <a:r>
              <a:rPr lang="en-US" sz="2800" dirty="0"/>
              <a:t> (though certain </a:t>
            </a:r>
            <a:r>
              <a:rPr lang="en-US" sz="2800" dirty="0" err="1"/>
              <a:t>compensationers</a:t>
            </a:r>
            <a:r>
              <a:rPr lang="en-US" sz="2800" dirty="0"/>
              <a:t> are).</a:t>
            </a:r>
          </a:p>
          <a:p>
            <a:r>
              <a:rPr lang="en-US" sz="2800" dirty="0"/>
              <a:t>FEGLI Handbook:</a:t>
            </a:r>
            <a:endParaRPr lang="en-US" sz="1400" dirty="0"/>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76509" y="4544123"/>
            <a:ext cx="1752599" cy="1752599"/>
          </a:xfrm>
          <a:prstGeom prst="rect">
            <a:avLst/>
          </a:prstGeom>
        </p:spPr>
      </p:pic>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74</a:t>
            </a:fld>
            <a:endParaRPr lang="en-US"/>
          </a:p>
        </p:txBody>
      </p:sp>
    </p:spTree>
    <p:extLst>
      <p:ext uri="{BB962C8B-B14F-4D97-AF65-F5344CB8AC3E}">
        <p14:creationId xmlns:p14="http://schemas.microsoft.com/office/powerpoint/2010/main" val="1026984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2297151"/>
            <a:ext cx="10018713" cy="3494049"/>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75</a:t>
            </a:fld>
            <a:endParaRPr lang="en-US"/>
          </a:p>
        </p:txBody>
      </p:sp>
    </p:spTree>
    <p:extLst>
      <p:ext uri="{BB962C8B-B14F-4D97-AF65-F5344CB8AC3E}">
        <p14:creationId xmlns:p14="http://schemas.microsoft.com/office/powerpoint/2010/main" val="2906999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p:txBody>
          <a:bodyPr>
            <a:normAutofit lnSpcReduction="10000"/>
          </a:bodyPr>
          <a:lstStyle/>
          <a:p>
            <a:r>
              <a:rPr lang="en-US" sz="2800" dirty="0"/>
              <a:t>Basic - Final salary rounded up to nearest 1,000 plus $2,000</a:t>
            </a:r>
          </a:p>
          <a:p>
            <a:r>
              <a:rPr lang="en-US" sz="2800" dirty="0"/>
              <a:t>Option A - Straight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407164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0" y="1984916"/>
            <a:ext cx="10018713" cy="4187283"/>
          </a:xfrm>
        </p:spPr>
        <p:txBody>
          <a:bodyPr>
            <a:normAutofit lnSpcReduction="10000"/>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(or at retirement if &gt; 65) until it reaches 25%, then frozen. </a:t>
            </a:r>
            <a:r>
              <a:rPr lang="en-US" sz="2400" b="1" dirty="0"/>
              <a:t>No premiums once it starts to reduce.</a:t>
            </a:r>
          </a:p>
          <a:p>
            <a:pPr lvl="1"/>
            <a:r>
              <a:rPr lang="en-US" sz="2400" dirty="0"/>
              <a:t>50% Reduction – payout reduces 1% per month starting at age 65 (or at retirement if &gt;65) until it reaches 50%, then frozen. Premiums increase with age for life (unless annuitant switches to 75% reduction).</a:t>
            </a:r>
          </a:p>
          <a:p>
            <a:pPr lvl="1"/>
            <a:r>
              <a:rPr lang="en-US" sz="2400" dirty="0"/>
              <a:t>No Reduction – payout remains the same. Premiums increase with age for life unless annuitant switches to 75% reduction.</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2655247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484310" y="2286000"/>
            <a:ext cx="10018713" cy="4092498"/>
          </a:xfrm>
        </p:spPr>
        <p:txBody>
          <a:bodyPr>
            <a:normAutofit lnSpcReduction="10000"/>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a:p>
            <a:pPr lvl="1"/>
            <a:r>
              <a:rPr lang="en-US" sz="2800" dirty="0"/>
              <a:t>There is no election other than whether to keep it.</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444674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2152185"/>
            <a:ext cx="10018713" cy="4096215"/>
          </a:xfrm>
        </p:spPr>
        <p:txBody>
          <a:bodyPr>
            <a:normAutofit lnSpcReduction="10000"/>
          </a:bodyPr>
          <a:lstStyle/>
          <a:p>
            <a:r>
              <a:rPr lang="en-US" sz="2800" dirty="0"/>
              <a:t>Option B - Final salary rounded to next $1,000. Up to 5 multiples.</a:t>
            </a:r>
          </a:p>
          <a:p>
            <a:pPr lvl="1"/>
            <a:r>
              <a:rPr lang="en-US" sz="2400" dirty="0"/>
              <a:t>At retirement, elect how many of your multiples you want to continue, and choose “no reduction” or “full reduction” at age 65 (or retirement, if later). </a:t>
            </a:r>
          </a:p>
          <a:p>
            <a:pPr lvl="2"/>
            <a:r>
              <a:rPr lang="en-US" sz="2000" dirty="0"/>
              <a:t>You may split elections among your multiples.</a:t>
            </a:r>
          </a:p>
          <a:p>
            <a:pPr lvl="1"/>
            <a:r>
              <a:rPr lang="en-US" sz="2400" dirty="0"/>
              <a:t>Full Reduction – the original value reduces by 2% each month for 50 months, at which time no benefits are payable. </a:t>
            </a:r>
            <a:r>
              <a:rPr lang="en-US" sz="2400" b="1" dirty="0"/>
              <a:t>No premiums once it starts to reduce. </a:t>
            </a:r>
          </a:p>
          <a:p>
            <a:pPr lvl="1"/>
            <a:r>
              <a:rPr lang="en-US" sz="24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266366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52649"/>
            <a:ext cx="10018713" cy="3124201"/>
          </a:xfrm>
        </p:spPr>
        <p:txBody>
          <a:bodyPr/>
          <a:lstStyle/>
          <a:p>
            <a:r>
              <a:rPr lang="en-US" sz="2600" dirty="0"/>
              <a:t>This seminar focuses on voluntary retirement or “regular” retirement based on age and service that starts immediately after separation.</a:t>
            </a:r>
          </a:p>
          <a:p>
            <a:r>
              <a:rPr lang="en-US" sz="2600" dirty="0"/>
              <a:t>NALC members considering MRA + 10 (early), disability, or other types of retirement should obtain direct one-on-one advice from a branch officer, their NBA office, or the NALC HQ retirement department.</a:t>
            </a:r>
          </a:p>
          <a:p>
            <a:endParaRPr lang="en-US" dirty="0"/>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4A2CB8-96BD-79E9-0DBD-86E8EE163F0B}"/>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8</a:t>
            </a:fld>
            <a:endParaRPr lang="en-US"/>
          </a:p>
        </p:txBody>
      </p:sp>
    </p:spTree>
    <p:extLst>
      <p:ext uri="{BB962C8B-B14F-4D97-AF65-F5344CB8AC3E}">
        <p14:creationId xmlns:p14="http://schemas.microsoft.com/office/powerpoint/2010/main" val="3383751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2174488"/>
            <a:ext cx="10018713" cy="4073911"/>
          </a:xfrm>
        </p:spPr>
        <p:txBody>
          <a:bodyPr>
            <a:normAutofit/>
          </a:bodyPr>
          <a:lstStyle/>
          <a:p>
            <a:r>
              <a:rPr lang="en-US" sz="2800" dirty="0"/>
              <a:t>Option C – Family: $5,000 spouse and $2,500 eligible children times up to 5 multiples</a:t>
            </a:r>
          </a:p>
          <a:p>
            <a:pPr lvl="1"/>
            <a:r>
              <a:rPr lang="en-US" sz="2400" dirty="0"/>
              <a:t>Elect how many of your multiples you want to continue and choose “no reduction” or “full reduction” at age 65 (or at retirement, if later).</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4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3772074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p:txBody>
          <a:bodyPr>
            <a:normAutofit/>
          </a:bodyPr>
          <a:lstStyle/>
          <a:p>
            <a:r>
              <a:rPr lang="en-US" sz="2800" dirty="0"/>
              <a:t>Premiums for Annuitants</a:t>
            </a:r>
          </a:p>
          <a:p>
            <a:pPr lvl="1"/>
            <a:r>
              <a:rPr lang="en-US" sz="1600" dirty="0">
                <a:hlinkClick r:id="rId3"/>
              </a:rPr>
              <a:t>https://www.opm.gov/healthcare-insurance/life-insurance/program-information/#url=Premiums-for-Annuitants</a:t>
            </a:r>
            <a:r>
              <a:rPr lang="en-US" sz="1600" dirty="0"/>
              <a:t> </a:t>
            </a:r>
          </a:p>
          <a:p>
            <a:r>
              <a:rPr lang="en-US" sz="2800" dirty="0"/>
              <a:t>FEGLI Calculator (continue through to calculate coverage following retirement)</a:t>
            </a:r>
          </a:p>
          <a:p>
            <a:pPr lvl="1"/>
            <a:r>
              <a:rPr lang="en-US" sz="1600" dirty="0">
                <a:hlinkClick r:id="rId4"/>
              </a:rPr>
              <a:t>https://www.opm.gov/retirement-center/calculators/fegli-calculator/</a:t>
            </a:r>
            <a:r>
              <a:rPr lang="en-US" sz="1600" dirty="0"/>
              <a:t> </a:t>
            </a:r>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8677507" y="5018998"/>
            <a:ext cx="1550020" cy="1550020"/>
          </a:xfrm>
          <a:prstGeom prst="rect">
            <a:avLst/>
          </a:prstGeom>
        </p:spPr>
      </p:pic>
      <p:pic>
        <p:nvPicPr>
          <p:cNvPr id="57346" name="Picture 2" descr="Advisorsavvy - Calculators">
            <a:extLst>
              <a:ext uri="{FF2B5EF4-FFF2-40B4-BE49-F238E27FC236}">
                <a16:creationId xmlns:a16="http://schemas.microsoft.com/office/drawing/2014/main" id="{EEBB3131-1E73-D4E2-2147-7869E70BA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19276"/>
            <a:ext cx="1089163" cy="13069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81</a:t>
            </a:fld>
            <a:endParaRPr lang="en-US"/>
          </a:p>
        </p:txBody>
      </p:sp>
    </p:spTree>
    <p:extLst>
      <p:ext uri="{BB962C8B-B14F-4D97-AF65-F5344CB8AC3E}">
        <p14:creationId xmlns:p14="http://schemas.microsoft.com/office/powerpoint/2010/main" val="1852012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1484311" y="685800"/>
            <a:ext cx="10018713" cy="1185333"/>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1484311" y="1998133"/>
            <a:ext cx="6855356" cy="3793067"/>
          </a:xfrm>
        </p:spPr>
        <p:txBody>
          <a:bodyPr>
            <a:normAutofit/>
          </a:bodyPr>
          <a:lstStyle/>
          <a:p>
            <a:r>
              <a:rPr lang="en-US"/>
              <a:t>Founded in 1891 by and for NALC members and their families</a:t>
            </a:r>
          </a:p>
          <a:p>
            <a:r>
              <a:rPr lang="en-US"/>
              <a:t>Designed to give members and their families the best possible protection for the lowest cost.</a:t>
            </a:r>
          </a:p>
          <a:p>
            <a:r>
              <a:rPr lang="en-US"/>
              <a:t>Many plans and options available.</a:t>
            </a:r>
          </a:p>
        </p:txBody>
      </p:sp>
      <p:pic>
        <p:nvPicPr>
          <p:cNvPr id="8" name="Picture 7">
            <a:extLst>
              <a:ext uri="{FF2B5EF4-FFF2-40B4-BE49-F238E27FC236}">
                <a16:creationId xmlns:a16="http://schemas.microsoft.com/office/drawing/2014/main" id="{01A08EAF-3789-DC72-4FFC-5AD07BDE50DE}"/>
              </a:ext>
            </a:extLst>
          </p:cNvPr>
          <p:cNvPicPr>
            <a:picLocks noChangeAspect="1"/>
          </p:cNvPicPr>
          <p:nvPr/>
        </p:nvPicPr>
        <p:blipFill>
          <a:blip r:embed="rId4"/>
          <a:stretch>
            <a:fillRect/>
          </a:stretch>
        </p:blipFill>
        <p:spPr>
          <a:xfrm>
            <a:off x="8106055" y="1645760"/>
            <a:ext cx="2089997" cy="47231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26540" y="6274846"/>
            <a:ext cx="551167" cy="365125"/>
          </a:xfrm>
        </p:spPr>
        <p:txBody>
          <a:bodyPr>
            <a:normAutofit/>
          </a:bodyPr>
          <a:lstStyle/>
          <a:p>
            <a:pPr>
              <a:spcAft>
                <a:spcPts val="600"/>
              </a:spcAft>
            </a:pPr>
            <a:fld id="{2DEA1BFF-5034-4F1A-B5F9-11EA113F3039}" type="slidenum">
              <a:rPr lang="en-US" smtClean="0"/>
              <a:pPr>
                <a:spcAft>
                  <a:spcPts val="600"/>
                </a:spcAft>
              </a:pPr>
              <a:t>82</a:t>
            </a:fld>
            <a:endParaRPr lang="en-US" dirty="0"/>
          </a:p>
        </p:txBody>
      </p:sp>
    </p:spTree>
    <p:extLst>
      <p:ext uri="{BB962C8B-B14F-4D97-AF65-F5344CB8AC3E}">
        <p14:creationId xmlns:p14="http://schemas.microsoft.com/office/powerpoint/2010/main" val="3354234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4842934" y="905933"/>
            <a:ext cx="6660090" cy="965200"/>
          </a:xfrm>
        </p:spPr>
        <p:txBody>
          <a:bodyPr>
            <a:normAutofit/>
          </a:bodyPr>
          <a:lstStyle/>
          <a:p>
            <a:r>
              <a:rPr lang="en-US" dirty="0"/>
              <a:t>Mutual Benefit Association</a:t>
            </a:r>
          </a:p>
        </p:txBody>
      </p:sp>
      <p:pic>
        <p:nvPicPr>
          <p:cNvPr id="6" name="Picture 5">
            <a:extLst>
              <a:ext uri="{FF2B5EF4-FFF2-40B4-BE49-F238E27FC236}">
                <a16:creationId xmlns:a16="http://schemas.microsoft.com/office/drawing/2014/main" id="{321941E0-C355-F8FA-67E2-91E833EB5058}"/>
              </a:ext>
            </a:extLst>
          </p:cNvPr>
          <p:cNvPicPr>
            <a:picLocks noChangeAspect="1"/>
          </p:cNvPicPr>
          <p:nvPr/>
        </p:nvPicPr>
        <p:blipFill>
          <a:blip r:embed="rId4"/>
          <a:stretch>
            <a:fillRect/>
          </a:stretch>
        </p:blipFill>
        <p:spPr>
          <a:xfrm>
            <a:off x="2196712" y="905933"/>
            <a:ext cx="2198076"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4842933" y="1998133"/>
            <a:ext cx="6660090" cy="3793067"/>
          </a:xfrm>
        </p:spPr>
        <p:txBody>
          <a:bodyPr>
            <a:normAutofit/>
          </a:bodyPr>
          <a:lstStyle/>
          <a:p>
            <a:r>
              <a:rPr lang="en-US"/>
              <a:t>Retirement Savings Plan</a:t>
            </a:r>
          </a:p>
          <a:p>
            <a:r>
              <a:rPr lang="en-US"/>
              <a:t>Annuities</a:t>
            </a:r>
          </a:p>
          <a:p>
            <a:r>
              <a:rPr lang="en-US"/>
              <a:t>Short-term Disability and Hospital Confinement</a:t>
            </a:r>
          </a:p>
          <a:p>
            <a:r>
              <a:rPr lang="en-US"/>
              <a:t>Whole Life</a:t>
            </a:r>
          </a:p>
          <a:p>
            <a:r>
              <a:rPr lang="en-US"/>
              <a:t>Term Life</a:t>
            </a:r>
          </a:p>
          <a:p>
            <a:r>
              <a:rPr lang="en-US"/>
              <a:t>Group Insurance available to branches</a:t>
            </a:r>
          </a:p>
        </p:txBody>
      </p:sp>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36373" y="6250588"/>
            <a:ext cx="551167" cy="365125"/>
          </a:xfrm>
        </p:spPr>
        <p:txBody>
          <a:bodyPr>
            <a:normAutofit/>
          </a:bodyPr>
          <a:lstStyle/>
          <a:p>
            <a:pPr>
              <a:spcAft>
                <a:spcPts val="600"/>
              </a:spcAft>
            </a:pPr>
            <a:fld id="{2DEA1BFF-5034-4F1A-B5F9-11EA113F3039}" type="slidenum">
              <a:rPr lang="en-US" smtClean="0"/>
              <a:pPr>
                <a:spcAft>
                  <a:spcPts val="600"/>
                </a:spcAft>
              </a:pPr>
              <a:t>83</a:t>
            </a:fld>
            <a:endParaRPr lang="en-US" dirty="0"/>
          </a:p>
        </p:txBody>
      </p:sp>
    </p:spTree>
    <p:extLst>
      <p:ext uri="{BB962C8B-B14F-4D97-AF65-F5344CB8AC3E}">
        <p14:creationId xmlns:p14="http://schemas.microsoft.com/office/powerpoint/2010/main" val="2518336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84</a:t>
            </a:fld>
            <a:endParaRPr lang="en-US"/>
          </a:p>
        </p:txBody>
      </p:sp>
    </p:spTree>
    <p:extLst>
      <p:ext uri="{BB962C8B-B14F-4D97-AF65-F5344CB8AC3E}">
        <p14:creationId xmlns:p14="http://schemas.microsoft.com/office/powerpoint/2010/main" val="3082524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3917795"/>
          </a:xfrm>
        </p:spPr>
        <p:txBody>
          <a:bodyPr>
            <a:normAutofit lnSpcReduction="10000"/>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85</a:t>
            </a:fld>
            <a:endParaRPr lang="en-US"/>
          </a:p>
        </p:txBody>
      </p:sp>
    </p:spTree>
    <p:extLst>
      <p:ext uri="{BB962C8B-B14F-4D97-AF65-F5344CB8AC3E}">
        <p14:creationId xmlns:p14="http://schemas.microsoft.com/office/powerpoint/2010/main" val="715513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224552"/>
            <a:ext cx="10018713" cy="4023847"/>
          </a:xfrm>
        </p:spPr>
        <p:txBody>
          <a:bodyPr>
            <a:normAutofit fontScale="92500"/>
          </a:bodyPr>
          <a:lstStyle/>
          <a:p>
            <a:endParaRPr lang="en-US" dirty="0"/>
          </a:p>
          <a:p>
            <a:r>
              <a:rPr lang="en-US" dirty="0"/>
              <a:t>New version of ‘My Account’ launched June 1, 2022. All participants must set up login credentials to this new system, even if they had access prior to June 1, 2022.</a:t>
            </a:r>
          </a:p>
          <a:p>
            <a:r>
              <a:rPr lang="en-US" dirty="0"/>
              <a:t>Create a username, password, and </a:t>
            </a:r>
            <a:r>
              <a:rPr lang="en-US" dirty="0" err="1"/>
              <a:t>ThriftLine</a:t>
            </a:r>
            <a:r>
              <a:rPr lang="en-US" dirty="0"/>
              <a:t> PIN to access your account. Prompts to verify your identity, update your contact information, and set up your account security.</a:t>
            </a:r>
          </a:p>
          <a:p>
            <a:r>
              <a:rPr lang="en-US" dirty="0"/>
              <a:t>Should take 5 to 10 minutes for most. You need to receive a one-time passcode to your phone by text message or voice call to verify your identity during the setup process. </a:t>
            </a:r>
          </a:p>
          <a:p>
            <a:r>
              <a:rPr lang="en-US" dirty="0">
                <a:hlinkClick r:id="rId3"/>
              </a:rPr>
              <a:t>www.tsp.gov</a:t>
            </a:r>
            <a:endParaRPr lang="en-US"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86</a:t>
            </a:fld>
            <a:endParaRPr lang="en-US"/>
          </a:p>
        </p:txBody>
      </p:sp>
    </p:spTree>
    <p:extLst>
      <p:ext uri="{BB962C8B-B14F-4D97-AF65-F5344CB8AC3E}">
        <p14:creationId xmlns:p14="http://schemas.microsoft.com/office/powerpoint/2010/main" val="14068734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planners, insurance salesmen, stockbrokers, bankers, hedge-fund operators, and the like are going to be very interested in that balance. They will try and convince you to take your money out of the TSP and invest it with them. </a:t>
            </a:r>
          </a:p>
        </p:txBody>
      </p:sp>
      <p:pic>
        <p:nvPicPr>
          <p:cNvPr id="4" name="Picture 2" descr="The Thrift Savings Plan (TSP)">
            <a:extLst>
              <a:ext uri="{FF2B5EF4-FFF2-40B4-BE49-F238E27FC236}">
                <a16:creationId xmlns:a16="http://schemas.microsoft.com/office/drawing/2014/main" id="{DED979A3-3490-FF0C-75E3-2C788DBE1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87</a:t>
            </a:fld>
            <a:endParaRPr lang="en-US"/>
          </a:p>
        </p:txBody>
      </p:sp>
    </p:spTree>
    <p:extLst>
      <p:ext uri="{BB962C8B-B14F-4D97-AF65-F5344CB8AC3E}">
        <p14:creationId xmlns:p14="http://schemas.microsoft.com/office/powerpoint/2010/main" val="3945426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4070195"/>
          </a:xfrm>
        </p:spPr>
        <p:txBody>
          <a:bodyPr>
            <a:normAutofit fontScale="92500" lnSpcReduction="10000"/>
          </a:bodyPr>
          <a:lstStyle/>
          <a:p>
            <a:r>
              <a:rPr lang="en-US" dirty="0"/>
              <a:t>What is the average net expense I will pay for every $1,000 I invest?</a:t>
            </a:r>
          </a:p>
          <a:p>
            <a:r>
              <a:rPr lang="en-US" dirty="0"/>
              <a:t>What additional annual fees, commissions, or charges will I pay for investments?</a:t>
            </a:r>
          </a:p>
          <a:p>
            <a:r>
              <a:rPr lang="en-US" dirty="0"/>
              <a:t>What profit do you make if I invest with you?</a:t>
            </a:r>
          </a:p>
          <a:p>
            <a:r>
              <a:rPr lang="en-US" dirty="0"/>
              <a:t>Do you have a responsibility (fiduciary obligation) to put my interests ahead of your own?</a:t>
            </a:r>
          </a:p>
          <a:p>
            <a:r>
              <a:rPr lang="en-US" dirty="0"/>
              <a:t>Will your plan protect my retirement from creditors’ claims?</a:t>
            </a:r>
          </a:p>
          <a:p>
            <a:r>
              <a:rPr lang="en-US" dirty="0"/>
              <a:t>When I retire, can I receive a series of scheduled withdrawals without giving up control of my account?</a:t>
            </a:r>
          </a:p>
          <a:p>
            <a:r>
              <a:rPr lang="en-US" dirty="0"/>
              <a:t>Can I change my investments or take withdrawals without being subject to surrender fees or back-end charges?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88</a:t>
            </a:fld>
            <a:endParaRPr lang="en-US"/>
          </a:p>
        </p:txBody>
      </p:sp>
    </p:spTree>
    <p:extLst>
      <p:ext uri="{BB962C8B-B14F-4D97-AF65-F5344CB8AC3E}">
        <p14:creationId xmlns:p14="http://schemas.microsoft.com/office/powerpoint/2010/main" val="41964569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3917795"/>
          </a:xfrm>
        </p:spPr>
        <p:txBody>
          <a:bodyPr>
            <a:normAutofit fontScale="92500" lnSpcReduction="10000"/>
          </a:bodyPr>
          <a:lstStyle/>
          <a:p>
            <a:r>
              <a:rPr lang="en-US" sz="2800" dirty="0"/>
              <a:t>It costs money to operate any financial investment fund.  A standard way to measure such costs to look at expense ratios. </a:t>
            </a:r>
          </a:p>
          <a:p>
            <a:r>
              <a:rPr lang="en-US" sz="2800" dirty="0"/>
              <a:t>The total expense ratio for TSP funds range from 0.043% to 0.059%.</a:t>
            </a:r>
          </a:p>
          <a:p>
            <a:r>
              <a:rPr lang="en-US" sz="2800" dirty="0"/>
              <a:t>Compare that with the average Net Expense Ratio of for-profit actively managed mutual funds of about 1.5 percent, or $15 per $1,000.</a:t>
            </a:r>
          </a:p>
          <a:p>
            <a:r>
              <a:rPr lang="en-US" sz="2800" dirty="0"/>
              <a:t> Thus, on average, a private investment fund would cost $3,000 per year, versus TSP costing $116 per year on an account balance of $200,000.</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89</a:t>
            </a:fld>
            <a:endParaRPr lang="en-US"/>
          </a:p>
        </p:txBody>
      </p:sp>
    </p:spTree>
    <p:extLst>
      <p:ext uri="{BB962C8B-B14F-4D97-AF65-F5344CB8AC3E}">
        <p14:creationId xmlns:p14="http://schemas.microsoft.com/office/powerpoint/2010/main" val="261855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4096132336"/>
              </p:ext>
            </p:extLst>
          </p:nvPr>
        </p:nvGraphicFramePr>
        <p:xfrm>
          <a:off x="2509996" y="2609936"/>
          <a:ext cx="7172008" cy="3333666"/>
        </p:xfrm>
        <a:graphic>
          <a:graphicData uri="http://schemas.openxmlformats.org/drawingml/2006/table">
            <a:tbl>
              <a:tblPr firstRow="1" bandRow="1">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Before 1948</a:t>
                      </a:r>
                    </a:p>
                  </a:txBody>
                  <a:tcPr anchor="ctr"/>
                </a:tc>
                <a:tc>
                  <a:txBody>
                    <a:bodyPr/>
                    <a:lstStyle/>
                    <a:p>
                      <a:pPr algn="ctr"/>
                      <a:r>
                        <a:rPr lang="en-US" sz="2000" dirty="0"/>
                        <a:t>55</a:t>
                      </a:r>
                    </a:p>
                  </a:txBody>
                  <a:tcPr anchor="ctr"/>
                </a:tc>
                <a:extLst>
                  <a:ext uri="{0D108BD9-81ED-4DB2-BD59-A6C34878D82A}">
                    <a16:rowId xmlns:a16="http://schemas.microsoft.com/office/drawing/2014/main" val="658656266"/>
                  </a:ext>
                </a:extLst>
              </a:tr>
              <a:tr h="476238">
                <a:tc>
                  <a:txBody>
                    <a:bodyPr/>
                    <a:lstStyle/>
                    <a:p>
                      <a:pPr algn="ctr"/>
                      <a:r>
                        <a:rPr lang="en-US" sz="2000" dirty="0"/>
                        <a:t>1948</a:t>
                      </a:r>
                    </a:p>
                  </a:txBody>
                  <a:tcPr anchor="ctr"/>
                </a:tc>
                <a:tc>
                  <a:txBody>
                    <a:bodyPr/>
                    <a:lstStyle/>
                    <a:p>
                      <a:pPr algn="ctr"/>
                      <a:r>
                        <a:rPr lang="en-US" sz="2000" dirty="0"/>
                        <a:t>55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1949</a:t>
                      </a:r>
                    </a:p>
                  </a:txBody>
                  <a:tcPr anchor="ctr"/>
                </a:tc>
                <a:tc>
                  <a:txBody>
                    <a:bodyPr/>
                    <a:lstStyle/>
                    <a:p>
                      <a:pPr algn="ctr"/>
                      <a:r>
                        <a:rPr lang="en-US" sz="2000" dirty="0"/>
                        <a:t>55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1950</a:t>
                      </a:r>
                    </a:p>
                  </a:txBody>
                  <a:tcPr anchor="ctr"/>
                </a:tc>
                <a:tc>
                  <a:txBody>
                    <a:bodyPr/>
                    <a:lstStyle/>
                    <a:p>
                      <a:pPr algn="ctr"/>
                      <a:r>
                        <a:rPr lang="en-US" sz="2000" dirty="0"/>
                        <a:t>55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1951</a:t>
                      </a:r>
                    </a:p>
                  </a:txBody>
                  <a:tcPr anchor="ctr"/>
                </a:tc>
                <a:tc>
                  <a:txBody>
                    <a:bodyPr/>
                    <a:lstStyle/>
                    <a:p>
                      <a:pPr algn="ctr"/>
                      <a:r>
                        <a:rPr lang="en-US" sz="2000" dirty="0"/>
                        <a:t>55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1952</a:t>
                      </a:r>
                    </a:p>
                  </a:txBody>
                  <a:tcPr anchor="ctr"/>
                </a:tc>
                <a:tc>
                  <a:txBody>
                    <a:bodyPr/>
                    <a:lstStyle/>
                    <a:p>
                      <a:pPr algn="ctr"/>
                      <a:r>
                        <a:rPr lang="en-US" sz="2000" dirty="0"/>
                        <a:t>55 and 10 months</a:t>
                      </a:r>
                    </a:p>
                  </a:txBody>
                  <a:tcPr anchor="ctr"/>
                </a:tc>
                <a:extLst>
                  <a:ext uri="{0D108BD9-81ED-4DB2-BD59-A6C34878D82A}">
                    <a16:rowId xmlns:a16="http://schemas.microsoft.com/office/drawing/2014/main" val="4144294857"/>
                  </a:ext>
                </a:extLst>
              </a:tr>
            </a:tbl>
          </a:graphicData>
        </a:graphic>
      </p:graphicFrame>
      <p:pic>
        <p:nvPicPr>
          <p:cNvPr id="3" name="Picture 2">
            <a:extLst>
              <a:ext uri="{FF2B5EF4-FFF2-40B4-BE49-F238E27FC236}">
                <a16:creationId xmlns:a16="http://schemas.microsoft.com/office/drawing/2014/main" id="{0EC5F953-5268-4305-8509-FE5D99612F0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9</a:t>
            </a:fld>
            <a:endParaRPr lang="en-US"/>
          </a:p>
        </p:txBody>
      </p:sp>
    </p:spTree>
    <p:extLst>
      <p:ext uri="{BB962C8B-B14F-4D97-AF65-F5344CB8AC3E}">
        <p14:creationId xmlns:p14="http://schemas.microsoft.com/office/powerpoint/2010/main" val="3675194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lnSpcReduction="10000"/>
          </a:bodyPr>
          <a:lstStyle/>
          <a:p>
            <a:r>
              <a:rPr lang="en-US" sz="2800" dirty="0"/>
              <a:t>Age 59 ½ early withdrawal penalty</a:t>
            </a:r>
          </a:p>
          <a:p>
            <a:r>
              <a:rPr lang="en-US" sz="2800" dirty="0"/>
              <a:t>If you receive a TSP withdrawal payment before you reach age 59 ½, in addition to the regular income tax, you may have to pay an early withdrawal penalty tax equal to 10% of any taxable portion of the payment that is not transferred or rolled over. </a:t>
            </a:r>
          </a:p>
          <a:p>
            <a:r>
              <a:rPr lang="en-US" sz="2800" dirty="0"/>
              <a:t>However, if you separate from service during or after the year you reach age 55, then the 10% early withdrawal penalty tax does not apply.</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90</a:t>
            </a:fld>
            <a:endParaRPr lang="en-US"/>
          </a:p>
        </p:txBody>
      </p:sp>
    </p:spTree>
    <p:extLst>
      <p:ext uri="{BB962C8B-B14F-4D97-AF65-F5344CB8AC3E}">
        <p14:creationId xmlns:p14="http://schemas.microsoft.com/office/powerpoint/2010/main" val="2571459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91</a:t>
            </a:fld>
            <a:endParaRPr lang="en-US"/>
          </a:p>
        </p:txBody>
      </p:sp>
    </p:spTree>
    <p:extLst>
      <p:ext uri="{BB962C8B-B14F-4D97-AF65-F5344CB8AC3E}">
        <p14:creationId xmlns:p14="http://schemas.microsoft.com/office/powerpoint/2010/main" val="35553504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3884341"/>
          </a:xfrm>
        </p:spPr>
        <p:txBody>
          <a:bodyPr>
            <a:normAutofit fontScale="92500" lnSpcReduction="2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92</a:t>
            </a:fld>
            <a:endParaRPr lang="en-US"/>
          </a:p>
        </p:txBody>
      </p:sp>
    </p:spTree>
    <p:extLst>
      <p:ext uri="{BB962C8B-B14F-4D97-AF65-F5344CB8AC3E}">
        <p14:creationId xmlns:p14="http://schemas.microsoft.com/office/powerpoint/2010/main" val="3089014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2800" dirty="0"/>
              <a:t>Required Minimum Distribution (RMD)</a:t>
            </a:r>
          </a:p>
          <a:p>
            <a:pPr lvl="1"/>
            <a:r>
              <a:rPr lang="en-US" sz="2400" dirty="0"/>
              <a:t>IRS requires RMDs beginning in the calendar year when you become age 73 (if you reach 73 in 2023 or later) and are separated from service. </a:t>
            </a:r>
          </a:p>
          <a:p>
            <a:pPr lvl="1"/>
            <a:r>
              <a:rPr lang="en-US" sz="2400" dirty="0"/>
              <a:t>If you do not start withdrawing by age 73 or the total amount of your withdrawals does not satisfy the RMD, TSP will disburse your RMD or issue a supplemental payment for the remaining amount of your RMD by the deadline each year.</a:t>
            </a:r>
          </a:p>
          <a:p>
            <a:pPr lvl="1"/>
            <a:r>
              <a:rPr lang="en-US" sz="2400" dirty="0"/>
              <a:t>If they automatically send you an RMD and you have both traditional and Roth balances, the RMD will be proportional from each balance.</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93</a:t>
            </a:fld>
            <a:endParaRPr lang="en-US"/>
          </a:p>
        </p:txBody>
      </p:sp>
    </p:spTree>
    <p:extLst>
      <p:ext uri="{BB962C8B-B14F-4D97-AF65-F5344CB8AC3E}">
        <p14:creationId xmlns:p14="http://schemas.microsoft.com/office/powerpoint/2010/main" val="10802864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834162"/>
          </a:xfrm>
        </p:spPr>
        <p:txBody>
          <a:bodyPr>
            <a:normAutofit/>
          </a:bodyPr>
          <a:lstStyle/>
          <a:p>
            <a:r>
              <a:rPr lang="en-US" dirty="0"/>
              <a:t>After you separate from service, you can take multiple post-separation partial withdrawals.</a:t>
            </a:r>
          </a:p>
          <a:p>
            <a:r>
              <a:rPr lang="en-US" dirty="0"/>
              <a:t>You’ll be able to choose whether your withdrawal should come from your Roth balance, your traditional balance, or a proportional mix of both.</a:t>
            </a:r>
          </a:p>
          <a:p>
            <a:r>
              <a:rPr lang="en-US" dirty="0"/>
              <a:t>You’ll be able stop, start, or make changes to your installment payments at any time.</a:t>
            </a:r>
          </a:p>
          <a:p>
            <a:r>
              <a:rPr lang="en-US" dirty="0"/>
              <a:t>You'll have enhanced online tools to help you make withdrawals in the My Account section of tsp.gov.</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94</a:t>
            </a:fld>
            <a:endParaRPr lang="en-US"/>
          </a:p>
        </p:txBody>
      </p:sp>
    </p:spTree>
    <p:extLst>
      <p:ext uri="{BB962C8B-B14F-4D97-AF65-F5344CB8AC3E}">
        <p14:creationId xmlns:p14="http://schemas.microsoft.com/office/powerpoint/2010/main" val="26552382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4249466"/>
          </a:xfrm>
        </p:spPr>
        <p:txBody>
          <a:bodyPr>
            <a:normAutofit fontScale="92500" lnSpcReduction="2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95</a:t>
            </a:fld>
            <a:endParaRPr lang="en-US"/>
          </a:p>
        </p:txBody>
      </p:sp>
    </p:spTree>
    <p:extLst>
      <p:ext uri="{BB962C8B-B14F-4D97-AF65-F5344CB8AC3E}">
        <p14:creationId xmlns:p14="http://schemas.microsoft.com/office/powerpoint/2010/main" val="806237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998133"/>
            <a:ext cx="6481987" cy="3793067"/>
          </a:xfrm>
        </p:spPr>
        <p:txBody>
          <a:bodyPr anchor="t">
            <a:normAutofit/>
          </a:bodyPr>
          <a:lstStyle/>
          <a:p>
            <a:r>
              <a:rPr lang="en-US" dirty="0"/>
              <a:t>TSP Publications – Distributions</a:t>
            </a:r>
          </a:p>
          <a:p>
            <a:r>
              <a:rPr lang="en-US" dirty="0">
                <a:hlinkClick r:id="rId4"/>
              </a:rPr>
              <a:t>https://www.tsp.gov/forms/</a:t>
            </a:r>
            <a:r>
              <a:rPr lang="en-US" dirty="0"/>
              <a:t> </a:t>
            </a:r>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703979" y="3279264"/>
            <a:ext cx="2354094" cy="2354094"/>
          </a:xfrm>
          <a:prstGeom prst="rect">
            <a:avLst/>
          </a:prstGeom>
        </p:spPr>
      </p:pic>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96</a:t>
            </a:fld>
            <a:endParaRPr lang="en-US"/>
          </a:p>
        </p:txBody>
      </p:sp>
    </p:spTree>
    <p:extLst>
      <p:ext uri="{BB962C8B-B14F-4D97-AF65-F5344CB8AC3E}">
        <p14:creationId xmlns:p14="http://schemas.microsoft.com/office/powerpoint/2010/main" val="3030435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a:xfrm>
            <a:off x="1484311" y="685800"/>
            <a:ext cx="10018713" cy="1752599"/>
          </a:xfrm>
        </p:spPr>
        <p:txBody>
          <a:bodyPr>
            <a:normAutofit/>
          </a:bodyPr>
          <a:lstStyle/>
          <a:p>
            <a:r>
              <a:rPr lang="en-US" dirty="0"/>
              <a:t>Social Security Administration</a:t>
            </a:r>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155" y="3064313"/>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2330605"/>
            <a:ext cx="5486687" cy="3460595"/>
          </a:xfrm>
        </p:spPr>
        <p:txBody>
          <a:bodyPr anchor="t">
            <a:normAutofit/>
          </a:bodyPr>
          <a:lstStyle/>
          <a:p>
            <a:r>
              <a:rPr lang="en-US" sz="2800" dirty="0"/>
              <a:t>To create your own social security account online and get your estimate, go to:</a:t>
            </a:r>
          </a:p>
          <a:p>
            <a:pPr lvl="1"/>
            <a:r>
              <a:rPr lang="en-US" sz="2400" dirty="0">
                <a:hlinkClick r:id="rId4"/>
              </a:rPr>
              <a:t>https://www.ssa.gov/myaccount/</a:t>
            </a:r>
            <a:r>
              <a:rPr lang="en-US" sz="2400" dirty="0"/>
              <a:t> </a:t>
            </a:r>
          </a:p>
          <a:p>
            <a:endParaRPr lang="en-US" sz="2800" dirty="0"/>
          </a:p>
        </p:txBody>
      </p:sp>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491920" y="4448678"/>
            <a:ext cx="2042809" cy="2042809"/>
          </a:xfrm>
          <a:prstGeom prst="rect">
            <a:avLst/>
          </a:prstGeom>
        </p:spPr>
      </p:pic>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97</a:t>
            </a:fld>
            <a:endParaRPr lang="en-US"/>
          </a:p>
        </p:txBody>
      </p:sp>
    </p:spTree>
    <p:extLst>
      <p:ext uri="{BB962C8B-B14F-4D97-AF65-F5344CB8AC3E}">
        <p14:creationId xmlns:p14="http://schemas.microsoft.com/office/powerpoint/2010/main" val="2004687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185639"/>
            <a:ext cx="10018713" cy="3605561"/>
          </a:xfrm>
        </p:spPr>
        <p:txBody>
          <a:bodyPr>
            <a:normAutofit/>
          </a:bodyPr>
          <a:lstStyle/>
          <a:p>
            <a:r>
              <a:rPr lang="en-US" sz="2800" dirty="0"/>
              <a:t>Can start receiving partial benefits as early as age 62. </a:t>
            </a:r>
          </a:p>
          <a:p>
            <a:r>
              <a:rPr lang="en-US" sz="2800" dirty="0"/>
              <a:t>Full benefits at Full Retirement Age (FRA).</a:t>
            </a:r>
          </a:p>
          <a:p>
            <a:r>
              <a:rPr lang="en-US" sz="2800" dirty="0"/>
              <a:t>If you start receiving early, your benefits will be reduced a small percent for each month before FRA.</a:t>
            </a:r>
          </a:p>
          <a:p>
            <a:r>
              <a:rPr lang="en-US" sz="2800" dirty="0"/>
              <a:t>Example – if you retire at 62 your benefit would be approximately 25% lower than if you waited until FRA.</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98</a:t>
            </a:fld>
            <a:endParaRPr lang="en-US"/>
          </a:p>
        </p:txBody>
      </p:sp>
    </p:spTree>
    <p:extLst>
      <p:ext uri="{BB962C8B-B14F-4D97-AF65-F5344CB8AC3E}">
        <p14:creationId xmlns:p14="http://schemas.microsoft.com/office/powerpoint/2010/main" val="24071964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438399"/>
            <a:ext cx="10018713" cy="3352801"/>
          </a:xfrm>
        </p:spPr>
        <p:txBody>
          <a:bodyPr anchor="t">
            <a:normAutofit/>
          </a:bodyPr>
          <a:lstStyle/>
          <a:p>
            <a:r>
              <a:rPr lang="en-US" sz="2800" dirty="0"/>
              <a:t>FRA depends on year of birth</a:t>
            </a:r>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1080136554"/>
              </p:ext>
            </p:extLst>
          </p:nvPr>
        </p:nvGraphicFramePr>
        <p:xfrm>
          <a:off x="3669474" y="3042919"/>
          <a:ext cx="6056417" cy="3646726"/>
        </p:xfrm>
        <a:graphic>
          <a:graphicData uri="http://schemas.openxmlformats.org/drawingml/2006/table">
            <a:tbl>
              <a:tblPr firstRow="1" bandRow="1">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99</a:t>
            </a:fld>
            <a:endParaRPr lang="en-US"/>
          </a:p>
        </p:txBody>
      </p:sp>
    </p:spTree>
    <p:extLst>
      <p:ext uri="{BB962C8B-B14F-4D97-AF65-F5344CB8AC3E}">
        <p14:creationId xmlns:p14="http://schemas.microsoft.com/office/powerpoint/2010/main" val="3737165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3541</TotalTime>
  <Words>12568</Words>
  <Application>Microsoft Office PowerPoint</Application>
  <PresentationFormat>Widescreen</PresentationFormat>
  <Paragraphs>1453</Paragraphs>
  <Slides>140</Slides>
  <Notes>140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140</vt:i4>
      </vt:variant>
    </vt:vector>
  </HeadingPairs>
  <TitlesOfParts>
    <vt:vector size="147" baseType="lpstr">
      <vt:lpstr>Arial</vt:lpstr>
      <vt:lpstr>Calibri</vt:lpstr>
      <vt:lpstr>Corbel</vt:lpstr>
      <vt:lpstr>Droid Serif</vt:lpstr>
      <vt:lpstr>Source Sans Pro</vt:lpstr>
      <vt:lpstr>Wingdings</vt:lpstr>
      <vt:lpstr>Parallax</vt:lpstr>
      <vt:lpstr>National Association of Letter Carriers Retirement for City Letter Carriers</vt:lpstr>
      <vt:lpstr>Agenda</vt:lpstr>
      <vt:lpstr>Federal Employees Retirement System (FERS)</vt:lpstr>
      <vt:lpstr>USPS Career Employment Statistics</vt:lpstr>
      <vt:lpstr>Cost </vt:lpstr>
      <vt:lpstr>Types of Retirement</vt:lpstr>
      <vt:lpstr>Types of Retirement</vt:lpstr>
      <vt:lpstr>Voluntary Retirement</vt:lpstr>
      <vt:lpstr>   Minimum Retirement Age (MRA)</vt:lpstr>
      <vt:lpstr>   Minimum Retirement Age (MRA)</vt:lpstr>
      <vt:lpstr>  When will I be eligible to retire?</vt:lpstr>
      <vt:lpstr>  Creditable Service for Eligibility</vt:lpstr>
      <vt:lpstr>  Creditable Service – Sick Leave</vt:lpstr>
      <vt:lpstr>    Creditable Service – LWOP</vt:lpstr>
      <vt:lpstr>     Creditable Service – Part-time</vt:lpstr>
      <vt:lpstr>Crediting Military Service</vt:lpstr>
      <vt:lpstr>Crediting Military Service</vt:lpstr>
      <vt:lpstr>Crediting Military Service</vt:lpstr>
      <vt:lpstr>     Making a Deposit for Military Service</vt:lpstr>
      <vt:lpstr>     Crediting Non-Career Federal Service</vt:lpstr>
      <vt:lpstr>   Making a Deposit for Non-Career Service</vt:lpstr>
      <vt:lpstr>Annuity Computation</vt:lpstr>
      <vt:lpstr>   Annuity Computation – Length of Service</vt:lpstr>
      <vt:lpstr>   Annuity Computation – Length of Service</vt:lpstr>
      <vt:lpstr>     Annuity Computation – High-3 Average Salary</vt:lpstr>
      <vt:lpstr>    Annuity Computation – High-3 Average Salary</vt:lpstr>
      <vt:lpstr>    Annuity Computation – High-3 Average Salary</vt:lpstr>
      <vt:lpstr>  Annuity Computation - Factor</vt:lpstr>
      <vt:lpstr>   Annuity Computation - Example</vt:lpstr>
      <vt:lpstr>Early (MRA + 10)</vt:lpstr>
      <vt:lpstr> Special Annuity Supplement</vt:lpstr>
      <vt:lpstr> Special Annuity Supplement</vt:lpstr>
      <vt:lpstr> Special Annuity Supplement</vt:lpstr>
      <vt:lpstr> Special Annuity Supplement</vt:lpstr>
      <vt:lpstr> Special Annuity Supplement</vt:lpstr>
      <vt:lpstr>Maximum Annuity</vt:lpstr>
      <vt:lpstr>Survivor Annuity</vt:lpstr>
      <vt:lpstr>Survivor Annuity</vt:lpstr>
      <vt:lpstr>Survivor Annuity</vt:lpstr>
      <vt:lpstr>Insurable Interest Annuity</vt:lpstr>
      <vt:lpstr>Insurable Interest Annuity</vt:lpstr>
      <vt:lpstr>Cost of Living Adjustments</vt:lpstr>
      <vt:lpstr>Cost of Living Adjustments</vt:lpstr>
      <vt:lpstr>Enhanced Annuity</vt:lpstr>
      <vt:lpstr>Enhanced Annuity</vt:lpstr>
      <vt:lpstr>Enhanced Annuity</vt:lpstr>
      <vt:lpstr>Civil Service Retirement System</vt:lpstr>
      <vt:lpstr>Eligibility</vt:lpstr>
      <vt:lpstr>Creditable Service</vt:lpstr>
      <vt:lpstr>Military Service</vt:lpstr>
      <vt:lpstr>   Post-1956 Military Service</vt:lpstr>
      <vt:lpstr>   Post-1956 Military Service</vt:lpstr>
      <vt:lpstr>Military Service</vt:lpstr>
      <vt:lpstr>    Crediting Non-Career Service</vt:lpstr>
      <vt:lpstr>     Crediting Non-Career Service</vt:lpstr>
      <vt:lpstr>Annuity Calculation</vt:lpstr>
      <vt:lpstr>Annuity Calculation</vt:lpstr>
      <vt:lpstr>Maximum Annuity</vt:lpstr>
      <vt:lpstr>Survivor Annuity</vt:lpstr>
      <vt:lpstr>Retirement Dates</vt:lpstr>
      <vt:lpstr>   Cost of Living Adjustments</vt:lpstr>
      <vt:lpstr>Health Benefits</vt:lpstr>
      <vt:lpstr>Federal Employees Health Benefit</vt:lpstr>
      <vt:lpstr>Federal Employees Health Benefit</vt:lpstr>
      <vt:lpstr>Federal Employees Health Benefit</vt:lpstr>
      <vt:lpstr>Federal Employees Health Benefit</vt:lpstr>
      <vt:lpstr>Federal Employees Health Benefit</vt:lpstr>
      <vt:lpstr>Federal Employees Health Benefit</vt:lpstr>
      <vt:lpstr>Federal Employees Health Benefit</vt:lpstr>
      <vt:lpstr>Medicare Integration</vt:lpstr>
      <vt:lpstr>Medicare Integration</vt:lpstr>
      <vt:lpstr>Medicare Integration</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Mutual Benefit Association</vt:lpstr>
      <vt:lpstr>Mutual Benefit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Annuity Estimate</vt:lpstr>
      <vt:lpstr>Request an Application</vt:lpstr>
      <vt:lpstr>Military Deposit</vt:lpstr>
      <vt:lpstr>Flexible Spending Account (FSA)</vt:lpstr>
      <vt:lpstr>Uniforms</vt:lpstr>
      <vt:lpstr>Official Personnel Folder</vt:lpstr>
      <vt:lpstr>Retirement Counseling</vt:lpstr>
      <vt:lpstr>Complete the Forms</vt:lpstr>
      <vt:lpstr>Certified Summary of Federal Service</vt:lpstr>
      <vt:lpstr>Submit the Application</vt:lpstr>
      <vt:lpstr>Interim Payments</vt:lpstr>
      <vt:lpstr>Post-Retirement</vt:lpstr>
      <vt:lpstr>Terminal Leave Payments</vt:lpstr>
      <vt:lpstr>Direct Deposit</vt:lpstr>
      <vt:lpstr>Post-Retirement Debt Collection</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More Information</vt:lpstr>
      <vt:lpstr>Legislative Attacks on Retirement</vt:lpstr>
      <vt:lpstr>Legislative Attacks on Retirement</vt:lpstr>
      <vt:lpstr>PowerPoint Presentation</vt:lpstr>
      <vt:lpstr>Social Security Fairness Act</vt:lpstr>
      <vt:lpstr>Letter Carrier Political Fund</vt:lpstr>
      <vt:lpstr>Letter Carrier Political Fund</vt:lpstr>
      <vt:lpstr>Need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Chris Henwood</cp:lastModifiedBy>
  <cp:revision>61</cp:revision>
  <cp:lastPrinted>2023-01-18T19:17:05Z</cp:lastPrinted>
  <dcterms:created xsi:type="dcterms:W3CDTF">2022-02-16T15:45:23Z</dcterms:created>
  <dcterms:modified xsi:type="dcterms:W3CDTF">2023-03-21T18:56:56Z</dcterms:modified>
  <cp:contentStatus/>
</cp:coreProperties>
</file>