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148"/>
  </p:notesMasterIdLst>
  <p:handoutMasterIdLst>
    <p:handoutMasterId r:id="rId149"/>
  </p:handoutMasterIdLst>
  <p:sldIdLst>
    <p:sldId id="256" r:id="rId2"/>
    <p:sldId id="396" r:id="rId3"/>
    <p:sldId id="435" r:id="rId4"/>
    <p:sldId id="259" r:id="rId5"/>
    <p:sldId id="260" r:id="rId6"/>
    <p:sldId id="414" r:id="rId7"/>
    <p:sldId id="261" r:id="rId8"/>
    <p:sldId id="262" r:id="rId9"/>
    <p:sldId id="263"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4" r:id="rId37"/>
    <p:sldId id="295" r:id="rId38"/>
    <p:sldId id="296" r:id="rId39"/>
    <p:sldId id="297" r:id="rId40"/>
    <p:sldId id="298" r:id="rId41"/>
    <p:sldId id="410" r:id="rId42"/>
    <p:sldId id="323" r:id="rId43"/>
    <p:sldId id="426" r:id="rId44"/>
    <p:sldId id="415" r:id="rId45"/>
    <p:sldId id="416" r:id="rId46"/>
    <p:sldId id="427" r:id="rId47"/>
    <p:sldId id="380" r:id="rId48"/>
    <p:sldId id="381" r:id="rId49"/>
    <p:sldId id="382" r:id="rId50"/>
    <p:sldId id="383" r:id="rId51"/>
    <p:sldId id="384" r:id="rId52"/>
    <p:sldId id="405" r:id="rId53"/>
    <p:sldId id="386" r:id="rId54"/>
    <p:sldId id="387" r:id="rId55"/>
    <p:sldId id="389" r:id="rId56"/>
    <p:sldId id="390" r:id="rId57"/>
    <p:sldId id="392" r:id="rId58"/>
    <p:sldId id="393" r:id="rId59"/>
    <p:sldId id="394" r:id="rId60"/>
    <p:sldId id="395" r:id="rId61"/>
    <p:sldId id="342" r:id="rId62"/>
    <p:sldId id="343" r:id="rId63"/>
    <p:sldId id="428" r:id="rId64"/>
    <p:sldId id="344" r:id="rId65"/>
    <p:sldId id="345" r:id="rId66"/>
    <p:sldId id="346" r:id="rId67"/>
    <p:sldId id="347" r:id="rId68"/>
    <p:sldId id="348" r:id="rId69"/>
    <p:sldId id="349" r:id="rId70"/>
    <p:sldId id="436" r:id="rId71"/>
    <p:sldId id="409" r:id="rId72"/>
    <p:sldId id="350" r:id="rId73"/>
    <p:sldId id="351" r:id="rId74"/>
    <p:sldId id="352" r:id="rId75"/>
    <p:sldId id="353" r:id="rId76"/>
    <p:sldId id="354" r:id="rId77"/>
    <p:sldId id="355" r:id="rId78"/>
    <p:sldId id="356" r:id="rId79"/>
    <p:sldId id="429" r:id="rId80"/>
    <p:sldId id="357" r:id="rId81"/>
    <p:sldId id="430" r:id="rId82"/>
    <p:sldId id="358" r:id="rId83"/>
    <p:sldId id="421" r:id="rId84"/>
    <p:sldId id="420" r:id="rId85"/>
    <p:sldId id="360" r:id="rId86"/>
    <p:sldId id="413" r:id="rId87"/>
    <p:sldId id="361" r:id="rId88"/>
    <p:sldId id="362" r:id="rId89"/>
    <p:sldId id="363" r:id="rId90"/>
    <p:sldId id="431" r:id="rId91"/>
    <p:sldId id="364" r:id="rId92"/>
    <p:sldId id="365" r:id="rId93"/>
    <p:sldId id="366" r:id="rId94"/>
    <p:sldId id="369" r:id="rId95"/>
    <p:sldId id="367" r:id="rId96"/>
    <p:sldId id="422" r:id="rId97"/>
    <p:sldId id="371" r:id="rId98"/>
    <p:sldId id="372" r:id="rId99"/>
    <p:sldId id="370" r:id="rId100"/>
    <p:sldId id="374" r:id="rId101"/>
    <p:sldId id="375" r:id="rId102"/>
    <p:sldId id="376" r:id="rId103"/>
    <p:sldId id="377" r:id="rId104"/>
    <p:sldId id="378" r:id="rId105"/>
    <p:sldId id="438" r:id="rId106"/>
    <p:sldId id="299" r:id="rId107"/>
    <p:sldId id="300" r:id="rId108"/>
    <p:sldId id="301" r:id="rId109"/>
    <p:sldId id="302" r:id="rId110"/>
    <p:sldId id="303" r:id="rId111"/>
    <p:sldId id="304" r:id="rId112"/>
    <p:sldId id="308" r:id="rId113"/>
    <p:sldId id="313" r:id="rId114"/>
    <p:sldId id="314" r:id="rId115"/>
    <p:sldId id="305" r:id="rId116"/>
    <p:sldId id="309" r:id="rId117"/>
    <p:sldId id="404" r:id="rId118"/>
    <p:sldId id="310" r:id="rId119"/>
    <p:sldId id="399" r:id="rId120"/>
    <p:sldId id="316" r:id="rId121"/>
    <p:sldId id="397" r:id="rId122"/>
    <p:sldId id="318" r:id="rId123"/>
    <p:sldId id="319" r:id="rId124"/>
    <p:sldId id="432" r:id="rId125"/>
    <p:sldId id="321" r:id="rId126"/>
    <p:sldId id="322" r:id="rId127"/>
    <p:sldId id="433" r:id="rId128"/>
    <p:sldId id="325" r:id="rId129"/>
    <p:sldId id="327" r:id="rId130"/>
    <p:sldId id="400" r:id="rId131"/>
    <p:sldId id="329" r:id="rId132"/>
    <p:sldId id="331" r:id="rId133"/>
    <p:sldId id="332" r:id="rId134"/>
    <p:sldId id="333" r:id="rId135"/>
    <p:sldId id="334" r:id="rId136"/>
    <p:sldId id="335" r:id="rId137"/>
    <p:sldId id="337" r:id="rId138"/>
    <p:sldId id="339" r:id="rId139"/>
    <p:sldId id="338" r:id="rId140"/>
    <p:sldId id="434" r:id="rId141"/>
    <p:sldId id="419" r:id="rId142"/>
    <p:sldId id="424" r:id="rId143"/>
    <p:sldId id="340" r:id="rId144"/>
    <p:sldId id="402" r:id="rId145"/>
    <p:sldId id="403" r:id="rId146"/>
    <p:sldId id="379" r:id="rId14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435"/>
            <p14:sldId id="259"/>
            <p14:sldId id="260"/>
            <p14:sldId id="414"/>
            <p14:sldId id="261"/>
            <p14:sldId id="262"/>
            <p14:sldId id="263"/>
            <p14:sldId id="266"/>
            <p14:sldId id="267"/>
            <p14:sldId id="265"/>
            <p14:sldId id="268"/>
            <p14:sldId id="269"/>
            <p14:sldId id="270"/>
            <p14:sldId id="271"/>
            <p14:sldId id="272"/>
            <p14:sldId id="273"/>
            <p14:sldId id="274"/>
            <p14:sldId id="275"/>
            <p14:sldId id="276"/>
            <p14:sldId id="277"/>
            <p14:sldId id="278"/>
            <p14:sldId id="279"/>
            <p14:sldId id="280"/>
            <p14:sldId id="281"/>
            <p14:sldId id="283"/>
            <p14:sldId id="282"/>
            <p14:sldId id="284"/>
            <p14:sldId id="285"/>
            <p14:sldId id="286"/>
            <p14:sldId id="287"/>
            <p14:sldId id="288"/>
            <p14:sldId id="289"/>
            <p14:sldId id="290"/>
            <p14:sldId id="294"/>
            <p14:sldId id="295"/>
            <p14:sldId id="296"/>
            <p14:sldId id="297"/>
            <p14:sldId id="298"/>
            <p14:sldId id="410"/>
            <p14:sldId id="323"/>
            <p14:sldId id="426"/>
            <p14:sldId id="415"/>
            <p14:sldId id="416"/>
            <p14:sldId id="427"/>
            <p14:sldId id="380"/>
            <p14:sldId id="381"/>
            <p14:sldId id="382"/>
            <p14:sldId id="383"/>
            <p14:sldId id="384"/>
            <p14:sldId id="405"/>
            <p14:sldId id="386"/>
            <p14:sldId id="387"/>
            <p14:sldId id="389"/>
            <p14:sldId id="390"/>
            <p14:sldId id="392"/>
            <p14:sldId id="393"/>
            <p14:sldId id="394"/>
            <p14:sldId id="395"/>
            <p14:sldId id="342"/>
            <p14:sldId id="343"/>
            <p14:sldId id="428"/>
            <p14:sldId id="344"/>
            <p14:sldId id="345"/>
            <p14:sldId id="346"/>
            <p14:sldId id="347"/>
            <p14:sldId id="348"/>
            <p14:sldId id="349"/>
            <p14:sldId id="436"/>
            <p14:sldId id="409"/>
            <p14:sldId id="350"/>
            <p14:sldId id="351"/>
            <p14:sldId id="352"/>
            <p14:sldId id="353"/>
            <p14:sldId id="354"/>
            <p14:sldId id="355"/>
            <p14:sldId id="356"/>
            <p14:sldId id="429"/>
            <p14:sldId id="357"/>
            <p14:sldId id="430"/>
            <p14:sldId id="358"/>
            <p14:sldId id="421"/>
            <p14:sldId id="420"/>
            <p14:sldId id="360"/>
            <p14:sldId id="413"/>
            <p14:sldId id="361"/>
            <p14:sldId id="362"/>
            <p14:sldId id="363"/>
            <p14:sldId id="431"/>
            <p14:sldId id="364"/>
            <p14:sldId id="365"/>
            <p14:sldId id="366"/>
            <p14:sldId id="369"/>
            <p14:sldId id="367"/>
            <p14:sldId id="422"/>
            <p14:sldId id="371"/>
            <p14:sldId id="372"/>
            <p14:sldId id="370"/>
            <p14:sldId id="374"/>
            <p14:sldId id="375"/>
            <p14:sldId id="376"/>
            <p14:sldId id="377"/>
            <p14:sldId id="378"/>
            <p14:sldId id="438"/>
            <p14:sldId id="299"/>
            <p14:sldId id="300"/>
            <p14:sldId id="301"/>
            <p14:sldId id="302"/>
            <p14:sldId id="303"/>
            <p14:sldId id="304"/>
            <p14:sldId id="308"/>
            <p14:sldId id="313"/>
            <p14:sldId id="314"/>
            <p14:sldId id="305"/>
            <p14:sldId id="309"/>
            <p14:sldId id="404"/>
            <p14:sldId id="310"/>
            <p14:sldId id="399"/>
            <p14:sldId id="316"/>
            <p14:sldId id="397"/>
            <p14:sldId id="318"/>
            <p14:sldId id="319"/>
            <p14:sldId id="432"/>
            <p14:sldId id="321"/>
            <p14:sldId id="322"/>
            <p14:sldId id="433"/>
            <p14:sldId id="325"/>
            <p14:sldId id="327"/>
            <p14:sldId id="400"/>
            <p14:sldId id="329"/>
            <p14:sldId id="331"/>
            <p14:sldId id="332"/>
            <p14:sldId id="333"/>
            <p14:sldId id="334"/>
            <p14:sldId id="335"/>
            <p14:sldId id="337"/>
            <p14:sldId id="339"/>
            <p14:sldId id="338"/>
            <p14:sldId id="434"/>
            <p14:sldId id="419"/>
            <p14:sldId id="424"/>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5F0A1-38C6-C5C9-28D4-5361AF18644C}" name="Nina Kunkel" initials="NK" userId="S::NKUNKEL@nalc.org::000df56c-f6ef-4942-afe0-aba786035456" providerId="AD"/>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67026" autoAdjust="0"/>
  </p:normalViewPr>
  <p:slideViewPr>
    <p:cSldViewPr snapToGrid="0">
      <p:cViewPr varScale="1">
        <p:scale>
          <a:sx n="75" d="100"/>
          <a:sy n="75" d="100"/>
        </p:scale>
        <p:origin x="20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8/10/relationships/authors" Target="author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E4D45-15A2-7DD4-3573-66BAEFCF1962}"/>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A3283A-CC98-53A4-06E3-C4891F84F0C3}"/>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318B3EE-DC3A-4F7C-8550-167E95858DA8}" type="datetime1">
              <a:rPr lang="en-US" smtClean="0"/>
              <a:t>1/30/2025</a:t>
            </a:fld>
            <a:endParaRPr lang="en-US"/>
          </a:p>
        </p:txBody>
      </p:sp>
      <p:sp>
        <p:nvSpPr>
          <p:cNvPr id="4" name="Footer Placeholder 3">
            <a:extLst>
              <a:ext uri="{FF2B5EF4-FFF2-40B4-BE49-F238E27FC236}">
                <a16:creationId xmlns:a16="http://schemas.microsoft.com/office/drawing/2014/main" id="{45661999-DCA9-B780-CD0D-C9438C709EE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BC4621-E4A3-5D32-D7B6-A5105D1DC663}"/>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C1A920D-A6FD-4F32-B418-A71B09CF935E}" type="slidenum">
              <a:rPr lang="en-US" smtClean="0"/>
              <a:t>‹#›</a:t>
            </a:fld>
            <a:endParaRPr lang="en-US"/>
          </a:p>
        </p:txBody>
      </p:sp>
    </p:spTree>
    <p:extLst>
      <p:ext uri="{BB962C8B-B14F-4D97-AF65-F5344CB8AC3E}">
        <p14:creationId xmlns:p14="http://schemas.microsoft.com/office/powerpoint/2010/main" val="1517298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1"/>
          </a:xfrm>
          <a:prstGeom prst="rect">
            <a:avLst/>
          </a:prstGeom>
        </p:spPr>
        <p:txBody>
          <a:bodyPr vert="horz" lIns="93313" tIns="46656" rIns="93313" bIns="46656" rtlCol="0"/>
          <a:lstStyle>
            <a:lvl1pPr algn="l">
              <a:defRPr sz="1300"/>
            </a:lvl1pPr>
          </a:lstStyle>
          <a:p>
            <a:endParaRPr lang="en-US"/>
          </a:p>
        </p:txBody>
      </p:sp>
      <p:sp>
        <p:nvSpPr>
          <p:cNvPr id="3" name="Date Placeholder 2"/>
          <p:cNvSpPr>
            <a:spLocks noGrp="1"/>
          </p:cNvSpPr>
          <p:nvPr>
            <p:ph type="dt" idx="1"/>
          </p:nvPr>
        </p:nvSpPr>
        <p:spPr>
          <a:xfrm>
            <a:off x="3978133" y="2"/>
            <a:ext cx="3043343" cy="467071"/>
          </a:xfrm>
          <a:prstGeom prst="rect">
            <a:avLst/>
          </a:prstGeom>
        </p:spPr>
        <p:txBody>
          <a:bodyPr vert="horz" lIns="93313" tIns="46656" rIns="93313" bIns="46656" rtlCol="0"/>
          <a:lstStyle>
            <a:lvl1pPr algn="r">
              <a:defRPr sz="1300"/>
            </a:lvl1pPr>
          </a:lstStyle>
          <a:p>
            <a:fld id="{C939115A-C254-4354-90F0-0A359FEC34E3}" type="datetime1">
              <a:rPr lang="en-US" smtClean="0"/>
              <a:t>1/30/2025</a:t>
            </a:fld>
            <a:endParaRPr lang="en-US"/>
          </a:p>
        </p:txBody>
      </p:sp>
      <p:sp>
        <p:nvSpPr>
          <p:cNvPr id="4" name="Slide Image Placeholder 3"/>
          <p:cNvSpPr>
            <a:spLocks noGrp="1" noRot="1" noChangeAspect="1"/>
          </p:cNvSpPr>
          <p:nvPr>
            <p:ph type="sldImg" idx="2"/>
          </p:nvPr>
        </p:nvSpPr>
        <p:spPr>
          <a:xfrm>
            <a:off x="720725" y="1163638"/>
            <a:ext cx="5583238"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1" y="4480005"/>
            <a:ext cx="5618480" cy="3665459"/>
          </a:xfrm>
          <a:prstGeom prst="rect">
            <a:avLst/>
          </a:prstGeom>
        </p:spPr>
        <p:txBody>
          <a:bodyPr vert="horz" lIns="93313" tIns="46656" rIns="93313"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2"/>
            <a:ext cx="3043343" cy="467070"/>
          </a:xfrm>
          <a:prstGeom prst="rect">
            <a:avLst/>
          </a:prstGeom>
        </p:spPr>
        <p:txBody>
          <a:bodyPr vert="horz" lIns="93313" tIns="46656" rIns="93313"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3" y="8842032"/>
            <a:ext cx="3043343" cy="467070"/>
          </a:xfrm>
          <a:prstGeom prst="rect">
            <a:avLst/>
          </a:prstGeom>
        </p:spPr>
        <p:txBody>
          <a:bodyPr vert="horz" lIns="93313" tIns="46656" rIns="93313" bIns="46656"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FOR THE LATEST VERSION @ https://www.nalc.org/workplace-issues/retirement</a:t>
            </a:r>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24237804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https://www.ssa.gov/news/press/factsheets/colafacts2025.pdf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22FD-E01F-EF88-F89C-C334038E1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3751F-70D7-BF77-AC4C-CA42EA2AA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7DA9F-378D-DA4B-0530-D2DE9B23EF1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6AAE9D-526F-228A-FA08-E373EBF078F1}"/>
              </a:ext>
            </a:extLst>
          </p:cNvPr>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2163554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114703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120</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M-02002 changes carry over limit 520 into leave year 2025 </a:t>
            </a:r>
          </a:p>
          <a:p>
            <a:r>
              <a:rPr lang="en-US" dirty="0"/>
              <a:t>https://s3.amazonaws.com/mseries.nalc.org/02002.pdf</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121</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i="1" dirty="0">
                <a:latin typeface="Calibri" pitchFamily="34" charset="0"/>
              </a:rPr>
              <a:t>This right was introduced with the 2016 – 2019 National Agreement. </a:t>
            </a:r>
            <a:endParaRPr lang="en-US" sz="21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D610-B98B-BD59-589C-083E12DC6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65A62-B152-CE8A-5104-0D9A8F2F1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90C38-A13A-7B6E-51DC-0B09153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85C66-39C6-ACCB-3A96-785A9A72093A}"/>
              </a:ext>
            </a:extLst>
          </p:cNvPr>
          <p:cNvSpPr>
            <a:spLocks noGrp="1"/>
          </p:cNvSpPr>
          <p:nvPr>
            <p:ph type="sldNum" sz="quarter" idx="5"/>
          </p:nvPr>
        </p:nvSpPr>
        <p:spPr/>
        <p:txBody>
          <a:bodyPr/>
          <a:lstStyle/>
          <a:p>
            <a:fld id="{3A3C70B7-3BDC-4BEF-9530-647A1CDCC5BC}" type="slidenum">
              <a:rPr lang="en-US" smtClean="0"/>
              <a:t>124</a:t>
            </a:fld>
            <a:endParaRPr lang="en-US"/>
          </a:p>
        </p:txBody>
      </p:sp>
    </p:spTree>
    <p:extLst>
      <p:ext uri="{BB962C8B-B14F-4D97-AF65-F5344CB8AC3E}">
        <p14:creationId xmlns:p14="http://schemas.microsoft.com/office/powerpoint/2010/main" val="21650396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8E61-6059-CAFD-3A60-B189BF37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2F44-719C-09C6-2C6E-086A083D6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5F7EA-47E6-95F2-4E33-A00D49BE9499}"/>
              </a:ext>
            </a:extLst>
          </p:cNvPr>
          <p:cNvSpPr>
            <a:spLocks noGrp="1"/>
          </p:cNvSpPr>
          <p:nvPr>
            <p:ph type="body" idx="1"/>
          </p:nvPr>
        </p:nvSpPr>
        <p:spPr/>
        <p:txBody>
          <a:bodyPr/>
          <a:lstStyle/>
          <a:p>
            <a:r>
              <a:rPr lang="en-US" b="1" dirty="0"/>
              <a:t>Functions that can be performed on Services Online</a:t>
            </a:r>
          </a:p>
        </p:txBody>
      </p:sp>
      <p:sp>
        <p:nvSpPr>
          <p:cNvPr id="4" name="Slide Number Placeholder 3">
            <a:extLst>
              <a:ext uri="{FF2B5EF4-FFF2-40B4-BE49-F238E27FC236}">
                <a16:creationId xmlns:a16="http://schemas.microsoft.com/office/drawing/2014/main" id="{AC75DD92-46A9-47A8-5DB2-83185D9E3003}"/>
              </a:ext>
            </a:extLst>
          </p:cNvPr>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349711020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Sept/Oct 2024 Postal Record p.50 Nicole Rhine’s article on constitutional change regarding retiree membership and other reminders https://www.nalc.org/news/the-postal-record/2024/september-october-2024/document/s-t-1.pdf </a:t>
            </a:r>
          </a:p>
        </p:txBody>
      </p:sp>
      <p:sp>
        <p:nvSpPr>
          <p:cNvPr id="4" name="Slide Number Placeholder 3"/>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134</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135</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136</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137</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33116">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138</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139</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2025 : https://static.project2025.org/2025_MandateForLeadership_FULL.pdf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140</a:t>
            </a:fld>
            <a:endParaRPr lang="en-US"/>
          </a:p>
        </p:txBody>
      </p:sp>
    </p:spTree>
    <p:extLst>
      <p:ext uri="{BB962C8B-B14F-4D97-AF65-F5344CB8AC3E}">
        <p14:creationId xmlns:p14="http://schemas.microsoft.com/office/powerpoint/2010/main" val="415784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141</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https://www.congress.gov/bill/118th-congress/house-bill/5995</a:t>
            </a:r>
          </a:p>
          <a:p>
            <a:r>
              <a:rPr lang="en-US" dirty="0"/>
              <a:t>NALC Fact Sheet https://www.nalc.org/government-affairs/legislative-activities/document/Federal-Retirement-Fairness-Act-2023.pdf </a:t>
            </a:r>
          </a:p>
        </p:txBody>
      </p:sp>
      <p:sp>
        <p:nvSpPr>
          <p:cNvPr id="4" name="Slide Number Placeholder 3"/>
          <p:cNvSpPr>
            <a:spLocks noGrp="1"/>
          </p:cNvSpPr>
          <p:nvPr>
            <p:ph type="sldNum" sz="quarter" idx="5"/>
          </p:nvPr>
        </p:nvSpPr>
        <p:spPr/>
        <p:txBody>
          <a:bodyPr/>
          <a:lstStyle/>
          <a:p>
            <a:fld id="{3A3C70B7-3BDC-4BEF-9530-647A1CDCC5BC}" type="slidenum">
              <a:rPr lang="en-US" smtClean="0"/>
              <a:t>142</a:t>
            </a:fld>
            <a:endParaRPr lang="en-US"/>
          </a:p>
        </p:txBody>
      </p:sp>
    </p:spTree>
    <p:extLst>
      <p:ext uri="{BB962C8B-B14F-4D97-AF65-F5344CB8AC3E}">
        <p14:creationId xmlns:p14="http://schemas.microsoft.com/office/powerpoint/2010/main" val="330173703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143</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a:p>
            <a:r>
              <a:rPr lang="en-US" dirty="0"/>
              <a:t>Brent Fjerestad will either take the call or forward to a Legislate and </a:t>
            </a:r>
            <a:r>
              <a:rPr lang="en-US"/>
              <a:t>Political Organizer (LPO)</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144</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145</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department (202.393.4695) with suggestions.</a:t>
            </a:r>
          </a:p>
          <a:p>
            <a:endParaRPr lang="en-US" dirty="0"/>
          </a:p>
          <a:p>
            <a:r>
              <a:rPr lang="en-US" dirty="0"/>
              <a:t>Thank you to everyone that </a:t>
            </a:r>
            <a:r>
              <a:rPr lang="en-US"/>
              <a:t>has contributed!</a:t>
            </a:r>
          </a:p>
        </p:txBody>
      </p:sp>
      <p:sp>
        <p:nvSpPr>
          <p:cNvPr id="4" name="Slide Number Placeholder 3"/>
          <p:cNvSpPr>
            <a:spLocks noGrp="1"/>
          </p:cNvSpPr>
          <p:nvPr>
            <p:ph type="sldNum" sz="quarter" idx="5"/>
          </p:nvPr>
        </p:nvSpPr>
        <p:spPr/>
        <p:txBody>
          <a:bodyPr/>
          <a:lstStyle/>
          <a:p>
            <a:fld id="{3A3C70B7-3BDC-4BEF-9530-647A1CDCC5BC}" type="slidenum">
              <a:rPr lang="en-US" smtClean="0"/>
              <a:t>146</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118</a:t>
            </a:r>
            <a:r>
              <a:rPr lang="en-US" b="1" baseline="30000" dirty="0"/>
              <a:t>th</a:t>
            </a:r>
            <a:r>
              <a:rPr lang="en-US" b="1" dirty="0"/>
              <a:t> Congress Federal Retirement Fairness Act (H.R. 5995) would have allowed deposits for civilian service after 1988 if it had passed into law. </a:t>
            </a:r>
          </a:p>
          <a:p>
            <a:r>
              <a:rPr lang="en-US" dirty="0"/>
              <a:t>https://www.nalc.org/government-affairs/legislative-activities/document/Federal-Retirement-Fairness-Act-2023.pdf</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33116">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2021-2024 prior to 2023 National Agreement</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DEMONSTRATION PURPOSES ONLY. </a:t>
            </a:r>
          </a:p>
        </p:txBody>
      </p:sp>
      <p:sp>
        <p:nvSpPr>
          <p:cNvPr id="4" name="Slide Number Placeholder 3"/>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8161-D248-9BBF-BC5B-A05D01B48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CBA0-17B5-3385-4C64-3252FCC21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EAB48-5E8D-BAC2-8D39-9DB1DD373C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41251F-0A90-C8C8-9F90-FA84A634691E}"/>
              </a:ext>
            </a:extLst>
          </p:cNvPr>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137615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[2025] Supplement would be reduced to zero when earnings are $70,200 or greater. https://www.ssa.gov/oact/cola/rtea.html</a:t>
            </a:r>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Retirement Department often receives calls from members where the estimate was around $100 too high. If retiring in December, choose the 31</a:t>
            </a:r>
            <a:r>
              <a:rPr lang="en-US" b="1" baseline="30000" dirty="0"/>
              <a:t>st</a:t>
            </a:r>
            <a:r>
              <a:rPr lang="en-US" b="1" dirty="0"/>
              <a:t> because only earnings for the full calendar year (from 01/01 to 12/31) will be included in your earnings history when calculating the Supplement. www.opm.gov/retirement-center/publications-forms/csrsfers-handbook/c051.pdf (page 6)</a:t>
            </a:r>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Providing this information so that no one feels obligated to retire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CC3-1A7B-87E5-C844-806B34F43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C373A-0BD1-74E7-4A64-F7F0C76C5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BF4AB-9F0C-788E-13AE-5334E68CD74D}"/>
              </a:ext>
            </a:extLst>
          </p:cNvPr>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a:extLst>
              <a:ext uri="{FF2B5EF4-FFF2-40B4-BE49-F238E27FC236}">
                <a16:creationId xmlns:a16="http://schemas.microsoft.com/office/drawing/2014/main" id="{531845DA-235A-A561-CE05-EFCB207FA0F5}"/>
              </a:ext>
            </a:extLst>
          </p:cNvPr>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2172818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40BA-5A74-473B-8486-5F580D7B0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A3986-8A92-CDE2-577A-D82B027D0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1BE47-D7E5-92C4-0DFE-CDA1674F142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08C5E65-FC5E-CCD4-E851-48AF2FC2383A}"/>
              </a:ext>
            </a:extLst>
          </p:cNvPr>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3005344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60. Skip to slide 61 if not covering CSRS. </a:t>
            </a:r>
          </a:p>
          <a:p>
            <a:r>
              <a:rPr lang="en-US" b="1" dirty="0"/>
              <a:t>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Good time to see if any CSRS employees are in the room.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33116">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16">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59" indent="-174959">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74959" indent="-174959">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12">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608919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PSHB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PSHB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D49E-6427-70AD-4373-B7C60252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37950-1C48-7E86-161C-A3865465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102A6-3FF9-0014-6881-8F410D87FE10}"/>
              </a:ext>
            </a:extLst>
          </p:cNvPr>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a:extLst>
              <a:ext uri="{FF2B5EF4-FFF2-40B4-BE49-F238E27FC236}">
                <a16:creationId xmlns:a16="http://schemas.microsoft.com/office/drawing/2014/main" id="{E9CBB7BE-9A3F-3494-74C8-B255E27CA4E7}"/>
              </a:ext>
            </a:extLst>
          </p:cNvPr>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4029005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0595-305F-1F21-A684-4EB70481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430C-F503-CAAD-107A-551147C5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477C-F7D1-C0D2-317D-ED4AD59EA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2837D-2D78-2D21-CAB5-ACA29D1317BD}"/>
              </a:ext>
            </a:extLst>
          </p:cNvPr>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316414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https://www.opm.gov/healthcare-insurance/life-insurance/reference-materials/federalbooklet.pdf </a:t>
            </a:r>
          </a:p>
          <a:p>
            <a:endParaRPr lang="en-US" dirty="0"/>
          </a:p>
          <a:p>
            <a:r>
              <a:rPr lang="en-US" dirty="0"/>
              <a:t>Eligible family members for Option C include a spouse (including a spouse from a valid common law marriage) and eligible dependent children. To be eligible, dependent children must be unmarried and under age 22, or if age 22 or over, incapable of self-support because of a mental or physical disability that existed before the child reached age 22. Eligible dependent children include your natural children, adopted children, stepchildren who live with you in a regular parent-child relationship, recognized natural children, and foster children (if they live with you in a regular parent-child relationship). Grandchildren are not covered unless they qualify as foster children. Stillborn children are not covered. </a:t>
            </a:r>
          </a:p>
          <a:p>
            <a:endParaRPr lang="en-US" dirty="0"/>
          </a:p>
          <a:p>
            <a:r>
              <a:rPr lang="en-US" dirty="0"/>
              <a:t>If you have any questions about eligible family members, please consult your human resources office; that office is responsible for determining eligibility</a:t>
            </a:r>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4433-5E54-EC33-E0E5-E0B56EA3D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39AA6-7CF1-90FC-F171-6D9306DCD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0B6B1-3D7E-D790-20AA-C4414BF18D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E1F5F7-7035-C9C3-FD63-901335B397FA}"/>
              </a:ext>
            </a:extLst>
          </p:cNvPr>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4003623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https://www.nalc.org/member-benefits/mutual-benefit-association</a:t>
            </a:r>
          </a:p>
        </p:txBody>
      </p:sp>
      <p:sp>
        <p:nvSpPr>
          <p:cNvPr id="4" name="Slide Number Placeholder 3"/>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12467180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the NALC Mutual Benefit Association should be directed to the MBA.</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16558056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for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21D2-1403-1D72-27E1-BE3F398A6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426B4-BA00-0A8C-B19C-2097AC785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62F0-80DB-4AA5-7D8A-51FD70F4ADA7}"/>
              </a:ext>
            </a:extLst>
          </p:cNvPr>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a:extLst>
              <a:ext uri="{FF2B5EF4-FFF2-40B4-BE49-F238E27FC236}">
                <a16:creationId xmlns:a16="http://schemas.microsoft.com/office/drawing/2014/main" id="{55E979B3-9862-E8FC-CE5D-18608920678D}"/>
              </a:ext>
            </a:extLst>
          </p:cNvPr>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13532798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01/15/25 https://www.tsp.gov/tsp-basics/expenses-and-fees/</a:t>
            </a:r>
          </a:p>
          <a:p>
            <a:pPr fontAlgn="t"/>
            <a:r>
              <a:rPr lang="en-US" dirty="0"/>
              <a:t>Based on 2040 lifecycle fund, the total expense ratio is 0.053%</a:t>
            </a:r>
          </a:p>
          <a:p>
            <a:pPr fontAlgn="t"/>
            <a:endParaRPr lang="en-US" b="1" dirty="0"/>
          </a:p>
          <a:p>
            <a:pPr fontAlgn="t"/>
            <a:r>
              <a:rPr lang="en-US" b="0" dirty="0"/>
              <a:t>G 0.049%</a:t>
            </a:r>
          </a:p>
          <a:p>
            <a:pPr fontAlgn="t"/>
            <a:r>
              <a:rPr lang="en-US" b="0" dirty="0"/>
              <a:t>F 0.049%</a:t>
            </a:r>
          </a:p>
          <a:p>
            <a:pPr fontAlgn="t"/>
            <a:r>
              <a:rPr lang="en-US" b="0" dirty="0"/>
              <a:t>C 0.048%</a:t>
            </a:r>
          </a:p>
          <a:p>
            <a:pPr fontAlgn="t"/>
            <a:r>
              <a:rPr lang="en-US" b="0" dirty="0"/>
              <a:t>S 0.079%</a:t>
            </a:r>
          </a:p>
          <a:p>
            <a:pPr fontAlgn="t"/>
            <a:r>
              <a:rPr lang="en-US" b="0" dirty="0"/>
              <a:t>I 0.054%</a:t>
            </a:r>
          </a:p>
          <a:p>
            <a:pPr fontAlgn="t"/>
            <a:r>
              <a:rPr lang="en-US" b="0" dirty="0"/>
              <a:t>L 0.050% to 0.054%</a:t>
            </a:r>
          </a:p>
          <a:p>
            <a:pPr fontAlgn="t"/>
            <a:endParaRPr lang="en-US" b="0" dirty="0"/>
          </a:p>
          <a:p>
            <a:pPr fontAlgn="t"/>
            <a:r>
              <a:rPr lang="en-US" b="0" dirty="0"/>
              <a:t>1/21/25 https://www.investopedia.com/ask/answers/032715/when-expense-ratio-considered-high-and-when-it-considered-low.asp#:~:text=Key%20Takeaways&amp;text=A%20reasonable%20expense%20ratio%20for,typically%20considered%20high%20these%20days.</a:t>
            </a:r>
          </a:p>
          <a:p>
            <a:pPr marL="0" marR="0" lvl="0" indent="0" algn="l" defTabSz="914400" rtl="0" eaLnBrk="1" fontAlgn="t" latinLnBrk="0" hangingPunct="1">
              <a:lnSpc>
                <a:spcPct val="100000"/>
              </a:lnSpc>
              <a:spcBef>
                <a:spcPts val="0"/>
              </a:spcBef>
              <a:spcAft>
                <a:spcPts val="0"/>
              </a:spcAft>
              <a:buClrTx/>
              <a:buSzTx/>
              <a:buFontTx/>
              <a:buNone/>
              <a:tabLst/>
              <a:defRPr/>
            </a:pPr>
            <a:r>
              <a:rPr lang="en-US" b="0" i="0" dirty="0">
                <a:solidFill>
                  <a:srgbClr val="111111"/>
                </a:solidFill>
                <a:effectLst/>
                <a:latin typeface="SourceSansPro"/>
              </a:rPr>
              <a:t>A reasonable expense ratio for an actively managed portfolio is about 0.5% to 0.75%, while an expense ratio greater than 1.5% is typically considered high these days.</a:t>
            </a:r>
          </a:p>
          <a:p>
            <a:pPr fontAlgn="t"/>
            <a:br>
              <a:rPr lang="en-US" b="1" dirty="0"/>
            </a:b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24464423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26522536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30886913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144802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1/30/2025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3072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88AAF-B0BF-4C5F-805C-F49FED7233E5}" type="datetime1">
              <a:rPr lang="en-US" smtClean="0"/>
              <a:t>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2633660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647998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4618373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3241974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922075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7981206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3896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2260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idx="1"/>
          </p:nvPr>
        </p:nvSpPr>
        <p:spPr>
          <a:xfrm>
            <a:off x="1484310" y="2061882"/>
            <a:ext cx="10018713" cy="372931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1758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54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160495"/>
            <a:ext cx="4895055"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160494"/>
            <a:ext cx="4895056"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273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0" y="258498"/>
            <a:ext cx="10018713" cy="17525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5918" y="2183404"/>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5403"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44226" y="219187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9059"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88AAF-B0BF-4C5F-805C-F49FED7233E5}" type="datetime1">
              <a:rPr lang="en-US" smtClean="0"/>
              <a:t>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0044255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310" y="147918"/>
            <a:ext cx="10018713" cy="175259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917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792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1257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1/30/2025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030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1/30/2025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EA1BFF-5034-4F1A-B5F9-11EA113F3039}" type="slidenum">
              <a:rPr lang="en-US" smtClean="0"/>
              <a:pPr/>
              <a:t>‹#›</a:t>
            </a:fld>
            <a:endParaRPr lang="en-US" dirty="0"/>
          </a:p>
        </p:txBody>
      </p:sp>
      <p:pic>
        <p:nvPicPr>
          <p:cNvPr id="14" name="Picture 13">
            <a:extLst>
              <a:ext uri="{FF2B5EF4-FFF2-40B4-BE49-F238E27FC236}">
                <a16:creationId xmlns:a16="http://schemas.microsoft.com/office/drawing/2014/main" id="{D0C43A4C-2B03-BA07-A165-6DFB88334E0B}"/>
              </a:ext>
            </a:extLst>
          </p:cNvPr>
          <p:cNvPicPr>
            <a:picLocks noChangeAspect="1"/>
          </p:cNvPicPr>
          <p:nvPr userDrawn="1"/>
        </p:nvPicPr>
        <p:blipFill>
          <a:blip r:embed="rId19">
            <a:alphaModFix amt="10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5041784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godirect.gov/"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servicesonline.opm.gov/"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6.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www.opm.gov/" TargetMode="Externa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opm.gov/retirement-center/calculators/fegli-calculator/"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p:txBody>
          <a:bodyPr/>
          <a:lstStyle/>
          <a:p>
            <a:r>
              <a:rPr lang="en-US" dirty="0"/>
              <a:t>Jan. 30, 2025</a:t>
            </a:r>
          </a:p>
        </p:txBody>
      </p:sp>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25433" y="190500"/>
            <a:ext cx="7377590" cy="1752599"/>
          </a:xfrm>
        </p:spPr>
        <p:txBody>
          <a:bodyPr/>
          <a:lstStyle/>
          <a:p>
            <a:r>
              <a:rPr lang="en-US" dirty="0"/>
              <a:t>Minimum Retirement Age</a:t>
            </a:r>
            <a:br>
              <a:rPr lang="en-US" dirty="0"/>
            </a:br>
            <a:r>
              <a:rPr lang="en-US" dirty="0"/>
              <a:t>(MRA)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3736747839"/>
              </p:ext>
            </p:extLst>
          </p:nvPr>
        </p:nvGraphicFramePr>
        <p:xfrm>
          <a:off x="2509996" y="2406736"/>
          <a:ext cx="7484904" cy="3622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742452">
                  <a:extLst>
                    <a:ext uri="{9D8B030D-6E8A-4147-A177-3AD203B41FA5}">
                      <a16:colId xmlns:a16="http://schemas.microsoft.com/office/drawing/2014/main" val="4214290759"/>
                    </a:ext>
                  </a:extLst>
                </a:gridCol>
                <a:gridCol w="3742452">
                  <a:extLst>
                    <a:ext uri="{9D8B030D-6E8A-4147-A177-3AD203B41FA5}">
                      <a16:colId xmlns:a16="http://schemas.microsoft.com/office/drawing/2014/main" val="3967440190"/>
                    </a:ext>
                  </a:extLst>
                </a:gridCol>
              </a:tblGrid>
              <a:tr h="517474">
                <a:tc>
                  <a:txBody>
                    <a:bodyPr/>
                    <a:lstStyle/>
                    <a:p>
                      <a:pPr algn="ctr"/>
                      <a:r>
                        <a:rPr lang="en-US" sz="2400" b="1" dirty="0"/>
                        <a:t>If you were born:</a:t>
                      </a:r>
                    </a:p>
                  </a:txBody>
                  <a:tcPr anchor="ctr"/>
                </a:tc>
                <a:tc>
                  <a:txBody>
                    <a:bodyPr/>
                    <a:lstStyle/>
                    <a:p>
                      <a:pPr algn="ctr"/>
                      <a:r>
                        <a:rPr lang="en-US" sz="2400" b="1" dirty="0"/>
                        <a:t>Your MRA is:</a:t>
                      </a:r>
                    </a:p>
                  </a:txBody>
                  <a:tcPr anchor="ctr"/>
                </a:tc>
                <a:extLst>
                  <a:ext uri="{0D108BD9-81ED-4DB2-BD59-A6C34878D82A}">
                    <a16:rowId xmlns:a16="http://schemas.microsoft.com/office/drawing/2014/main" val="4079534560"/>
                  </a:ext>
                </a:extLst>
              </a:tr>
              <a:tr h="517474">
                <a:tc>
                  <a:txBody>
                    <a:bodyPr/>
                    <a:lstStyle/>
                    <a:p>
                      <a:pPr algn="ctr"/>
                      <a:r>
                        <a:rPr lang="en-US" sz="2400" b="0" dirty="0"/>
                        <a:t>Before 1948</a:t>
                      </a:r>
                    </a:p>
                  </a:txBody>
                  <a:tcPr anchor="ctr"/>
                </a:tc>
                <a:tc>
                  <a:txBody>
                    <a:bodyPr/>
                    <a:lstStyle/>
                    <a:p>
                      <a:pPr algn="ctr"/>
                      <a:r>
                        <a:rPr lang="en-US" sz="2400" b="0" dirty="0"/>
                        <a:t>55</a:t>
                      </a:r>
                    </a:p>
                  </a:txBody>
                  <a:tcPr anchor="ctr"/>
                </a:tc>
                <a:extLst>
                  <a:ext uri="{0D108BD9-81ED-4DB2-BD59-A6C34878D82A}">
                    <a16:rowId xmlns:a16="http://schemas.microsoft.com/office/drawing/2014/main" val="658656266"/>
                  </a:ext>
                </a:extLst>
              </a:tr>
              <a:tr h="517474">
                <a:tc>
                  <a:txBody>
                    <a:bodyPr/>
                    <a:lstStyle/>
                    <a:p>
                      <a:pPr algn="ctr"/>
                      <a:r>
                        <a:rPr lang="en-US" sz="2400" b="0" dirty="0"/>
                        <a:t>1948</a:t>
                      </a:r>
                    </a:p>
                  </a:txBody>
                  <a:tcPr anchor="ctr"/>
                </a:tc>
                <a:tc>
                  <a:txBody>
                    <a:bodyPr/>
                    <a:lstStyle/>
                    <a:p>
                      <a:pPr algn="ctr"/>
                      <a:r>
                        <a:rPr lang="en-US" sz="2400" b="0" dirty="0"/>
                        <a:t>55 and 2 months</a:t>
                      </a:r>
                    </a:p>
                  </a:txBody>
                  <a:tcPr anchor="ctr"/>
                </a:tc>
                <a:extLst>
                  <a:ext uri="{0D108BD9-81ED-4DB2-BD59-A6C34878D82A}">
                    <a16:rowId xmlns:a16="http://schemas.microsoft.com/office/drawing/2014/main" val="1645352600"/>
                  </a:ext>
                </a:extLst>
              </a:tr>
              <a:tr h="517474">
                <a:tc>
                  <a:txBody>
                    <a:bodyPr/>
                    <a:lstStyle/>
                    <a:p>
                      <a:pPr algn="ctr"/>
                      <a:r>
                        <a:rPr lang="en-US" sz="2400" b="0" dirty="0"/>
                        <a:t>1949</a:t>
                      </a:r>
                    </a:p>
                  </a:txBody>
                  <a:tcPr anchor="ctr"/>
                </a:tc>
                <a:tc>
                  <a:txBody>
                    <a:bodyPr/>
                    <a:lstStyle/>
                    <a:p>
                      <a:pPr algn="ctr"/>
                      <a:r>
                        <a:rPr lang="en-US" sz="2400" b="0" dirty="0"/>
                        <a:t>55 and 4 months</a:t>
                      </a:r>
                    </a:p>
                  </a:txBody>
                  <a:tcPr anchor="ctr"/>
                </a:tc>
                <a:extLst>
                  <a:ext uri="{0D108BD9-81ED-4DB2-BD59-A6C34878D82A}">
                    <a16:rowId xmlns:a16="http://schemas.microsoft.com/office/drawing/2014/main" val="3104268307"/>
                  </a:ext>
                </a:extLst>
              </a:tr>
              <a:tr h="517474">
                <a:tc>
                  <a:txBody>
                    <a:bodyPr/>
                    <a:lstStyle/>
                    <a:p>
                      <a:pPr algn="ctr"/>
                      <a:r>
                        <a:rPr lang="en-US" sz="2400" b="0" dirty="0"/>
                        <a:t>1950</a:t>
                      </a:r>
                    </a:p>
                  </a:txBody>
                  <a:tcPr anchor="ctr"/>
                </a:tc>
                <a:tc>
                  <a:txBody>
                    <a:bodyPr/>
                    <a:lstStyle/>
                    <a:p>
                      <a:pPr algn="ctr"/>
                      <a:r>
                        <a:rPr lang="en-US" sz="2400" b="0" dirty="0"/>
                        <a:t>55 and 6 months</a:t>
                      </a:r>
                    </a:p>
                  </a:txBody>
                  <a:tcPr anchor="ctr"/>
                </a:tc>
                <a:extLst>
                  <a:ext uri="{0D108BD9-81ED-4DB2-BD59-A6C34878D82A}">
                    <a16:rowId xmlns:a16="http://schemas.microsoft.com/office/drawing/2014/main" val="2822409353"/>
                  </a:ext>
                </a:extLst>
              </a:tr>
              <a:tr h="517474">
                <a:tc>
                  <a:txBody>
                    <a:bodyPr/>
                    <a:lstStyle/>
                    <a:p>
                      <a:pPr algn="ctr"/>
                      <a:r>
                        <a:rPr lang="en-US" sz="2400" b="0" dirty="0"/>
                        <a:t>1951</a:t>
                      </a:r>
                    </a:p>
                  </a:txBody>
                  <a:tcPr anchor="ctr"/>
                </a:tc>
                <a:tc>
                  <a:txBody>
                    <a:bodyPr/>
                    <a:lstStyle/>
                    <a:p>
                      <a:pPr algn="ctr"/>
                      <a:r>
                        <a:rPr lang="en-US" sz="2400" b="0" dirty="0"/>
                        <a:t>55 and 8 months</a:t>
                      </a:r>
                    </a:p>
                  </a:txBody>
                  <a:tcPr anchor="ctr"/>
                </a:tc>
                <a:extLst>
                  <a:ext uri="{0D108BD9-81ED-4DB2-BD59-A6C34878D82A}">
                    <a16:rowId xmlns:a16="http://schemas.microsoft.com/office/drawing/2014/main" val="2754409294"/>
                  </a:ext>
                </a:extLst>
              </a:tr>
              <a:tr h="517474">
                <a:tc>
                  <a:txBody>
                    <a:bodyPr/>
                    <a:lstStyle/>
                    <a:p>
                      <a:pPr algn="ctr"/>
                      <a:r>
                        <a:rPr lang="en-US" sz="2400" b="0" dirty="0"/>
                        <a:t>1952</a:t>
                      </a:r>
                    </a:p>
                  </a:txBody>
                  <a:tcPr anchor="ctr"/>
                </a:tc>
                <a:tc>
                  <a:txBody>
                    <a:bodyPr/>
                    <a:lstStyle/>
                    <a:p>
                      <a:pPr algn="ctr"/>
                      <a:r>
                        <a:rPr lang="en-US" sz="2400" b="0" dirty="0"/>
                        <a:t>55 and 10 months</a:t>
                      </a:r>
                    </a:p>
                  </a:txBody>
                  <a:tcPr anchor="ctr"/>
                </a:tc>
                <a:extLst>
                  <a:ext uri="{0D108BD9-81ED-4DB2-BD59-A6C34878D82A}">
                    <a16:rowId xmlns:a16="http://schemas.microsoft.com/office/drawing/2014/main" val="4144294857"/>
                  </a:ext>
                </a:extLst>
              </a:tr>
            </a:tbl>
          </a:graphicData>
        </a:graphic>
      </p:graphicFrame>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10</a:t>
            </a:fld>
            <a:endParaRPr lang="en-US"/>
          </a:p>
        </p:txBody>
      </p:sp>
      <p:pic>
        <p:nvPicPr>
          <p:cNvPr id="5" name="Picture 4">
            <a:extLst>
              <a:ext uri="{FF2B5EF4-FFF2-40B4-BE49-F238E27FC236}">
                <a16:creationId xmlns:a16="http://schemas.microsoft.com/office/drawing/2014/main" id="{0F616620-4D39-6A97-3C32-B1B472379C0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194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p:txBody>
          <a:bodyPr>
            <a:normAutofit/>
          </a:bodyPr>
          <a:lstStyle/>
          <a:p>
            <a:r>
              <a:rPr lang="en-US" dirty="0"/>
              <a:t>Social Security Administration</a:t>
            </a:r>
          </a:p>
        </p:txBody>
      </p:sp>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1943099"/>
            <a:ext cx="5486687" cy="3848101"/>
          </a:xfrm>
        </p:spPr>
        <p:txBody>
          <a:bodyPr anchor="t">
            <a:normAutofit/>
          </a:bodyPr>
          <a:lstStyle/>
          <a:p>
            <a:r>
              <a:rPr lang="en-US" sz="2800" dirty="0"/>
              <a:t>To create your own social security account online and get your estimate, go to:</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https://www.ssa.gov/myaccount/</a:t>
            </a:r>
            <a:r>
              <a:rPr lang="en-US" sz="2400" dirty="0">
                <a:solidFill>
                  <a:schemeClr val="accent1"/>
                </a:solidFill>
              </a:rPr>
              <a:t> </a:t>
            </a:r>
          </a:p>
          <a:p>
            <a:endParaRPr lang="en-US" sz="2800" dirty="0"/>
          </a:p>
        </p:txBody>
      </p:sp>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100</a:t>
            </a:fld>
            <a:endParaRPr lang="en-US"/>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2155" y="2664264"/>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198242" y="4155000"/>
            <a:ext cx="2336487" cy="23364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877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648047"/>
            <a:ext cx="10018713" cy="4143153"/>
          </a:xfrm>
        </p:spPr>
        <p:txBody>
          <a:bodyPr>
            <a:normAutofit lnSpcReduction="10000"/>
          </a:bodyPr>
          <a:lstStyle/>
          <a:p>
            <a:r>
              <a:rPr lang="en-US" sz="3200" dirty="0"/>
              <a:t>Can start receiving partial benefits as early as age 62. </a:t>
            </a:r>
          </a:p>
          <a:p>
            <a:r>
              <a:rPr lang="en-US" sz="3200" dirty="0"/>
              <a:t>Full benefits at Full Retirement Age (FRA).</a:t>
            </a:r>
          </a:p>
          <a:p>
            <a:r>
              <a:rPr lang="en-US" sz="3200" dirty="0"/>
              <a:t>If you start receiving early, your benefits will be reduced by a small percentage for each month before your FRA, depending on your year of birth.</a:t>
            </a:r>
          </a:p>
          <a:p>
            <a:r>
              <a:rPr lang="en-US" sz="3200" dirty="0"/>
              <a:t>Example – if you were born 1960 or later and retire at 62 your benefit would be 30% lower than if you waited until your FRA of 67.</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101</a:t>
            </a:fld>
            <a:endParaRPr lang="en-US"/>
          </a:p>
        </p:txBody>
      </p:sp>
    </p:spTree>
    <p:extLst>
      <p:ext uri="{BB962C8B-B14F-4D97-AF65-F5344CB8AC3E}">
        <p14:creationId xmlns:p14="http://schemas.microsoft.com/office/powerpoint/2010/main" val="2407196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860699"/>
            <a:ext cx="10018713" cy="3930502"/>
          </a:xfrm>
        </p:spPr>
        <p:txBody>
          <a:bodyPr anchor="t">
            <a:normAutofit/>
          </a:bodyPr>
          <a:lstStyle/>
          <a:p>
            <a:r>
              <a:rPr lang="en-US" sz="3200" dirty="0"/>
              <a:t>FRA depends on your year of birth</a:t>
            </a:r>
          </a:p>
        </p:txBody>
      </p:sp>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102</a:t>
            </a:fld>
            <a:endParaRPr lang="en-US"/>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3999546209"/>
              </p:ext>
            </p:extLst>
          </p:nvPr>
        </p:nvGraphicFramePr>
        <p:xfrm>
          <a:off x="3658842" y="2585530"/>
          <a:ext cx="6056417" cy="364672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Tree>
    <p:extLst>
      <p:ext uri="{BB962C8B-B14F-4D97-AF65-F5344CB8AC3E}">
        <p14:creationId xmlns:p14="http://schemas.microsoft.com/office/powerpoint/2010/main" val="37371651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584251"/>
            <a:ext cx="10018713" cy="4816550"/>
          </a:xfrm>
        </p:spPr>
        <p:txBody>
          <a:bodyPr>
            <a:normAutofit/>
          </a:bodyPr>
          <a:lstStyle/>
          <a:p>
            <a:r>
              <a:rPr lang="en-US" sz="3200" dirty="0"/>
              <a:t>Working beyond your FRA</a:t>
            </a:r>
          </a:p>
          <a:p>
            <a:pPr lvl="1"/>
            <a:r>
              <a:rPr lang="en-US" sz="2800" dirty="0"/>
              <a:t>Each extra year of work adds another year of earnings to your Social Security record. </a:t>
            </a:r>
          </a:p>
          <a:p>
            <a:pPr lvl="1"/>
            <a:r>
              <a:rPr lang="en-US" sz="2800" dirty="0"/>
              <a:t>Your benefit will increase until you start receiving your benefits or until you reach age 70. The percentage varies depending on your year of birth. </a:t>
            </a:r>
          </a:p>
          <a:p>
            <a:pPr lvl="1"/>
            <a:r>
              <a:rPr lang="en-US" sz="2800" dirty="0"/>
              <a:t>For example, if you were born in 1943 or later, you’ll add 8 percent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103</a:t>
            </a:fld>
            <a:endParaRPr lang="en-US"/>
          </a:p>
        </p:txBody>
      </p:sp>
    </p:spTree>
    <p:extLst>
      <p:ext uri="{BB962C8B-B14F-4D97-AF65-F5344CB8AC3E}">
        <p14:creationId xmlns:p14="http://schemas.microsoft.com/office/powerpoint/2010/main" val="31910827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499191"/>
            <a:ext cx="10018713" cy="4578224"/>
          </a:xfrm>
        </p:spPr>
        <p:txBody>
          <a:bodyPr>
            <a:normAutofit/>
          </a:bodyPr>
          <a:lstStyle/>
          <a:p>
            <a:r>
              <a:rPr lang="en-US" sz="3200" dirty="0"/>
              <a:t>Earnings limit – You can continue to work and still get retirement benefits. Social Security will reduce your benefits if your earnings exceed certain limits before you reach full retirement age:</a:t>
            </a:r>
          </a:p>
          <a:p>
            <a:pPr lvl="1"/>
            <a:r>
              <a:rPr lang="en-US" sz="2800" dirty="0"/>
              <a:t>The years before your FRA – SSA will deduct $1 in benefits for each $2 you earn above the annual limit ($23,400 for 2025).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865419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6ADB-20FE-7F3B-6252-E1042D782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6F15E-AE3A-4E43-7A11-88FF5B1BB7C9}"/>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55D8858E-8E65-E331-AFA9-C83F5BD8834B}"/>
              </a:ext>
            </a:extLst>
          </p:cNvPr>
          <p:cNvSpPr>
            <a:spLocks noGrp="1"/>
          </p:cNvSpPr>
          <p:nvPr>
            <p:ph idx="1"/>
          </p:nvPr>
        </p:nvSpPr>
        <p:spPr>
          <a:xfrm>
            <a:off x="1484310" y="1499191"/>
            <a:ext cx="10018713" cy="4578224"/>
          </a:xfrm>
        </p:spPr>
        <p:txBody>
          <a:bodyPr>
            <a:normAutofit/>
          </a:bodyPr>
          <a:lstStyle/>
          <a:p>
            <a:r>
              <a:rPr lang="en-US" sz="3200" dirty="0"/>
              <a:t>Earnings limit </a:t>
            </a:r>
          </a:p>
          <a:p>
            <a:pPr lvl="1"/>
            <a:r>
              <a:rPr lang="en-US" sz="2800" dirty="0"/>
              <a:t>In the calendar year you reach your FRA – SSA will reduce your benefits $1 for every $3 you earn over an annual limit ($62,160 for 2025) until the month you reach FRA.</a:t>
            </a:r>
          </a:p>
          <a:p>
            <a:pPr lvl="1"/>
            <a:r>
              <a:rPr lang="en-US" sz="2800" dirty="0"/>
              <a:t>Once you reach FRA there is no earnings limitation.</a:t>
            </a:r>
          </a:p>
        </p:txBody>
      </p:sp>
      <p:sp>
        <p:nvSpPr>
          <p:cNvPr id="4" name="Slide Number Placeholder 3">
            <a:extLst>
              <a:ext uri="{FF2B5EF4-FFF2-40B4-BE49-F238E27FC236}">
                <a16:creationId xmlns:a16="http://schemas.microsoft.com/office/drawing/2014/main" id="{F2E9A01A-8964-00F9-5E61-689D76033E5A}"/>
              </a:ext>
            </a:extLst>
          </p:cNvPr>
          <p:cNvSpPr>
            <a:spLocks noGrp="1"/>
          </p:cNvSpPr>
          <p:nvPr>
            <p:ph type="sldNum" sz="quarter" idx="12"/>
          </p:nvPr>
        </p:nvSpPr>
        <p:spPr/>
        <p:txBody>
          <a:bodyPr/>
          <a:lstStyle/>
          <a:p>
            <a:fld id="{2DEA1BFF-5034-4F1A-B5F9-11EA113F3039}" type="slidenum">
              <a:rPr lang="en-US" smtClean="0"/>
              <a:t>105</a:t>
            </a:fld>
            <a:endParaRPr lang="en-US"/>
          </a:p>
        </p:txBody>
      </p:sp>
    </p:spTree>
    <p:extLst>
      <p:ext uri="{BB962C8B-B14F-4D97-AF65-F5344CB8AC3E}">
        <p14:creationId xmlns:p14="http://schemas.microsoft.com/office/powerpoint/2010/main" val="40994214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106</a:t>
            </a:fld>
            <a:endParaRPr lang="en-US"/>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249257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509824"/>
            <a:ext cx="10018713" cy="4846372"/>
          </a:xfrm>
        </p:spPr>
        <p:txBody>
          <a:bodyPr>
            <a:normAutofit lnSpcReduction="100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107</a:t>
            </a:fld>
            <a:endParaRPr lang="en-US"/>
          </a:p>
        </p:txBody>
      </p:sp>
    </p:spTree>
    <p:extLst>
      <p:ext uri="{BB962C8B-B14F-4D97-AF65-F5344CB8AC3E}">
        <p14:creationId xmlns:p14="http://schemas.microsoft.com/office/powerpoint/2010/main" val="26076622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558738" y="1637816"/>
            <a:ext cx="10018713" cy="3705922"/>
          </a:xfrm>
        </p:spPr>
        <p:txBody>
          <a:bodyPr>
            <a:normAutofit/>
          </a:bodyPr>
          <a:lstStyle/>
          <a:p>
            <a:r>
              <a:rPr lang="en-US" sz="3200" dirty="0"/>
              <a:t>Call USPS Shared Services at 877-477-3273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bind you to retire. </a:t>
            </a:r>
          </a:p>
        </p:txBody>
      </p:sp>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108</a:t>
            </a:fld>
            <a:endParaRPr lang="en-US"/>
          </a:p>
        </p:txBody>
      </p:sp>
      <p:pic>
        <p:nvPicPr>
          <p:cNvPr id="7" name="Picture 6">
            <a:extLst>
              <a:ext uri="{FF2B5EF4-FFF2-40B4-BE49-F238E27FC236}">
                <a16:creationId xmlns:a16="http://schemas.microsoft.com/office/drawing/2014/main" id="{C3388200-CA8B-45A0-DE76-B9938D6041A7}"/>
              </a:ext>
            </a:extLst>
          </p:cNvPr>
          <p:cNvPicPr>
            <a:picLocks noChangeAspect="1"/>
          </p:cNvPicPr>
          <p:nvPr/>
        </p:nvPicPr>
        <p:blipFill>
          <a:blip r:embed="rId3"/>
          <a:stretch>
            <a:fillRect/>
          </a:stretch>
        </p:blipFill>
        <p:spPr>
          <a:xfrm>
            <a:off x="4266314" y="5452793"/>
            <a:ext cx="4191000" cy="828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13294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6840263" y="797786"/>
            <a:ext cx="3461281" cy="3347337"/>
          </a:xfrm>
        </p:spPr>
        <p:txBody>
          <a:bodyPr vert="horz" lIns="91440" tIns="45720" rIns="91440" bIns="45720" rtlCol="0" anchor="b">
            <a:normAutofit/>
          </a:bodyPr>
          <a:lstStyle/>
          <a:p>
            <a:pPr algn="r"/>
            <a:r>
              <a:rPr lang="en-US" sz="4800" dirty="0"/>
              <a:t>Annuity Estimate</a:t>
            </a:r>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109</a:t>
            </a:fld>
            <a:endParaRPr lang="en-US"/>
          </a:p>
        </p:txBody>
      </p:sp>
    </p:spTree>
    <p:extLst>
      <p:ext uri="{BB962C8B-B14F-4D97-AF65-F5344CB8AC3E}">
        <p14:creationId xmlns:p14="http://schemas.microsoft.com/office/powerpoint/2010/main" val="33523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99860" y="190500"/>
            <a:ext cx="7303163" cy="1752599"/>
          </a:xfrm>
        </p:spPr>
        <p:txBody>
          <a:bodyPr/>
          <a:lstStyle/>
          <a:p>
            <a:r>
              <a:rPr lang="en-US" dirty="0"/>
              <a:t>Minimum Retirement Age</a:t>
            </a:r>
            <a:br>
              <a:rPr lang="en-US" dirty="0"/>
            </a:br>
            <a:r>
              <a:rPr lang="en-US" dirty="0"/>
              <a:t>(MRA)</a:t>
            </a:r>
          </a:p>
        </p:txBody>
      </p:sp>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11</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457054946"/>
              </p:ext>
            </p:extLst>
          </p:nvPr>
        </p:nvGraphicFramePr>
        <p:xfrm>
          <a:off x="2509996" y="2422352"/>
          <a:ext cx="7172008" cy="380990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400" b="0" dirty="0"/>
                        <a:t>If you were born:</a:t>
                      </a:r>
                    </a:p>
                  </a:txBody>
                  <a:tcPr anchor="ctr"/>
                </a:tc>
                <a:tc>
                  <a:txBody>
                    <a:bodyPr/>
                    <a:lstStyle/>
                    <a:p>
                      <a:pPr algn="ctr"/>
                      <a:r>
                        <a:rPr lang="en-US" sz="2400" b="0" dirty="0"/>
                        <a:t>Your MRA is:</a:t>
                      </a:r>
                    </a:p>
                  </a:txBody>
                  <a:tcPr anchor="ctr"/>
                </a:tc>
                <a:extLst>
                  <a:ext uri="{0D108BD9-81ED-4DB2-BD59-A6C34878D82A}">
                    <a16:rowId xmlns:a16="http://schemas.microsoft.com/office/drawing/2014/main" val="4079534560"/>
                  </a:ext>
                </a:extLst>
              </a:tr>
              <a:tr h="476238">
                <a:tc>
                  <a:txBody>
                    <a:bodyPr/>
                    <a:lstStyle/>
                    <a:p>
                      <a:pPr algn="ctr"/>
                      <a:r>
                        <a:rPr lang="en-US" sz="2400" b="0" dirty="0"/>
                        <a:t>1953 through 1964</a:t>
                      </a:r>
                    </a:p>
                  </a:txBody>
                  <a:tcPr anchor="ctr"/>
                </a:tc>
                <a:tc>
                  <a:txBody>
                    <a:bodyPr/>
                    <a:lstStyle/>
                    <a:p>
                      <a:pPr algn="ctr"/>
                      <a:r>
                        <a:rPr lang="en-US" sz="2400" b="0" dirty="0"/>
                        <a:t>56 </a:t>
                      </a:r>
                    </a:p>
                  </a:txBody>
                  <a:tcPr anchor="ctr"/>
                </a:tc>
                <a:extLst>
                  <a:ext uri="{0D108BD9-81ED-4DB2-BD59-A6C34878D82A}">
                    <a16:rowId xmlns:a16="http://schemas.microsoft.com/office/drawing/2014/main" val="658656266"/>
                  </a:ext>
                </a:extLst>
              </a:tr>
              <a:tr h="476238">
                <a:tc>
                  <a:txBody>
                    <a:bodyPr/>
                    <a:lstStyle/>
                    <a:p>
                      <a:pPr algn="ctr"/>
                      <a:r>
                        <a:rPr lang="en-US" sz="2400" b="0" dirty="0"/>
                        <a:t>1965</a:t>
                      </a:r>
                    </a:p>
                  </a:txBody>
                  <a:tcPr anchor="ctr"/>
                </a:tc>
                <a:tc>
                  <a:txBody>
                    <a:bodyPr/>
                    <a:lstStyle/>
                    <a:p>
                      <a:pPr algn="ctr"/>
                      <a:r>
                        <a:rPr lang="en-US" sz="2400" b="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400" b="0" dirty="0"/>
                        <a:t>1966</a:t>
                      </a:r>
                    </a:p>
                  </a:txBody>
                  <a:tcPr anchor="ctr"/>
                </a:tc>
                <a:tc>
                  <a:txBody>
                    <a:bodyPr/>
                    <a:lstStyle/>
                    <a:p>
                      <a:pPr algn="ctr"/>
                      <a:r>
                        <a:rPr lang="en-US" sz="2400" b="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400" b="0" dirty="0"/>
                        <a:t>1967</a:t>
                      </a:r>
                    </a:p>
                  </a:txBody>
                  <a:tcPr anchor="ctr"/>
                </a:tc>
                <a:tc>
                  <a:txBody>
                    <a:bodyPr/>
                    <a:lstStyle/>
                    <a:p>
                      <a:pPr algn="ctr"/>
                      <a:r>
                        <a:rPr lang="en-US" sz="2400" b="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400" b="0" dirty="0"/>
                        <a:t>1968 </a:t>
                      </a:r>
                    </a:p>
                  </a:txBody>
                  <a:tcPr anchor="ctr"/>
                </a:tc>
                <a:tc>
                  <a:txBody>
                    <a:bodyPr/>
                    <a:lstStyle/>
                    <a:p>
                      <a:pPr algn="ctr"/>
                      <a:r>
                        <a:rPr lang="en-US" sz="2400" b="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400" b="0" dirty="0"/>
                        <a:t>1969</a:t>
                      </a:r>
                    </a:p>
                  </a:txBody>
                  <a:tcPr anchor="ctr"/>
                </a:tc>
                <a:tc>
                  <a:txBody>
                    <a:bodyPr/>
                    <a:lstStyle/>
                    <a:p>
                      <a:pPr algn="ctr"/>
                      <a:r>
                        <a:rPr lang="en-US" sz="2400" b="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400" b="0" dirty="0"/>
                        <a:t>1970 and after</a:t>
                      </a:r>
                    </a:p>
                  </a:txBody>
                  <a:tcPr anchor="ctr"/>
                </a:tc>
                <a:tc>
                  <a:txBody>
                    <a:bodyPr/>
                    <a:lstStyle/>
                    <a:p>
                      <a:pPr algn="ctr"/>
                      <a:r>
                        <a:rPr lang="en-US" sz="2400" b="0" dirty="0"/>
                        <a:t>57 </a:t>
                      </a:r>
                    </a:p>
                  </a:txBody>
                  <a:tcPr anchor="ctr"/>
                </a:tc>
                <a:extLst>
                  <a:ext uri="{0D108BD9-81ED-4DB2-BD59-A6C34878D82A}">
                    <a16:rowId xmlns:a16="http://schemas.microsoft.com/office/drawing/2014/main" val="2716600828"/>
                  </a:ext>
                </a:extLst>
              </a:tr>
            </a:tbl>
          </a:graphicData>
        </a:graphic>
      </p:graphicFrame>
      <p:pic>
        <p:nvPicPr>
          <p:cNvPr id="5" name="Picture 4">
            <a:extLst>
              <a:ext uri="{FF2B5EF4-FFF2-40B4-BE49-F238E27FC236}">
                <a16:creationId xmlns:a16="http://schemas.microsoft.com/office/drawing/2014/main" id="{131D04BF-EB64-59BF-A232-E4F276A3D10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6919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1562986"/>
            <a:ext cx="10018713" cy="4609213"/>
          </a:xfrm>
        </p:spPr>
        <p:txBody>
          <a:bodyPr>
            <a:normAutofit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21083758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3892231" y="211782"/>
            <a:ext cx="7345891" cy="1413933"/>
          </a:xfrm>
        </p:spPr>
        <p:txBody>
          <a:bodyPr>
            <a:normAutofit/>
          </a:bodyPr>
          <a:lstStyle/>
          <a:p>
            <a:r>
              <a:rPr lang="en-US" dirty="0"/>
              <a:t>Request an Application</a:t>
            </a:r>
          </a:p>
        </p:txBody>
      </p:sp>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3557972" y="1625715"/>
            <a:ext cx="7945051" cy="4428418"/>
          </a:xfrm>
        </p:spPr>
        <p:txBody>
          <a:bodyPr>
            <a:normAutofit/>
          </a:bodyPr>
          <a:lstStyle/>
          <a:p>
            <a:pPr>
              <a:lnSpc>
                <a:spcPct val="90000"/>
              </a:lnSpc>
            </a:pPr>
            <a:r>
              <a:rPr lang="en-US" sz="2800" dirty="0"/>
              <a:t>Call HRSSC (877) 477-3273 and ask for a retirement application. </a:t>
            </a:r>
          </a:p>
          <a:p>
            <a:pPr lvl="1">
              <a:lnSpc>
                <a:spcPct val="90000"/>
              </a:lnSpc>
            </a:pPr>
            <a:r>
              <a:rPr lang="en-US" sz="2400" dirty="0"/>
              <a:t>It includes the necessary forms, each pre-printed at the top with your name and Employee Identification Number.</a:t>
            </a:r>
          </a:p>
          <a:p>
            <a:pPr>
              <a:lnSpc>
                <a:spcPct val="90000"/>
              </a:lnSpc>
            </a:pPr>
            <a:r>
              <a:rPr lang="en-US" sz="2800" dirty="0"/>
              <a:t>When you receive the packet, call HRSSC back to schedule counseling. </a:t>
            </a:r>
            <a:r>
              <a:rPr lang="en-US" sz="2800" u="sng" dirty="0"/>
              <a:t>Their schedule fills up quickly!</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111</a:t>
            </a:fld>
            <a:endParaRPr lang="en-US" dirty="0"/>
          </a:p>
        </p:txBody>
      </p:sp>
      <p:pic>
        <p:nvPicPr>
          <p:cNvPr id="5" name="Content Placeholder 2">
            <a:extLst>
              <a:ext uri="{FF2B5EF4-FFF2-40B4-BE49-F238E27FC236}">
                <a16:creationId xmlns:a16="http://schemas.microsoft.com/office/drawing/2014/main" id="{2B0F0E4B-C7A3-640A-6E6E-5F633C97BF62}"/>
              </a:ext>
            </a:extLst>
          </p:cNvPr>
          <p:cNvPicPr>
            <a:picLocks noChangeAspect="1"/>
          </p:cNvPicPr>
          <p:nvPr/>
        </p:nvPicPr>
        <p:blipFill rotWithShape="1">
          <a:blip r:embed="rId4"/>
          <a:srcRect l="7016" r="21691"/>
          <a:stretch/>
        </p:blipFill>
        <p:spPr>
          <a:xfrm>
            <a:off x="98829" y="19329"/>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Tree>
    <p:extLst>
      <p:ext uri="{BB962C8B-B14F-4D97-AF65-F5344CB8AC3E}">
        <p14:creationId xmlns:p14="http://schemas.microsoft.com/office/powerpoint/2010/main" val="11817181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3008769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a:xfrm>
            <a:off x="1484310" y="85994"/>
            <a:ext cx="10018713" cy="1079500"/>
          </a:xfrm>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265814" y="495300"/>
            <a:ext cx="10999086" cy="6139417"/>
          </a:xfrm>
        </p:spPr>
        <p:txBody>
          <a:bodyPr>
            <a:normAutofit/>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ELM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15720438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a:xfrm>
            <a:off x="1466589" y="0"/>
            <a:ext cx="10018713" cy="1752599"/>
          </a:xfrm>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622533" y="1265274"/>
            <a:ext cx="9241101" cy="4966982"/>
          </a:xfrm>
        </p:spPr>
        <p:txBody>
          <a:bodyPr>
            <a:normAutofit/>
          </a:bodyPr>
          <a:lstStyle/>
          <a:p>
            <a:r>
              <a:rPr lang="en-US" sz="2800" dirty="0"/>
              <a:t>Official Personnel Folders (OPFs) contain important documents such as:</a:t>
            </a:r>
          </a:p>
          <a:p>
            <a:pPr lvl="1"/>
            <a:r>
              <a:rPr lang="en-US" sz="2400" dirty="0"/>
              <a:t>Health and life insurance enrollments</a:t>
            </a:r>
          </a:p>
          <a:p>
            <a:pPr lvl="1"/>
            <a:r>
              <a:rPr lang="en-US" sz="2400" dirty="0"/>
              <a:t>Designations of Beneficiary </a:t>
            </a:r>
          </a:p>
          <a:p>
            <a:pPr lvl="1"/>
            <a:r>
              <a:rPr lang="en-US" sz="2400" dirty="0"/>
              <a:t>Form 50 history</a:t>
            </a:r>
          </a:p>
          <a:p>
            <a:r>
              <a:rPr lang="en-US" sz="2800" dirty="0"/>
              <a:t>Before you retire, save your </a:t>
            </a:r>
            <a:r>
              <a:rPr lang="en-US" sz="2800" dirty="0" err="1"/>
              <a:t>eOPF</a:t>
            </a:r>
            <a:r>
              <a:rPr lang="en-US" sz="2800" dirty="0"/>
              <a:t>.  You will lose access immediately upon separation. You will not be able to retrieve documents from USPS after separation.</a:t>
            </a:r>
          </a:p>
          <a:p>
            <a:r>
              <a:rPr lang="en-US" sz="2800"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1546068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a:xfrm>
            <a:off x="1484310" y="23039"/>
            <a:ext cx="10018713" cy="1752599"/>
          </a:xfrm>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1594884"/>
            <a:ext cx="10018713" cy="4577316"/>
          </a:xfrm>
        </p:spPr>
        <p:txBody>
          <a:bodyPr>
            <a:normAutofit/>
          </a:bodyPr>
          <a:lstStyle/>
          <a:p>
            <a:r>
              <a:rPr lang="en-US" sz="2800" dirty="0"/>
              <a:t>Call USPS HRSSC and request a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5848986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a:xfrm>
            <a:off x="1484309" y="0"/>
            <a:ext cx="10018713" cy="1752599"/>
          </a:xfrm>
        </p:spPr>
        <p:txBody>
          <a:bodyPr/>
          <a:lstStyle/>
          <a:p>
            <a:r>
              <a:rPr lang="en-US" dirty="0"/>
              <a:t>Complete the Forms</a:t>
            </a:r>
          </a:p>
        </p:txBody>
      </p:sp>
      <p:sp>
        <p:nvSpPr>
          <p:cNvPr id="3" name="Content Placeholder 2">
            <a:extLst>
              <a:ext uri="{FF2B5EF4-FFF2-40B4-BE49-F238E27FC236}">
                <a16:creationId xmlns:a16="http://schemas.microsoft.com/office/drawing/2014/main" id="{7C06FCB1-31E3-0A2C-9EEF-AC23E6BC854C}"/>
              </a:ext>
            </a:extLst>
          </p:cNvPr>
          <p:cNvSpPr>
            <a:spLocks noGrp="1"/>
          </p:cNvSpPr>
          <p:nvPr>
            <p:ph idx="1"/>
          </p:nvPr>
        </p:nvSpPr>
        <p:spPr>
          <a:xfrm>
            <a:off x="1484310" y="1127051"/>
            <a:ext cx="10018713" cy="5121351"/>
          </a:xfrm>
        </p:spPr>
        <p:txBody>
          <a:bodyPr>
            <a:normAutofit/>
          </a:bodyPr>
          <a:lstStyle/>
          <a:p>
            <a:r>
              <a:rPr lang="en-US" sz="2800" dirty="0"/>
              <a:t>The forms in the application book are preprinted with your name and employee ID number, which will help ensure efficient and problem-free processing.</a:t>
            </a:r>
          </a:p>
          <a:p>
            <a:pPr>
              <a:lnSpc>
                <a:spcPct val="90000"/>
              </a:lnSpc>
            </a:pPr>
            <a:r>
              <a:rPr lang="en-US" sz="2800" dirty="0"/>
              <a:t>Copy the forms so that a blank form is always available.  Some of the forms are not valid if erasures, whiteouts or corrections are made.</a:t>
            </a:r>
          </a:p>
          <a:p>
            <a:pPr>
              <a:lnSpc>
                <a:spcPct val="90000"/>
              </a:lnSpc>
            </a:pPr>
            <a:r>
              <a:rPr lang="en-US" sz="2800" dirty="0"/>
              <a:t>Utilize the retirement counseling if you have questions about the forms.</a:t>
            </a:r>
          </a:p>
          <a:p>
            <a:pPr>
              <a:lnSpc>
                <a:spcPct val="90000"/>
              </a:lnSpc>
            </a:pPr>
            <a:r>
              <a:rPr lang="en-US" sz="2800" dirty="0"/>
              <a:t>Make copies of the completed forms for your records.</a:t>
            </a:r>
          </a:p>
        </p:txBody>
      </p:sp>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1876986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a:xfrm>
            <a:off x="1484310" y="0"/>
            <a:ext cx="10018713" cy="1752599"/>
          </a:xfrm>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484310" y="1265274"/>
            <a:ext cx="10018713" cy="5124375"/>
          </a:xfrm>
        </p:spPr>
        <p:txBody>
          <a:bodyPr>
            <a:normAutofit fontScale="92500" lnSpcReduction="10000"/>
          </a:bodyPr>
          <a:lstStyle/>
          <a:p>
            <a:r>
              <a:rPr lang="en-US" sz="2800" dirty="0"/>
              <a:t>Certified Summary of Federal Service</a:t>
            </a:r>
          </a:p>
          <a:p>
            <a:pPr lvl="1"/>
            <a:r>
              <a:rPr lang="en-US" sz="2400" dirty="0"/>
              <a:t>SF 3107-1 (FERS)</a:t>
            </a:r>
          </a:p>
          <a:p>
            <a:pPr lvl="1"/>
            <a:r>
              <a:rPr lang="en-US" sz="2400" dirty="0"/>
              <a:t>SF 2801-1 (CSRS)</a:t>
            </a:r>
          </a:p>
          <a:p>
            <a:r>
              <a:rPr lang="en-US" sz="2800" dirty="0"/>
              <a:t>This form, provided in the retirement application, will come blank. However, the form clearly asks you to review the information after the employing office completes and certifies the form.  You are not required to sign this form (blank or completed). </a:t>
            </a:r>
          </a:p>
          <a:p>
            <a:r>
              <a:rPr lang="en-US" sz="2800" dirty="0"/>
              <a:t>If you request the Postal Service complete the form so that you can review it, and they refuse, talk to your shop steward. They can initiate a grievance prior to your separation. It doesn’t have to stop you from retiring. In this event, shop stewards should consult with the Retirement Department. </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117</a:t>
            </a:fld>
            <a:endParaRPr lang="en-US"/>
          </a:p>
        </p:txBody>
      </p:sp>
    </p:spTree>
    <p:extLst>
      <p:ext uri="{BB962C8B-B14F-4D97-AF65-F5344CB8AC3E}">
        <p14:creationId xmlns:p14="http://schemas.microsoft.com/office/powerpoint/2010/main" val="4819531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0" y="441252"/>
            <a:ext cx="10018713" cy="1185333"/>
          </a:xfrm>
        </p:spPr>
        <p:txBody>
          <a:bodyPr>
            <a:normAutofit/>
          </a:bodyPr>
          <a:lstStyle/>
          <a:p>
            <a:r>
              <a:rPr lang="en-US" dirty="0"/>
              <a:t>Submit the Application</a:t>
            </a:r>
          </a:p>
        </p:txBody>
      </p:sp>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307805"/>
            <a:ext cx="7272868" cy="5108943"/>
          </a:xfrm>
        </p:spPr>
        <p:txBody>
          <a:bodyPr>
            <a:normAutofit/>
          </a:bodyPr>
          <a:lstStyle/>
          <a:p>
            <a:r>
              <a:rPr lang="en-US" sz="2800" dirty="0"/>
              <a:t>Send the completed forms to HRSSC / USPS. Ideally 60 days prior to separation.</a:t>
            </a:r>
          </a:p>
          <a:p>
            <a:r>
              <a:rPr lang="en-US" sz="2800" dirty="0"/>
              <a:t>After your last day, USPS will finalize their portion and send to OPM.</a:t>
            </a:r>
          </a:p>
          <a:p>
            <a:r>
              <a:rPr lang="en-US" sz="2800" dirty="0"/>
              <a:t>OPM will send you a CSA number and begin interim payments, usually without delay.</a:t>
            </a:r>
          </a:p>
          <a:p>
            <a:r>
              <a:rPr lang="en-US" sz="2800" dirty="0"/>
              <a:t>OPM makes annuity payments the first business day of the month. The payment is for the preceding month.</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118</a:t>
            </a:fld>
            <a:endParaRPr lang="en-US"/>
          </a:p>
        </p:txBody>
      </p:sp>
      <p:pic>
        <p:nvPicPr>
          <p:cNvPr id="4" name="Picture 4" descr="Sending Mail from Home | Learn How to Send Mail from Your Home - Shipping  School">
            <a:extLst>
              <a:ext uri="{FF2B5EF4-FFF2-40B4-BE49-F238E27FC236}">
                <a16:creationId xmlns:a16="http://schemas.microsoft.com/office/drawing/2014/main" id="{7304F399-3ADE-EC27-3A8D-302B768C3C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4307" y="2874872"/>
            <a:ext cx="2720881" cy="203803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17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a:xfrm>
            <a:off x="1484310" y="0"/>
            <a:ext cx="10018713" cy="1752599"/>
          </a:xfrm>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813919" y="1185298"/>
            <a:ext cx="10018713" cy="4864395"/>
          </a:xfrm>
        </p:spPr>
        <p:txBody>
          <a:bodyPr>
            <a:normAutofit/>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r>
              <a:rPr lang="en-US" sz="2800" dirty="0"/>
              <a:t>OPM will finalize your application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119</a:t>
            </a:fld>
            <a:endParaRPr lang="en-US"/>
          </a:p>
        </p:txBody>
      </p:sp>
    </p:spTree>
    <p:extLst>
      <p:ext uri="{BB962C8B-B14F-4D97-AF65-F5344CB8AC3E}">
        <p14:creationId xmlns:p14="http://schemas.microsoft.com/office/powerpoint/2010/main" val="124286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a:xfrm>
            <a:off x="4146698" y="190500"/>
            <a:ext cx="7356325" cy="1752599"/>
          </a:xfrm>
        </p:spPr>
        <p:txBody>
          <a:bodyPr/>
          <a:lstStyle/>
          <a:p>
            <a:r>
              <a:rPr lang="en-US" dirty="0"/>
              <a:t>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978030063"/>
              </p:ext>
            </p:extLst>
          </p:nvPr>
        </p:nvGraphicFramePr>
        <p:xfrm>
          <a:off x="3387261" y="3123932"/>
          <a:ext cx="6016947" cy="274319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b="0" dirty="0"/>
                        <a:t>Age</a:t>
                      </a:r>
                    </a:p>
                  </a:txBody>
                  <a:tcPr anchor="ctr"/>
                </a:tc>
                <a:tc>
                  <a:txBody>
                    <a:bodyPr/>
                    <a:lstStyle/>
                    <a:p>
                      <a:pPr algn="ctr"/>
                      <a:r>
                        <a:rPr lang="en-US" sz="2400" b="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b="0" dirty="0"/>
                        <a:t>62</a:t>
                      </a:r>
                    </a:p>
                  </a:txBody>
                  <a:tcPr anchor="ctr"/>
                </a:tc>
                <a:tc>
                  <a:txBody>
                    <a:bodyPr/>
                    <a:lstStyle/>
                    <a:p>
                      <a:pPr algn="ctr"/>
                      <a:r>
                        <a:rPr lang="en-US" sz="2400" b="0" dirty="0"/>
                        <a:t>5</a:t>
                      </a:r>
                    </a:p>
                  </a:txBody>
                  <a:tcPr anchor="ctr"/>
                </a:tc>
                <a:extLst>
                  <a:ext uri="{0D108BD9-81ED-4DB2-BD59-A6C34878D82A}">
                    <a16:rowId xmlns:a16="http://schemas.microsoft.com/office/drawing/2014/main" val="4098448867"/>
                  </a:ext>
                </a:extLst>
              </a:tr>
              <a:tr h="594321">
                <a:tc>
                  <a:txBody>
                    <a:bodyPr/>
                    <a:lstStyle/>
                    <a:p>
                      <a:pPr algn="ctr"/>
                      <a:r>
                        <a:rPr lang="en-US" sz="2400" b="0" dirty="0"/>
                        <a:t>60</a:t>
                      </a:r>
                    </a:p>
                  </a:txBody>
                  <a:tcPr anchor="ctr"/>
                </a:tc>
                <a:tc>
                  <a:txBody>
                    <a:bodyPr/>
                    <a:lstStyle/>
                    <a:p>
                      <a:pPr algn="ctr"/>
                      <a:r>
                        <a:rPr lang="en-US" sz="2400" b="0" dirty="0"/>
                        <a:t>20</a:t>
                      </a:r>
                    </a:p>
                  </a:txBody>
                  <a:tcPr anchor="ctr"/>
                </a:tc>
                <a:extLst>
                  <a:ext uri="{0D108BD9-81ED-4DB2-BD59-A6C34878D82A}">
                    <a16:rowId xmlns:a16="http://schemas.microsoft.com/office/drawing/2014/main" val="1955079126"/>
                  </a:ext>
                </a:extLst>
              </a:tr>
              <a:tr h="960236">
                <a:tc>
                  <a:txBody>
                    <a:bodyPr/>
                    <a:lstStyle/>
                    <a:p>
                      <a:pPr algn="ctr"/>
                      <a:r>
                        <a:rPr lang="en-US" sz="2400" b="0" dirty="0"/>
                        <a:t>Minimum Retirement Age (MRA)</a:t>
                      </a:r>
                    </a:p>
                  </a:txBody>
                  <a:tcPr anchor="ctr"/>
                </a:tc>
                <a:tc>
                  <a:txBody>
                    <a:bodyPr/>
                    <a:lstStyle/>
                    <a:p>
                      <a:pPr algn="ctr"/>
                      <a:r>
                        <a:rPr lang="en-US" sz="2400" b="0" dirty="0"/>
                        <a:t>30</a:t>
                      </a:r>
                    </a:p>
                  </a:txBody>
                  <a:tcPr anchor="ctr"/>
                </a:tc>
                <a:extLst>
                  <a:ext uri="{0D108BD9-81ED-4DB2-BD59-A6C34878D82A}">
                    <a16:rowId xmlns:a16="http://schemas.microsoft.com/office/drawing/2014/main" val="3112325838"/>
                  </a:ext>
                </a:extLst>
              </a:tr>
            </a:tbl>
          </a:graphicData>
        </a:graphic>
      </p:graphicFrame>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12</a:t>
            </a:fld>
            <a:endParaRPr lang="en-US"/>
          </a:p>
        </p:txBody>
      </p:sp>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65891" y="1931046"/>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pic>
        <p:nvPicPr>
          <p:cNvPr id="6" name="Picture 5">
            <a:extLst>
              <a:ext uri="{FF2B5EF4-FFF2-40B4-BE49-F238E27FC236}">
                <a16:creationId xmlns:a16="http://schemas.microsoft.com/office/drawing/2014/main" id="{F07FEEFB-BC1E-BD75-A61A-986550659B2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60642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33077"/>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728860" y="1020726"/>
            <a:ext cx="6086070" cy="5295013"/>
          </a:xfrm>
        </p:spPr>
        <p:txBody>
          <a:bodyPr>
            <a:normAutofit/>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120</a:t>
            </a:fld>
            <a:endParaRPr lang="en-US"/>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0882" y="2092499"/>
            <a:ext cx="4016807" cy="26730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629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a:xfrm>
            <a:off x="1484310" y="0"/>
            <a:ext cx="10018713" cy="1752599"/>
          </a:xfrm>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888349" y="1258052"/>
            <a:ext cx="9467546" cy="5103627"/>
          </a:xfrm>
        </p:spPr>
        <p:txBody>
          <a:bodyPr>
            <a:normAutofit/>
          </a:bodyPr>
          <a:lstStyle/>
          <a:p>
            <a:r>
              <a:rPr lang="en-US" sz="2800" dirty="0"/>
              <a:t>Lump sum terminal leave payment includes:</a:t>
            </a:r>
          </a:p>
          <a:p>
            <a:pPr lvl="1"/>
            <a:r>
              <a:rPr lang="en-US" sz="2400" dirty="0"/>
              <a:t>accumulated AL up to maximum carryover (</a:t>
            </a:r>
            <a:r>
              <a:rPr lang="en-US" sz="2000" dirty="0"/>
              <a:t>normally 440 hours, but expanded to 520 hours into the 2025 leave year)</a:t>
            </a:r>
          </a:p>
          <a:p>
            <a:pPr lvl="1"/>
            <a:r>
              <a:rPr lang="en-US" sz="2400" dirty="0"/>
              <a:t>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121</a:t>
            </a:fld>
            <a:endParaRPr lang="en-US"/>
          </a:p>
        </p:txBody>
      </p:sp>
    </p:spTree>
    <p:extLst>
      <p:ext uri="{BB962C8B-B14F-4D97-AF65-F5344CB8AC3E}">
        <p14:creationId xmlns:p14="http://schemas.microsoft.com/office/powerpoint/2010/main" val="27315712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a:xfrm>
            <a:off x="1484309" y="0"/>
            <a:ext cx="10018713" cy="1752599"/>
          </a:xfrm>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346087" y="1171953"/>
            <a:ext cx="10018713" cy="5275825"/>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solidFill>
                  <a:schemeClr val="accent1"/>
                </a:solidFill>
                <a:hlinkClick r:id="rId3">
                  <a:extLst>
                    <a:ext uri="{A12FA001-AC4F-418D-AE19-62706E023703}">
                      <ahyp:hlinkClr xmlns:ahyp="http://schemas.microsoft.com/office/drawing/2018/hyperlinkcolor" val="tx"/>
                    </a:ext>
                  </a:extLst>
                </a:hlinkClick>
              </a:rPr>
              <a:t>www.GoDirect.gov</a:t>
            </a:r>
            <a:r>
              <a:rPr lang="en-US" sz="2400" dirty="0">
                <a:solidFill>
                  <a:schemeClr val="accent1"/>
                </a:solidFill>
              </a:rPr>
              <a:t>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28528701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a:xfrm>
            <a:off x="1484311" y="154009"/>
            <a:ext cx="10018713" cy="1185333"/>
          </a:xfrm>
        </p:spPr>
        <p:txBody>
          <a:bodyPr>
            <a:normAutofit/>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1" y="1148316"/>
            <a:ext cx="7542732" cy="5188689"/>
          </a:xfrm>
        </p:spPr>
        <p:txBody>
          <a:bodyPr>
            <a:normAutofit/>
          </a:bodyPr>
          <a:lstStyle/>
          <a:p>
            <a:r>
              <a:rPr lang="en-US" sz="2800" dirty="0"/>
              <a:t>If you receive notice from USPS after separation that you owe money, immediately contact your branch and your NBA office. Two ways to appeal:</a:t>
            </a:r>
          </a:p>
          <a:p>
            <a:pPr lvl="1"/>
            <a:r>
              <a:rPr lang="en-US" sz="2400" u="sng" dirty="0"/>
              <a:t>30-day</a:t>
            </a:r>
            <a:r>
              <a:rPr lang="en-US" sz="2400" dirty="0"/>
              <a:t> time limit to appeal through the Debt Collection Act which requires USPS to provide appeal rights.</a:t>
            </a:r>
          </a:p>
          <a:p>
            <a:pPr lvl="1"/>
            <a:r>
              <a:rPr lang="en-US" sz="2400" dirty="0"/>
              <a:t>Or file a grievance which must be received </a:t>
            </a:r>
            <a:r>
              <a:rPr lang="en-US" sz="2400" u="sng" dirty="0"/>
              <a:t>at</a:t>
            </a:r>
            <a:r>
              <a:rPr lang="en-US" sz="2400" dirty="0"/>
              <a:t> Step B within </a:t>
            </a:r>
            <a:r>
              <a:rPr lang="en-US" sz="2400" u="sng" dirty="0"/>
              <a:t>30 days </a:t>
            </a:r>
            <a:r>
              <a:rPr lang="en-US" sz="2400" dirty="0"/>
              <a:t>from the date the retiree first learned, or may reasonably have been expected to have learned, of the Postal Service’s intent to collect the debt. </a:t>
            </a:r>
          </a:p>
        </p:txBody>
      </p:sp>
      <p:pic>
        <p:nvPicPr>
          <p:cNvPr id="7170" name="Picture 2" descr="30 days - Free time and date icons">
            <a:extLst>
              <a:ext uri="{FF2B5EF4-FFF2-40B4-BE49-F238E27FC236}">
                <a16:creationId xmlns:a16="http://schemas.microsoft.com/office/drawing/2014/main" id="{509E2E3B-A7BC-3810-8ABE-43860137F2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795" y="2445489"/>
            <a:ext cx="2307228" cy="230722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123</a:t>
            </a:fld>
            <a:endParaRPr lang="en-US"/>
          </a:p>
        </p:txBody>
      </p:sp>
    </p:spTree>
    <p:extLst>
      <p:ext uri="{BB962C8B-B14F-4D97-AF65-F5344CB8AC3E}">
        <p14:creationId xmlns:p14="http://schemas.microsoft.com/office/powerpoint/2010/main" val="22176014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319DB4E9-4FBF-8E38-A845-5155080E5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19A00-8AB6-B8B0-4C67-3016BD0C596A}"/>
              </a:ext>
            </a:extLst>
          </p:cNvPr>
          <p:cNvSpPr>
            <a:spLocks noGrp="1"/>
          </p:cNvSpPr>
          <p:nvPr>
            <p:ph type="title"/>
          </p:nvPr>
        </p:nvSpPr>
        <p:spPr>
          <a:xfrm>
            <a:off x="1484310" y="135"/>
            <a:ext cx="10018713" cy="1752599"/>
          </a:xfrm>
        </p:spPr>
        <p:txBody>
          <a:bodyPr>
            <a:normAutofit/>
          </a:bodyPr>
          <a:lstStyle/>
          <a:p>
            <a:r>
              <a:rPr lang="en-US" dirty="0"/>
              <a:t>Post-Retirement Debt Collection</a:t>
            </a:r>
          </a:p>
        </p:txBody>
      </p:sp>
      <p:pic>
        <p:nvPicPr>
          <p:cNvPr id="8194" name="Picture 2" descr="Why Civil Monetary Penalty Insurance is ...">
            <a:extLst>
              <a:ext uri="{FF2B5EF4-FFF2-40B4-BE49-F238E27FC236}">
                <a16:creationId xmlns:a16="http://schemas.microsoft.com/office/drawing/2014/main" id="{6236FD35-7CE4-D24B-32C7-134F03A5BD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9624" y="2354438"/>
            <a:ext cx="3959211" cy="263467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9A34D3-C033-1A23-3DFE-4659756EBD1E}"/>
              </a:ext>
            </a:extLst>
          </p:cNvPr>
          <p:cNvSpPr>
            <a:spLocks noGrp="1"/>
          </p:cNvSpPr>
          <p:nvPr>
            <p:ph idx="1"/>
          </p:nvPr>
        </p:nvSpPr>
        <p:spPr>
          <a:xfrm>
            <a:off x="6016336" y="2105247"/>
            <a:ext cx="5486687" cy="3685953"/>
          </a:xfrm>
        </p:spPr>
        <p:txBody>
          <a:bodyPr anchor="t">
            <a:normAutofit/>
          </a:bodyPr>
          <a:lstStyle/>
          <a:p>
            <a:r>
              <a:rPr lang="en-US" sz="2800" dirty="0"/>
              <a:t>If you do not timely appeal (or pay/make a payment plan), USPS will advise the U.S. Treasury, which will deduct the debt from your retirement, income tax, social security, etc., without any appeal rights. Treasury will add interest and penalties.</a:t>
            </a:r>
          </a:p>
        </p:txBody>
      </p:sp>
      <p:sp>
        <p:nvSpPr>
          <p:cNvPr id="4" name="Slide Number Placeholder 3">
            <a:extLst>
              <a:ext uri="{FF2B5EF4-FFF2-40B4-BE49-F238E27FC236}">
                <a16:creationId xmlns:a16="http://schemas.microsoft.com/office/drawing/2014/main" id="{E8C6FC76-6E90-B1B0-41F6-DE4449259543}"/>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124</a:t>
            </a:fld>
            <a:endParaRPr lang="en-US"/>
          </a:p>
        </p:txBody>
      </p:sp>
    </p:spTree>
    <p:extLst>
      <p:ext uri="{BB962C8B-B14F-4D97-AF65-F5344CB8AC3E}">
        <p14:creationId xmlns:p14="http://schemas.microsoft.com/office/powerpoint/2010/main" val="30196960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264735"/>
            <a:ext cx="4944452" cy="3602396"/>
          </a:xfrm>
        </p:spPr>
        <p:txBody>
          <a:bodyPr>
            <a:normAutofit/>
          </a:bodyPr>
          <a:lstStyle/>
          <a:p>
            <a:r>
              <a:rPr lang="en-US" sz="2800" dirty="0"/>
              <a:t>Sign up!</a:t>
            </a:r>
          </a:p>
          <a:p>
            <a:r>
              <a:rPr lang="en-US" sz="2800" dirty="0">
                <a:solidFill>
                  <a:schemeClr val="accent1"/>
                </a:solidFill>
                <a:hlinkClick r:id="rId4">
                  <a:extLst>
                    <a:ext uri="{A12FA001-AC4F-418D-AE19-62706E023703}">
                      <ahyp:hlinkClr xmlns:ahyp="http://schemas.microsoft.com/office/drawing/2018/hyperlinkcolor" val="tx"/>
                    </a:ext>
                  </a:extLst>
                </a:hlinkClick>
              </a:rPr>
              <a:t>www.servicesonline.opm.gov/</a:t>
            </a:r>
            <a:endParaRPr lang="en-US" sz="2800" dirty="0">
              <a:solidFill>
                <a:schemeClr val="accent1"/>
              </a:solidFill>
            </a:endParaRPr>
          </a:p>
          <a:p>
            <a:r>
              <a:rPr lang="en-US" sz="2800" dirty="0"/>
              <a:t>You need your CSA number and a temporary password, so you can’t sign up until you receive those from OPM.</a:t>
            </a:r>
          </a:p>
        </p:txBody>
      </p:sp>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125</a:t>
            </a:fld>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7083756" y="685800"/>
            <a:ext cx="4269557" cy="40918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15155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a:xfrm>
            <a:off x="1484312" y="0"/>
            <a:ext cx="10018713" cy="1752599"/>
          </a:xfrm>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2126512" y="1616149"/>
            <a:ext cx="9005776" cy="4391246"/>
          </a:xfrm>
        </p:spPr>
        <p:txBody>
          <a:bodyPr>
            <a:normAutofit/>
          </a:bodyPr>
          <a:lstStyle/>
          <a:p>
            <a:r>
              <a:rPr lang="en-US" sz="2800" dirty="0"/>
              <a:t>View/print 1099-R tax forms</a:t>
            </a:r>
          </a:p>
          <a:p>
            <a:r>
              <a:rPr lang="en-US" sz="2800" dirty="0"/>
              <a:t>Change federal and state income tax withholding</a:t>
            </a:r>
          </a:p>
          <a:p>
            <a:r>
              <a:rPr lang="en-US" sz="2800" dirty="0"/>
              <a:t>View/print annuity statement and verification of income</a:t>
            </a:r>
          </a:p>
          <a:p>
            <a:r>
              <a:rPr lang="en-US" sz="2800" dirty="0"/>
              <a:t>View/print a year-to-date summary of payments</a:t>
            </a:r>
          </a:p>
          <a:p>
            <a:r>
              <a:rPr lang="en-US" sz="2800" dirty="0"/>
              <a:t>View/print verification of life insurance (FEGLI)</a:t>
            </a:r>
          </a:p>
          <a:p>
            <a:r>
              <a:rPr lang="en-US" sz="2800" dirty="0"/>
              <a:t>Change mailing address</a:t>
            </a:r>
          </a:p>
          <a:p>
            <a:r>
              <a:rPr lang="en-US" sz="2800" dirty="0"/>
              <a:t>Change password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350529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C344-DCAF-8F66-8E22-29F7C85B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75B1-F2CB-E65B-6A75-F4D9C789A6DD}"/>
              </a:ext>
            </a:extLst>
          </p:cNvPr>
          <p:cNvSpPr>
            <a:spLocks noGrp="1"/>
          </p:cNvSpPr>
          <p:nvPr>
            <p:ph type="title"/>
          </p:nvPr>
        </p:nvSpPr>
        <p:spPr>
          <a:xfrm>
            <a:off x="1484310" y="0"/>
            <a:ext cx="10018713" cy="1752599"/>
          </a:xfrm>
        </p:spPr>
        <p:txBody>
          <a:bodyPr/>
          <a:lstStyle/>
          <a:p>
            <a:r>
              <a:rPr lang="en-US" dirty="0"/>
              <a:t>OPM Services Online</a:t>
            </a:r>
          </a:p>
        </p:txBody>
      </p:sp>
      <p:sp>
        <p:nvSpPr>
          <p:cNvPr id="4" name="Content Placeholder 3">
            <a:extLst>
              <a:ext uri="{FF2B5EF4-FFF2-40B4-BE49-F238E27FC236}">
                <a16:creationId xmlns:a16="http://schemas.microsoft.com/office/drawing/2014/main" id="{8C3BCFEE-ED65-AC70-9DC4-A68F6212ECC0}"/>
              </a:ext>
            </a:extLst>
          </p:cNvPr>
          <p:cNvSpPr>
            <a:spLocks noGrp="1"/>
          </p:cNvSpPr>
          <p:nvPr>
            <p:ph sz="half" idx="2"/>
          </p:nvPr>
        </p:nvSpPr>
        <p:spPr>
          <a:xfrm>
            <a:off x="1892595" y="1520457"/>
            <a:ext cx="9610428" cy="4727944"/>
          </a:xfrm>
        </p:spPr>
        <p:txBody>
          <a:bodyPr>
            <a:normAutofit/>
          </a:bodyPr>
          <a:lstStyle/>
          <a:p>
            <a:r>
              <a:rPr lang="en-US" sz="2800" dirty="0"/>
              <a:t>View the status of case while in interim pay</a:t>
            </a:r>
          </a:p>
          <a:p>
            <a:r>
              <a:rPr lang="en-US" sz="2800" dirty="0"/>
              <a:t>Establish an allotment to an organization</a:t>
            </a:r>
          </a:p>
          <a:p>
            <a:r>
              <a:rPr lang="en-US" sz="2800" dirty="0"/>
              <a:t>Request duplicate annuity booklet</a:t>
            </a:r>
          </a:p>
          <a:p>
            <a:r>
              <a:rPr lang="en-US" sz="2800" dirty="0"/>
              <a:t>Set up a checking or savings allotment</a:t>
            </a:r>
          </a:p>
          <a:p>
            <a:r>
              <a:rPr lang="en-US" sz="2800" dirty="0"/>
              <a:t>Sign up for direct deposit of annuity payment</a:t>
            </a:r>
          </a:p>
          <a:p>
            <a:r>
              <a:rPr lang="en-US" sz="2800" dirty="0"/>
              <a:t>Update email address/opt-in to receive information electronically</a:t>
            </a:r>
          </a:p>
          <a:p>
            <a:r>
              <a:rPr lang="en-US" sz="2800" dirty="0"/>
              <a:t>View/print retirement services reference card (ID card)</a:t>
            </a:r>
          </a:p>
        </p:txBody>
      </p:sp>
      <p:sp>
        <p:nvSpPr>
          <p:cNvPr id="5" name="Slide Number Placeholder 4">
            <a:extLst>
              <a:ext uri="{FF2B5EF4-FFF2-40B4-BE49-F238E27FC236}">
                <a16:creationId xmlns:a16="http://schemas.microsoft.com/office/drawing/2014/main" id="{292ABAD1-7DAA-F00B-F930-C8DAACDE3210}"/>
              </a:ext>
            </a:extLst>
          </p:cNvPr>
          <p:cNvSpPr>
            <a:spLocks noGrp="1"/>
          </p:cNvSpPr>
          <p:nvPr>
            <p:ph type="sldNum" sz="quarter" idx="12"/>
          </p:nvPr>
        </p:nvSpPr>
        <p:spPr/>
        <p:txBody>
          <a:bodyPr/>
          <a:lstStyle/>
          <a:p>
            <a:fld id="{2DEA1BFF-5034-4F1A-B5F9-11EA113F3039}" type="slidenum">
              <a:rPr lang="en-US" smtClean="0"/>
              <a:t>127</a:t>
            </a:fld>
            <a:endParaRPr lang="en-US"/>
          </a:p>
        </p:txBody>
      </p:sp>
    </p:spTree>
    <p:extLst>
      <p:ext uri="{BB962C8B-B14F-4D97-AF65-F5344CB8AC3E}">
        <p14:creationId xmlns:p14="http://schemas.microsoft.com/office/powerpoint/2010/main" val="3980530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0" y="157196"/>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0" y="1218411"/>
            <a:ext cx="10519847" cy="3587505"/>
          </a:xfrm>
        </p:spPr>
        <p:txBody>
          <a:bodyPr>
            <a:normAutofit/>
          </a:bodyPr>
          <a:lstStyle/>
          <a:p>
            <a:pPr>
              <a:lnSpc>
                <a:spcPct val="90000"/>
              </a:lnSpc>
            </a:pPr>
            <a:r>
              <a:rPr lang="en-US" sz="2800" dirty="0"/>
              <a:t>Your annuity is subject to federal income tax. The total amount you contributed into the Civil Service Retirement and Disability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128</a:t>
            </a:fld>
            <a:endParaRPr lang="en-US"/>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4632359" y="4878797"/>
            <a:ext cx="4223748"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050370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1541721"/>
            <a:ext cx="10018713" cy="4572000"/>
          </a:xfrm>
        </p:spPr>
        <p:txBody>
          <a:bodyPr>
            <a:normAutofit/>
          </a:bodyPr>
          <a:lstStyle/>
          <a:p>
            <a:r>
              <a:rPr lang="en-US" sz="2800" dirty="0"/>
              <a:t>OPM mails a hardcopy once a year if there is a change</a:t>
            </a:r>
          </a:p>
          <a:p>
            <a:pPr lvl="1"/>
            <a:r>
              <a:rPr lang="en-US" sz="2400" dirty="0"/>
              <a:t>e.g., COLA increase</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196290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a:xfrm>
            <a:off x="4199860" y="190500"/>
            <a:ext cx="7303163" cy="1752599"/>
          </a:xfrm>
        </p:spPr>
        <p:txBody>
          <a:bodyPr/>
          <a:lstStyle/>
          <a:p>
            <a:r>
              <a:rPr lang="en-US" dirty="0"/>
              <a:t>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a:xfrm>
            <a:off x="1877172" y="1819928"/>
            <a:ext cx="9350267" cy="4170374"/>
          </a:xfrm>
        </p:spPr>
        <p:txBody>
          <a:bodyPr>
            <a:normAutofit/>
          </a:bodyPr>
          <a:lstStyle/>
          <a:p>
            <a:r>
              <a:rPr lang="en-US" sz="3200" dirty="0"/>
              <a:t>For </a:t>
            </a:r>
            <a:r>
              <a:rPr lang="en-US" sz="3200" u="sng" dirty="0"/>
              <a:t>eligibility</a:t>
            </a:r>
            <a:r>
              <a:rPr lang="en-US" sz="3200" dirty="0"/>
              <a:t> purposes, combine:</a:t>
            </a:r>
          </a:p>
          <a:p>
            <a:pPr lvl="1"/>
            <a:r>
              <a:rPr lang="en-US" sz="2800" dirty="0"/>
              <a:t>FERS service</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13</a:t>
            </a:fld>
            <a:endParaRPr lang="en-US"/>
          </a:p>
        </p:txBody>
      </p:sp>
      <p:pic>
        <p:nvPicPr>
          <p:cNvPr id="6" name="Picture 5">
            <a:extLst>
              <a:ext uri="{FF2B5EF4-FFF2-40B4-BE49-F238E27FC236}">
                <a16:creationId xmlns:a16="http://schemas.microsoft.com/office/drawing/2014/main" id="{E5BD411F-D529-F8B6-7C34-89494BCE62D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85303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a:xfrm>
            <a:off x="1484310" y="1742905"/>
            <a:ext cx="10018713" cy="3729319"/>
          </a:xfrm>
        </p:spPr>
        <p:txBody>
          <a:bodyPr anchor="t">
            <a:normAutofit/>
          </a:bodyPr>
          <a:lstStyle/>
          <a:p>
            <a:r>
              <a:rPr lang="en-US" sz="2800" dirty="0"/>
              <a:t>Some deduction/addition codes used on the NOAA</a:t>
            </a:r>
          </a:p>
        </p:txBody>
      </p:sp>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130</a:t>
            </a:fld>
            <a:endParaRPr lang="en-US"/>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660143792"/>
              </p:ext>
            </p:extLst>
          </p:nvPr>
        </p:nvGraphicFramePr>
        <p:xfrm>
          <a:off x="2978912" y="2666731"/>
          <a:ext cx="6234176" cy="3200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Tree>
    <p:extLst>
      <p:ext uri="{BB962C8B-B14F-4D97-AF65-F5344CB8AC3E}">
        <p14:creationId xmlns:p14="http://schemas.microsoft.com/office/powerpoint/2010/main" val="38726136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4000499" y="308244"/>
            <a:ext cx="7345891" cy="1413933"/>
          </a:xfrm>
        </p:spPr>
        <p:txBody>
          <a:bodyPr>
            <a:normAutofit/>
          </a:bodyPr>
          <a:lstStyle/>
          <a:p>
            <a:r>
              <a:rPr lang="en-US" dirty="0"/>
              <a:t>Maintaining NALC Membership</a:t>
            </a:r>
          </a:p>
        </p:txBody>
      </p:sp>
      <p:pic>
        <p:nvPicPr>
          <p:cNvPr id="8" name="Picture 7">
            <a:extLst>
              <a:ext uri="{FF2B5EF4-FFF2-40B4-BE49-F238E27FC236}">
                <a16:creationId xmlns:a16="http://schemas.microsoft.com/office/drawing/2014/main" id="{4719A875-A87B-9E41-1565-26FDC4707276}"/>
              </a:ext>
            </a:extLst>
          </p:cNvPr>
          <p:cNvPicPr>
            <a:picLocks noChangeAspect="1"/>
          </p:cNvPicPr>
          <p:nvPr/>
        </p:nvPicPr>
        <p:blipFill>
          <a:blip r:embed="rId4"/>
          <a:srcRect l="3111" r="192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3843867" y="2048933"/>
            <a:ext cx="7659156" cy="3742267"/>
          </a:xfrm>
        </p:spPr>
        <p:txBody>
          <a:bodyPr>
            <a:normAutofit/>
          </a:bodyPr>
          <a:lstStyle/>
          <a:p>
            <a:pPr>
              <a:lnSpc>
                <a:spcPct val="90000"/>
              </a:lnSpc>
            </a:pPr>
            <a:r>
              <a:rPr lang="en-US" dirty="0"/>
              <a:t>Article 2 Section 1(a):</a:t>
            </a:r>
          </a:p>
          <a:p>
            <a:pPr lvl="1">
              <a:lnSpc>
                <a:spcPct val="90000"/>
              </a:lnSpc>
            </a:pPr>
            <a:r>
              <a:rPr lang="en-US" dirty="0"/>
              <a:t>Membership in the NALC shall be… retirees… who were regular members of the NALC when they retired…</a:t>
            </a:r>
          </a:p>
          <a:p>
            <a:pPr>
              <a:lnSpc>
                <a:spcPct val="90000"/>
              </a:lnSpc>
            </a:pPr>
            <a:r>
              <a:rPr lang="en-US" dirty="0"/>
              <a:t>Article 2 Section 1(e):</a:t>
            </a:r>
          </a:p>
          <a:p>
            <a:pPr lvl="1">
              <a:lnSpc>
                <a:spcPct val="90000"/>
              </a:lnSpc>
            </a:pPr>
            <a:r>
              <a:rPr lang="en-US" dirty="0"/>
              <a:t>A Form 1189 (Dues Check-off Provision) must be signed by all retiring members within the NALC who wish to retain their membership in said organization. An annuitant who was a member in good standing at the time of retirement may also sign this form and have their membership reinstated.</a:t>
            </a:r>
          </a:p>
          <a:p>
            <a:pPr>
              <a:lnSpc>
                <a:spcPct val="90000"/>
              </a:lnSpc>
            </a:pPr>
            <a:r>
              <a:rPr lang="en-US" dirty="0"/>
              <a:t>Form 1189 must contain CSA number.</a:t>
            </a:r>
          </a:p>
          <a:p>
            <a:pPr>
              <a:lnSpc>
                <a:spcPct val="90000"/>
              </a:lnSpc>
            </a:pPr>
            <a:endParaRPr lang="en-US"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131</a:t>
            </a:fld>
            <a:endParaRPr lang="en-US"/>
          </a:p>
        </p:txBody>
      </p:sp>
    </p:spTree>
    <p:extLst>
      <p:ext uri="{BB962C8B-B14F-4D97-AF65-F5344CB8AC3E}">
        <p14:creationId xmlns:p14="http://schemas.microsoft.com/office/powerpoint/2010/main" val="10888337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p:txBody>
          <a:bodyPr>
            <a:normAutofit/>
          </a:bodyPr>
          <a:lstStyle/>
          <a:p>
            <a:r>
              <a:rPr lang="en-US" dirty="0"/>
              <a:t>Maintaining NALC Membership</a:t>
            </a:r>
          </a:p>
        </p:txBody>
      </p:sp>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0" y="2236824"/>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132</a:t>
            </a:fld>
            <a:endParaRPr lang="en-US"/>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2" y="2236824"/>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37746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133</a:t>
            </a:fld>
            <a:endParaRPr lang="en-US"/>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656677032"/>
              </p:ext>
            </p:extLst>
          </p:nvPr>
        </p:nvGraphicFramePr>
        <p:xfrm>
          <a:off x="2234019" y="1616074"/>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42672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42672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42672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42672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42672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42672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42672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42672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42672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Tree>
    <p:extLst>
      <p:ext uri="{BB962C8B-B14F-4D97-AF65-F5344CB8AC3E}">
        <p14:creationId xmlns:p14="http://schemas.microsoft.com/office/powerpoint/2010/main" val="25938543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2076488885"/>
              </p:ext>
            </p:extLst>
          </p:nvPr>
        </p:nvGraphicFramePr>
        <p:xfrm>
          <a:off x="2255283" y="1463357"/>
          <a:ext cx="8128000" cy="46024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$6.25</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134</a:t>
            </a:fld>
            <a:endParaRPr lang="en-US"/>
          </a:p>
        </p:txBody>
      </p:sp>
    </p:spTree>
    <p:extLst>
      <p:ext uri="{BB962C8B-B14F-4D97-AF65-F5344CB8AC3E}">
        <p14:creationId xmlns:p14="http://schemas.microsoft.com/office/powerpoint/2010/main" val="23340950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2135925119"/>
              </p:ext>
            </p:extLst>
          </p:nvPr>
        </p:nvGraphicFramePr>
        <p:xfrm>
          <a:off x="2429666" y="1549569"/>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$6.25</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135</a:t>
            </a:fld>
            <a:endParaRPr lang="en-US"/>
          </a:p>
        </p:txBody>
      </p:sp>
    </p:spTree>
    <p:extLst>
      <p:ext uri="{BB962C8B-B14F-4D97-AF65-F5344CB8AC3E}">
        <p14:creationId xmlns:p14="http://schemas.microsoft.com/office/powerpoint/2010/main" val="35310238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0" y="16072"/>
            <a:ext cx="10018713" cy="1752599"/>
          </a:xfrm>
        </p:spPr>
        <p:txBody>
          <a:bodyPr>
            <a:normAutofit/>
          </a:bodyPr>
          <a:lstStyle/>
          <a:p>
            <a:r>
              <a:rPr lang="en-US" dirty="0"/>
              <a:t>Important Phone Numbers</a:t>
            </a:r>
          </a:p>
        </p:txBody>
      </p:sp>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1703331" y="1440478"/>
            <a:ext cx="8785337" cy="4609215"/>
          </a:xfrm>
        </p:spPr>
        <p:txBody>
          <a:bodyPr anchor="t">
            <a:normAutofit/>
          </a:bodyPr>
          <a:lstStyle/>
          <a:p>
            <a:r>
              <a:rPr lang="en-US" sz="2800" dirty="0"/>
              <a:t>USPS Shared Services:	 (877) 477-3273	 option 5</a:t>
            </a:r>
          </a:p>
          <a:p>
            <a:r>
              <a:rPr lang="en-US" sz="2800" dirty="0"/>
              <a:t>NALC Retirement Dept: (202) 393-4695</a:t>
            </a:r>
          </a:p>
          <a:p>
            <a:pPr lvl="1"/>
            <a:r>
              <a:rPr lang="en-US" sz="2800" dirty="0"/>
              <a:t>Toll-free	 (800) 424-5186</a:t>
            </a:r>
          </a:p>
          <a:p>
            <a:pPr lvl="2"/>
            <a:r>
              <a:rPr lang="en-US" sz="2400" dirty="0"/>
              <a:t>Mon., Wed., Thur. 10-12 &amp; 2-4 EST</a:t>
            </a:r>
          </a:p>
          <a:p>
            <a:r>
              <a:rPr lang="en-US" sz="2800"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136</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4"/>
          <a:stretch>
            <a:fillRect/>
          </a:stretch>
        </p:blipFill>
        <p:spPr>
          <a:xfrm>
            <a:off x="6375259" y="3981949"/>
            <a:ext cx="2492294" cy="24922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89100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759893" y="1503093"/>
            <a:ext cx="9467546" cy="4546600"/>
          </a:xfrm>
        </p:spPr>
        <p:txBody>
          <a:bodyPr>
            <a:normAutofit/>
          </a:bodyPr>
          <a:lstStyle/>
          <a:p>
            <a:r>
              <a:rPr lang="en-US" sz="2800" dirty="0"/>
              <a:t>2013 - FERS employee contributions increase from 0.8% to 3.1% </a:t>
            </a:r>
          </a:p>
          <a:p>
            <a:pPr lvl="1"/>
            <a:r>
              <a:rPr lang="en-US" sz="2400" dirty="0"/>
              <a:t>FERS Revised Annuity Employees (FERS-RAE)</a:t>
            </a:r>
          </a:p>
          <a:p>
            <a:r>
              <a:rPr lang="en-US" sz="2800" dirty="0"/>
              <a:t>2014 - FERS employee contributions increase from 3.1% to 4.4%</a:t>
            </a:r>
          </a:p>
          <a:p>
            <a:pPr lvl="1"/>
            <a:r>
              <a:rPr lang="en-US" sz="2400" dirty="0"/>
              <a:t>FERS Further Revised Annuity Employees (FERS-FRAE)</a:t>
            </a:r>
          </a:p>
          <a:p>
            <a:r>
              <a:rPr lang="en-US" sz="2800" dirty="0"/>
              <a:t>Many other attacks have been fought off</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137</a:t>
            </a:fld>
            <a:endParaRPr lang="en-US"/>
          </a:p>
        </p:txBody>
      </p:sp>
    </p:spTree>
    <p:extLst>
      <p:ext uri="{BB962C8B-B14F-4D97-AF65-F5344CB8AC3E}">
        <p14:creationId xmlns:p14="http://schemas.microsoft.com/office/powerpoint/2010/main" val="34491573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1031679" y="355354"/>
            <a:ext cx="9920177" cy="6147291"/>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138</a:t>
            </a:fld>
            <a:endParaRPr lang="en-US"/>
          </a:p>
        </p:txBody>
      </p:sp>
    </p:spTree>
    <p:extLst>
      <p:ext uri="{BB962C8B-B14F-4D97-AF65-F5344CB8AC3E}">
        <p14:creationId xmlns:p14="http://schemas.microsoft.com/office/powerpoint/2010/main" val="1800898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1644415"/>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139</a:t>
            </a:fld>
            <a:endParaRPr lang="en-US"/>
          </a:p>
        </p:txBody>
      </p:sp>
    </p:spTree>
    <p:extLst>
      <p:ext uri="{BB962C8B-B14F-4D97-AF65-F5344CB8AC3E}">
        <p14:creationId xmlns:p14="http://schemas.microsoft.com/office/powerpoint/2010/main" val="120293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a:xfrm>
            <a:off x="4199860" y="190500"/>
            <a:ext cx="7303163" cy="1752599"/>
          </a:xfrm>
        </p:spPr>
        <p:txBody>
          <a:bodyPr/>
          <a:lstStyle/>
          <a:p>
            <a:r>
              <a:rPr lang="en-US" dirty="0"/>
              <a:t>Creditable Service </a:t>
            </a:r>
            <a:br>
              <a:rPr lang="en-US" dirty="0"/>
            </a:br>
            <a:r>
              <a:rPr lang="en-US" dirty="0"/>
              <a:t>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275367"/>
            <a:ext cx="10018713" cy="3725296"/>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r>
              <a:rPr lang="en-US" sz="3600" dirty="0"/>
              <a:t>Unused sick leave counts towards annuity calculation but </a:t>
            </a:r>
            <a:r>
              <a:rPr lang="en-US" sz="3600" u="sng" dirty="0"/>
              <a:t>does not count towards eligibility</a:t>
            </a:r>
          </a:p>
          <a:p>
            <a:r>
              <a:rPr lang="en-US" sz="3400" dirty="0"/>
              <a:t>Potential pitfall – retiring before eligibility because you incorrectly counted sick leave could result in large and permanent reduction to annuity.</a:t>
            </a:r>
          </a:p>
        </p:txBody>
      </p:sp>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14</a:t>
            </a:fld>
            <a:endParaRPr lang="en-US"/>
          </a:p>
        </p:txBody>
      </p:sp>
      <p:pic>
        <p:nvPicPr>
          <p:cNvPr id="6" name="Picture 5">
            <a:extLst>
              <a:ext uri="{FF2B5EF4-FFF2-40B4-BE49-F238E27FC236}">
                <a16:creationId xmlns:a16="http://schemas.microsoft.com/office/drawing/2014/main" id="{CCD0F262-5F3F-D2F2-C360-763795547C2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65549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2C275-E747-740E-FB37-24461B04D666}"/>
              </a:ext>
            </a:extLst>
          </p:cNvPr>
          <p:cNvSpPr>
            <a:spLocks noGrp="1"/>
          </p:cNvSpPr>
          <p:nvPr>
            <p:ph idx="1"/>
          </p:nvPr>
        </p:nvSpPr>
        <p:spPr/>
        <p:txBody>
          <a:bodyPr>
            <a:normAutofit/>
          </a:bodyPr>
          <a:lstStyle/>
          <a:p>
            <a:pPr marL="0" indent="0">
              <a:buNone/>
            </a:pPr>
            <a:r>
              <a:rPr lang="en-US" sz="3200" dirty="0"/>
              <a:t>[FERS pension] remains much more generous, and other means might be considered in the future to move it even closer to private plans</a:t>
            </a:r>
          </a:p>
        </p:txBody>
      </p:sp>
      <p:sp>
        <p:nvSpPr>
          <p:cNvPr id="4" name="Slide Number Placeholder 3">
            <a:extLst>
              <a:ext uri="{FF2B5EF4-FFF2-40B4-BE49-F238E27FC236}">
                <a16:creationId xmlns:a16="http://schemas.microsoft.com/office/drawing/2014/main" id="{D2F5A623-A774-D444-0D37-1B7AB65835BB}"/>
              </a:ext>
            </a:extLst>
          </p:cNvPr>
          <p:cNvSpPr>
            <a:spLocks noGrp="1"/>
          </p:cNvSpPr>
          <p:nvPr>
            <p:ph type="sldNum" sz="quarter" idx="12"/>
          </p:nvPr>
        </p:nvSpPr>
        <p:spPr/>
        <p:txBody>
          <a:bodyPr/>
          <a:lstStyle/>
          <a:p>
            <a:fld id="{2DEA1BFF-5034-4F1A-B5F9-11EA113F3039}" type="slidenum">
              <a:rPr lang="en-US" smtClean="0"/>
              <a:t>140</a:t>
            </a:fld>
            <a:endParaRPr lang="en-US"/>
          </a:p>
        </p:txBody>
      </p:sp>
      <p:pic>
        <p:nvPicPr>
          <p:cNvPr id="6" name="Picture 5">
            <a:extLst>
              <a:ext uri="{FF2B5EF4-FFF2-40B4-BE49-F238E27FC236}">
                <a16:creationId xmlns:a16="http://schemas.microsoft.com/office/drawing/2014/main" id="{068BE7D4-FD27-CD4F-6140-6D794FD101BC}"/>
              </a:ext>
            </a:extLst>
          </p:cNvPr>
          <p:cNvPicPr>
            <a:picLocks noChangeAspect="1"/>
          </p:cNvPicPr>
          <p:nvPr/>
        </p:nvPicPr>
        <p:blipFill>
          <a:blip r:embed="rId3"/>
          <a:stretch>
            <a:fillRect/>
          </a:stretch>
        </p:blipFill>
        <p:spPr>
          <a:xfrm>
            <a:off x="3293877" y="1066799"/>
            <a:ext cx="5604246" cy="163032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72E4537-55D7-BC5F-6CD7-0A8F6F144CA9}"/>
              </a:ext>
            </a:extLst>
          </p:cNvPr>
          <p:cNvSpPr txBox="1"/>
          <p:nvPr/>
        </p:nvSpPr>
        <p:spPr>
          <a:xfrm>
            <a:off x="1175966" y="2998113"/>
            <a:ext cx="437940" cy="861774"/>
          </a:xfrm>
          <a:prstGeom prst="rect">
            <a:avLst/>
          </a:prstGeom>
          <a:noFill/>
        </p:spPr>
        <p:txBody>
          <a:bodyPr wrap="square" rtlCol="0">
            <a:spAutoFit/>
          </a:bodyPr>
          <a:lstStyle/>
          <a:p>
            <a:r>
              <a:rPr lang="en-US" sz="5000" dirty="0"/>
              <a:t>“</a:t>
            </a:r>
          </a:p>
        </p:txBody>
      </p:sp>
      <p:sp>
        <p:nvSpPr>
          <p:cNvPr id="8" name="TextBox 7">
            <a:extLst>
              <a:ext uri="{FF2B5EF4-FFF2-40B4-BE49-F238E27FC236}">
                <a16:creationId xmlns:a16="http://schemas.microsoft.com/office/drawing/2014/main" id="{AA99EE0B-530E-8FCA-5B20-BA302751ADCE}"/>
              </a:ext>
            </a:extLst>
          </p:cNvPr>
          <p:cNvSpPr txBox="1"/>
          <p:nvPr/>
        </p:nvSpPr>
        <p:spPr>
          <a:xfrm>
            <a:off x="5176050" y="3926541"/>
            <a:ext cx="437940" cy="861774"/>
          </a:xfrm>
          <a:prstGeom prst="rect">
            <a:avLst/>
          </a:prstGeom>
          <a:noFill/>
        </p:spPr>
        <p:txBody>
          <a:bodyPr wrap="none" rtlCol="0">
            <a:spAutoFit/>
          </a:bodyPr>
          <a:lstStyle/>
          <a:p>
            <a:r>
              <a:rPr lang="en-US" sz="5000" dirty="0"/>
              <a:t>”</a:t>
            </a:r>
          </a:p>
        </p:txBody>
      </p:sp>
    </p:spTree>
    <p:extLst>
      <p:ext uri="{BB962C8B-B14F-4D97-AF65-F5344CB8AC3E}">
        <p14:creationId xmlns:p14="http://schemas.microsoft.com/office/powerpoint/2010/main" val="60262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dirty="0"/>
              <a:t>Social Security Fairness Act</a:t>
            </a:r>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The Social Security Fairness act was signed into law Jan. 2025</a:t>
            </a:r>
          </a:p>
          <a:p>
            <a:r>
              <a:rPr lang="en-US" sz="3200" dirty="0"/>
              <a:t>Repealed the Windfall Elimination Provision (WEP) and Government Pension Offset (GPO)</a:t>
            </a:r>
          </a:p>
          <a:p>
            <a:pPr lvl="1"/>
            <a:r>
              <a:rPr lang="en-US" sz="2800" dirty="0"/>
              <a:t>WEP/GPO unfairly reduced benefits for CSRS annuitants and their spouses</a:t>
            </a:r>
          </a:p>
        </p:txBody>
      </p:sp>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141</a:t>
            </a:fld>
            <a:endParaRPr lang="en-US" dirty="0"/>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34052" y="1999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36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0E75-AEED-DA49-9930-D1B2A06324CE}"/>
              </a:ext>
            </a:extLst>
          </p:cNvPr>
          <p:cNvSpPr>
            <a:spLocks noGrp="1"/>
          </p:cNvSpPr>
          <p:nvPr>
            <p:ph type="title"/>
          </p:nvPr>
        </p:nvSpPr>
        <p:spPr/>
        <p:txBody>
          <a:bodyPr/>
          <a:lstStyle/>
          <a:p>
            <a:r>
              <a:rPr lang="en-US" dirty="0"/>
              <a:t>Federal Retirement Fairness Act</a:t>
            </a:r>
          </a:p>
        </p:txBody>
      </p:sp>
      <p:sp>
        <p:nvSpPr>
          <p:cNvPr id="3" name="Content Placeholder 2">
            <a:extLst>
              <a:ext uri="{FF2B5EF4-FFF2-40B4-BE49-F238E27FC236}">
                <a16:creationId xmlns:a16="http://schemas.microsoft.com/office/drawing/2014/main" id="{4945579D-8E72-ABE8-C91F-68AFF7A82F55}"/>
              </a:ext>
            </a:extLst>
          </p:cNvPr>
          <p:cNvSpPr>
            <a:spLocks noGrp="1"/>
          </p:cNvSpPr>
          <p:nvPr>
            <p:ph idx="1"/>
          </p:nvPr>
        </p:nvSpPr>
        <p:spPr>
          <a:xfrm>
            <a:off x="1484310" y="1605516"/>
            <a:ext cx="10018713" cy="4185685"/>
          </a:xfrm>
        </p:spPr>
        <p:txBody>
          <a:bodyPr>
            <a:normAutofit/>
          </a:bodyPr>
          <a:lstStyle/>
          <a:p>
            <a:r>
              <a:rPr lang="en-US" sz="3200" dirty="0"/>
              <a:t>Not yet introduced into the 119</a:t>
            </a:r>
            <a:r>
              <a:rPr lang="en-US" sz="3200" baseline="30000" dirty="0"/>
              <a:t>th</a:t>
            </a:r>
            <a:r>
              <a:rPr lang="en-US" sz="3200" dirty="0"/>
              <a:t> Congress</a:t>
            </a:r>
          </a:p>
          <a:p>
            <a:r>
              <a:rPr lang="en-US" sz="3200" dirty="0"/>
              <a:t>Make a deposit or buy back non-career service after 1988, making it creditable service under FERS.</a:t>
            </a:r>
          </a:p>
          <a:p>
            <a:r>
              <a:rPr lang="en-US" sz="3200" dirty="0"/>
              <a:t>Would give the majority of our members an opportunity to buy back their service as casuals, transitional employees (TEs) and city carrier assistants (CCAs).</a:t>
            </a:r>
          </a:p>
        </p:txBody>
      </p:sp>
      <p:sp>
        <p:nvSpPr>
          <p:cNvPr id="4" name="Slide Number Placeholder 3">
            <a:extLst>
              <a:ext uri="{FF2B5EF4-FFF2-40B4-BE49-F238E27FC236}">
                <a16:creationId xmlns:a16="http://schemas.microsoft.com/office/drawing/2014/main" id="{13266202-02D4-6E34-AED1-E246E4145164}"/>
              </a:ext>
            </a:extLst>
          </p:cNvPr>
          <p:cNvSpPr>
            <a:spLocks noGrp="1"/>
          </p:cNvSpPr>
          <p:nvPr>
            <p:ph type="sldNum" sz="quarter" idx="12"/>
          </p:nvPr>
        </p:nvSpPr>
        <p:spPr/>
        <p:txBody>
          <a:bodyPr/>
          <a:lstStyle/>
          <a:p>
            <a:fld id="{2DEA1BFF-5034-4F1A-B5F9-11EA113F3039}" type="slidenum">
              <a:rPr lang="en-US" smtClean="0"/>
              <a:t>142</a:t>
            </a:fld>
            <a:endParaRPr lang="en-US"/>
          </a:p>
        </p:txBody>
      </p:sp>
    </p:spTree>
    <p:extLst>
      <p:ext uri="{BB962C8B-B14F-4D97-AF65-F5344CB8AC3E}">
        <p14:creationId xmlns:p14="http://schemas.microsoft.com/office/powerpoint/2010/main" val="40331263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a:xfrm>
            <a:off x="2456120" y="1669313"/>
            <a:ext cx="4667693" cy="2604976"/>
          </a:xfrm>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a:xfrm>
            <a:off x="1212127" y="3961458"/>
            <a:ext cx="10334480" cy="2194794"/>
          </a:xfrm>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143</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6086735" y="1990244"/>
            <a:ext cx="3248475" cy="19240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148236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711843"/>
            <a:ext cx="6989838" cy="4460358"/>
          </a:xfrm>
        </p:spPr>
        <p:txBody>
          <a:bodyPr>
            <a:normAutofit fontScale="92500" lnSpcReduction="20000"/>
          </a:bodyPr>
          <a:lstStyle/>
          <a:p>
            <a:r>
              <a:rPr lang="en-US" sz="3200" dirty="0"/>
              <a:t>Enroll by phone</a:t>
            </a:r>
          </a:p>
          <a:p>
            <a:pPr lvl="1"/>
            <a:r>
              <a:rPr lang="en-US" sz="2800" dirty="0"/>
              <a:t>Call Brent Fjerestad (202) 393-4695 </a:t>
            </a:r>
          </a:p>
          <a:p>
            <a:pPr lvl="2"/>
            <a:r>
              <a:rPr lang="en-US" sz="2600" dirty="0"/>
              <a:t>Special Assistant to the President for Legislative &amp; Political Organizing 	</a:t>
            </a:r>
          </a:p>
          <a:p>
            <a:r>
              <a:rPr lang="en-US" sz="3200" dirty="0"/>
              <a:t>Enroll online</a:t>
            </a:r>
          </a:p>
          <a:p>
            <a:pPr lvl="1"/>
            <a:r>
              <a:rPr lang="en-US" sz="2800" dirty="0"/>
              <a:t>Log into OPM Services Online, click ALLOTMENTS TO ORGANIZATIONS, select Letter Carrier Political Fund</a:t>
            </a:r>
          </a:p>
          <a:p>
            <a:r>
              <a:rPr lang="en-US" sz="3200" dirty="0"/>
              <a:t>Enroll by mail – download the form in the QR code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144</a:t>
            </a:fld>
            <a:endParaRPr lang="en-US" dirty="0"/>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785680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724915" y="39971"/>
            <a:ext cx="7345891" cy="1413933"/>
          </a:xfrm>
        </p:spPr>
        <p:txBody>
          <a:bodyPr>
            <a:normAutofit/>
          </a:bodyPr>
          <a:lstStyle/>
          <a:p>
            <a:r>
              <a:rPr lang="en-US" dirty="0"/>
              <a:t>Need More Information?</a:t>
            </a:r>
          </a:p>
        </p:txBody>
      </p:sp>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359888" y="1105786"/>
            <a:ext cx="8495414" cy="5066413"/>
          </a:xfrm>
        </p:spPr>
        <p:txBody>
          <a:bodyPr>
            <a:normAutofit/>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145</a:t>
            </a:fld>
            <a:endParaRPr lang="en-US" dirty="0"/>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5" name="Arrow: Right 4">
            <a:extLst>
              <a:ext uri="{FF2B5EF4-FFF2-40B4-BE49-F238E27FC236}">
                <a16:creationId xmlns:a16="http://schemas.microsoft.com/office/drawing/2014/main" id="{C53DF5D9-6D77-EFFD-8B6D-0519298FA974}"/>
              </a:ext>
            </a:extLst>
          </p:cNvPr>
          <p:cNvSpPr/>
          <p:nvPr/>
        </p:nvSpPr>
        <p:spPr>
          <a:xfrm>
            <a:off x="5320376"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743602"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320377" y="3990299"/>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260" name="Group 1025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26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026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026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026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026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026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6" name="Title 5">
            <a:extLst>
              <a:ext uri="{FF2B5EF4-FFF2-40B4-BE49-F238E27FC236}">
                <a16:creationId xmlns:a16="http://schemas.microsoft.com/office/drawing/2014/main" id="{BB5623CB-32B6-1768-4AF2-B0240113C962}"/>
              </a:ext>
            </a:extLst>
          </p:cNvPr>
          <p:cNvSpPr>
            <a:spLocks noGrp="1"/>
          </p:cNvSpPr>
          <p:nvPr>
            <p:ph type="title"/>
          </p:nvPr>
        </p:nvSpPr>
        <p:spPr>
          <a:xfrm>
            <a:off x="4089399" y="4625788"/>
            <a:ext cx="7413623" cy="835217"/>
          </a:xfrm>
        </p:spPr>
        <p:txBody>
          <a:bodyPr vert="horz" lIns="91440" tIns="45720" rIns="91440" bIns="45720" rtlCol="0" anchor="b">
            <a:normAutofit/>
          </a:bodyPr>
          <a:lstStyle/>
          <a:p>
            <a:pPr algn="r"/>
            <a:r>
              <a:rPr lang="en-US" sz="4400" dirty="0"/>
              <a:t>Questions and Answers</a:t>
            </a:r>
          </a:p>
        </p:txBody>
      </p:sp>
      <p:pic>
        <p:nvPicPr>
          <p:cNvPr id="10246" name="Picture 6" descr="Q And A Images – Browse 187,626 Stock Photos, Vectors, and Video | Adobe  Stock">
            <a:extLst>
              <a:ext uri="{FF2B5EF4-FFF2-40B4-BE49-F238E27FC236}">
                <a16:creationId xmlns:a16="http://schemas.microsoft.com/office/drawing/2014/main" id="{9CFF1F39-713F-DA40-1829-DA30334A3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652" r="1" b="15749"/>
          <a:stretch/>
        </p:blipFill>
        <p:spPr bwMode="auto">
          <a:xfrm>
            <a:off x="3967843" y="608014"/>
            <a:ext cx="7487555" cy="372843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146</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a:xfrm>
            <a:off x="4231758" y="190500"/>
            <a:ext cx="7271265" cy="1752599"/>
          </a:xfrm>
        </p:spPr>
        <p:txBody>
          <a:bodyPr/>
          <a:lstStyle/>
          <a:p>
            <a:r>
              <a:rPr lang="en-US" dirty="0"/>
              <a:t>Creditable Service </a:t>
            </a:r>
            <a:br>
              <a:rPr lang="en-US" dirty="0"/>
            </a:br>
            <a:r>
              <a:rPr lang="en-US" dirty="0"/>
              <a:t>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1943099"/>
            <a:ext cx="10018713" cy="4424247"/>
          </a:xfrm>
        </p:spPr>
        <p:txBody>
          <a:bodyPr>
            <a:normAutofit lnSpcReduction="10000"/>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r>
              <a:rPr lang="en-US" sz="3000" dirty="0"/>
              <a:t>Exceptions: All LWOP is credited if due to:</a:t>
            </a:r>
          </a:p>
          <a:p>
            <a:pPr lvl="1"/>
            <a:r>
              <a:rPr lang="en-US" sz="2400" dirty="0"/>
              <a:t>an on-the-job injury and wage loss compensation was paid by OWCP</a:t>
            </a:r>
          </a:p>
          <a:p>
            <a:pPr lvl="1"/>
            <a:r>
              <a:rPr lang="en-US" sz="2400" dirty="0"/>
              <a:t>full-time union official employment and union pays employer contributions</a:t>
            </a:r>
          </a:p>
          <a:p>
            <a:pPr lvl="1"/>
            <a:r>
              <a:rPr lang="en-US" sz="2400" dirty="0"/>
              <a:t>military furlough</a:t>
            </a:r>
          </a:p>
        </p:txBody>
      </p:sp>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15</a:t>
            </a:fld>
            <a:endParaRPr lang="en-US"/>
          </a:p>
        </p:txBody>
      </p:sp>
      <p:pic>
        <p:nvPicPr>
          <p:cNvPr id="6" name="Picture 5">
            <a:extLst>
              <a:ext uri="{FF2B5EF4-FFF2-40B4-BE49-F238E27FC236}">
                <a16:creationId xmlns:a16="http://schemas.microsoft.com/office/drawing/2014/main" id="{6854306E-7F1F-2DF8-3C05-B0A85FE4042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383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a:xfrm>
            <a:off x="4274288" y="190500"/>
            <a:ext cx="7228735" cy="1752599"/>
          </a:xfrm>
        </p:spPr>
        <p:txBody>
          <a:bodyPr/>
          <a:lstStyle/>
          <a:p>
            <a:r>
              <a:rPr lang="en-US" dirty="0"/>
              <a:t>Creditable Service </a:t>
            </a:r>
            <a:br>
              <a:rPr lang="en-US" dirty="0"/>
            </a:br>
            <a:r>
              <a:rPr lang="en-US" dirty="0"/>
              <a:t>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16</a:t>
            </a:fld>
            <a:endParaRPr lang="en-US"/>
          </a:p>
        </p:txBody>
      </p:sp>
      <p:pic>
        <p:nvPicPr>
          <p:cNvPr id="6" name="Picture 5">
            <a:extLst>
              <a:ext uri="{FF2B5EF4-FFF2-40B4-BE49-F238E27FC236}">
                <a16:creationId xmlns:a16="http://schemas.microsoft.com/office/drawing/2014/main" id="{1EACE53B-5AC5-0A57-7BD9-67EB6E9E27D5}"/>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266" name="Picture 2" descr="Part-Time vs Full-Time Jobs: What's ...">
            <a:extLst>
              <a:ext uri="{FF2B5EF4-FFF2-40B4-BE49-F238E27FC236}">
                <a16:creationId xmlns:a16="http://schemas.microsoft.com/office/drawing/2014/main" id="{C4310B74-5C98-99A6-9A96-C6AE3C1E3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280" y="4736831"/>
            <a:ext cx="3057525" cy="14954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a:xfrm>
            <a:off x="4157330" y="190500"/>
            <a:ext cx="734569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356491" y="2094615"/>
            <a:ext cx="10018713" cy="3996470"/>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A reserve component of the Armed forces</a:t>
            </a:r>
          </a:p>
          <a:p>
            <a:r>
              <a:rPr lang="en-US" sz="3200" dirty="0"/>
              <a:t>National Guard service is creditable only in limited circumstances</a:t>
            </a:r>
          </a:p>
        </p:txBody>
      </p:sp>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17</a:t>
            </a:fld>
            <a:endParaRPr lang="en-US"/>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34223" y="1668582"/>
            <a:ext cx="4281377" cy="137137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0025630-1A9F-11CC-7BB4-86B06359134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97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a:xfrm>
            <a:off x="4210493" y="190500"/>
            <a:ext cx="7292530"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535110" y="1980789"/>
            <a:ext cx="10313680" cy="4251467"/>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18</a:t>
            </a:fld>
            <a:endParaRPr lang="en-US"/>
          </a:p>
        </p:txBody>
      </p:sp>
      <p:pic>
        <p:nvPicPr>
          <p:cNvPr id="6" name="Picture 5">
            <a:extLst>
              <a:ext uri="{FF2B5EF4-FFF2-40B4-BE49-F238E27FC236}">
                <a16:creationId xmlns:a16="http://schemas.microsoft.com/office/drawing/2014/main" id="{1BE213D1-4315-CE69-D687-3FEF917DE037}"/>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113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a:xfrm>
            <a:off x="4114800" y="190500"/>
            <a:ext cx="738822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r>
              <a:rPr lang="en-US" sz="3200" dirty="0"/>
              <a:t>Alternative method under USERRA</a:t>
            </a:r>
          </a:p>
          <a:p>
            <a:pPr lvl="1"/>
            <a:r>
              <a:rPr lang="en-US" sz="2600" dirty="0"/>
              <a:t>Amount of deposit before interest is limited to the amount of civilian retirement deductions which would have been withheld</a:t>
            </a:r>
          </a:p>
        </p:txBody>
      </p:sp>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19</a:t>
            </a:fld>
            <a:endParaRPr lang="en-US"/>
          </a:p>
        </p:txBody>
      </p:sp>
      <p:pic>
        <p:nvPicPr>
          <p:cNvPr id="6" name="Picture 5">
            <a:extLst>
              <a:ext uri="{FF2B5EF4-FFF2-40B4-BE49-F238E27FC236}">
                <a16:creationId xmlns:a16="http://schemas.microsoft.com/office/drawing/2014/main" id="{8F316098-D93B-5118-FCD9-144D85D093C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54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idx="1"/>
          </p:nvPr>
        </p:nvSpPr>
        <p:spPr/>
        <p:txBody>
          <a:bodyPr>
            <a:noAutofit/>
          </a:bodyPr>
          <a:lstStyle/>
          <a:p>
            <a:r>
              <a:rPr lang="en-US" sz="3600" dirty="0"/>
              <a:t>Federal Employees Retirement System (FERS)</a:t>
            </a:r>
          </a:p>
          <a:p>
            <a:r>
              <a:rPr lang="en-US" sz="3600" dirty="0"/>
              <a:t>Civil Service Retirement System (CSRS)</a:t>
            </a:r>
          </a:p>
          <a:p>
            <a:r>
              <a:rPr lang="en-US" sz="3600" dirty="0"/>
              <a:t>Postal Service Health Benefits (PSHB)</a:t>
            </a:r>
          </a:p>
          <a:p>
            <a:r>
              <a:rPr lang="en-US" sz="3600" dirty="0"/>
              <a:t>Federal Employees Group Life Insurance (FEGLI)</a:t>
            </a:r>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a:xfrm>
            <a:off x="4295553" y="190500"/>
            <a:ext cx="7207470" cy="1752599"/>
          </a:xfrm>
        </p:spPr>
        <p:txBody>
          <a:bodyPr/>
          <a:lstStyle/>
          <a:p>
            <a:r>
              <a:rPr lang="en-US" dirty="0"/>
              <a:t>Making a Deposit for </a:t>
            </a:r>
            <a:br>
              <a:rPr lang="en-US" dirty="0"/>
            </a:br>
            <a:r>
              <a:rPr lang="en-US" dirty="0"/>
              <a:t>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 as well as military earnings statements</a:t>
            </a:r>
          </a:p>
          <a:p>
            <a:r>
              <a:rPr lang="en-US" sz="2800" dirty="0"/>
              <a:t>Remember – the full deposit must be completed </a:t>
            </a:r>
            <a:r>
              <a:rPr lang="en-US" sz="2800" u="sng" dirty="0"/>
              <a:t>prior</a:t>
            </a:r>
            <a:r>
              <a:rPr lang="en-US" sz="2800" dirty="0"/>
              <a:t> to separation</a:t>
            </a:r>
          </a:p>
        </p:txBody>
      </p:sp>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20</a:t>
            </a:fld>
            <a:endParaRPr lang="en-US"/>
          </a:p>
        </p:txBody>
      </p:sp>
      <p:pic>
        <p:nvPicPr>
          <p:cNvPr id="6" name="Picture 5">
            <a:extLst>
              <a:ext uri="{FF2B5EF4-FFF2-40B4-BE49-F238E27FC236}">
                <a16:creationId xmlns:a16="http://schemas.microsoft.com/office/drawing/2014/main" id="{32C49440-80BD-29F9-5F43-6A07B8F40DC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60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a:xfrm>
            <a:off x="4231758" y="190500"/>
            <a:ext cx="7271265" cy="1752599"/>
          </a:xfrm>
        </p:spPr>
        <p:txBody>
          <a:bodyPr/>
          <a:lstStyle/>
          <a:p>
            <a:r>
              <a:rPr lang="en-US" dirty="0"/>
              <a:t>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solidFill>
                  <a:schemeClr val="accent1"/>
                </a:solidFill>
                <a:hlinkClick r:id="rId3">
                  <a:extLst>
                    <a:ext uri="{A12FA001-AC4F-418D-AE19-62706E023703}">
                      <ahyp:hlinkClr xmlns:ahyp="http://schemas.microsoft.com/office/drawing/2018/hyperlinkcolor" val="tx"/>
                    </a:ext>
                  </a:extLst>
                </a:hlinkClick>
              </a:rPr>
              <a:t>https://www.nalc.org/government-affairs</a:t>
            </a:r>
            <a:r>
              <a:rPr lang="en-US" sz="2000" dirty="0">
                <a:solidFill>
                  <a:schemeClr val="accent1"/>
                </a:solidFill>
              </a:rPr>
              <a:t> </a:t>
            </a:r>
          </a:p>
          <a:p>
            <a:r>
              <a:rPr lang="en-US" sz="2800" dirty="0"/>
              <a:t>Cost – 1.3% of basic pay of the non-career service, plus interest</a:t>
            </a:r>
          </a:p>
        </p:txBody>
      </p:sp>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21</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4"/>
          <a:stretch>
            <a:fillRect/>
          </a:stretch>
        </p:blipFill>
        <p:spPr>
          <a:xfrm>
            <a:off x="8153400" y="2666999"/>
            <a:ext cx="2173224" cy="217322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7EABF63-5B14-FE2D-EA5F-C6BA6BF487F5}"/>
              </a:ext>
            </a:extLst>
          </p:cNvPr>
          <p:cNvPicPr>
            <a:picLocks noChangeAspect="1"/>
          </p:cNvPicPr>
          <p:nvPr/>
        </p:nvPicPr>
        <p:blipFill>
          <a:blip r:embed="rId5"/>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0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a:xfrm>
            <a:off x="4051005" y="190500"/>
            <a:ext cx="7452018" cy="1752599"/>
          </a:xfrm>
        </p:spPr>
        <p:txBody>
          <a:bodyPr/>
          <a:lstStyle/>
          <a:p>
            <a:r>
              <a:rPr lang="en-US" dirty="0"/>
              <a:t>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22</a:t>
            </a:fld>
            <a:endParaRPr lang="en-US"/>
          </a:p>
        </p:txBody>
      </p:sp>
      <p:pic>
        <p:nvPicPr>
          <p:cNvPr id="6" name="Picture 5">
            <a:extLst>
              <a:ext uri="{FF2B5EF4-FFF2-40B4-BE49-F238E27FC236}">
                <a16:creationId xmlns:a16="http://schemas.microsoft.com/office/drawing/2014/main" id="{8FC148B6-B1BA-D377-0A49-89D89285F33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696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4114800" y="190500"/>
            <a:ext cx="7388223" cy="1752599"/>
          </a:xfrm>
        </p:spPr>
        <p:txBody>
          <a:bodyPr vert="horz" lIns="91440" tIns="45720" rIns="91440" bIns="45720" rtlCol="0" anchor="ctr">
            <a:normAutofit/>
          </a:bodyPr>
          <a:lstStyle/>
          <a:p>
            <a:r>
              <a:rPr lang="en-US" dirty="0"/>
              <a:t>Annuity Computation</a:t>
            </a:r>
          </a:p>
        </p:txBody>
      </p:sp>
      <p:sp>
        <p:nvSpPr>
          <p:cNvPr id="3" name="Content Placeholder 2">
            <a:extLst>
              <a:ext uri="{FF2B5EF4-FFF2-40B4-BE49-F238E27FC236}">
                <a16:creationId xmlns:a16="http://schemas.microsoft.com/office/drawing/2014/main" id="{16D8F354-AEBD-4A68-B660-2279EC7471B0}"/>
              </a:ext>
            </a:extLst>
          </p:cNvPr>
          <p:cNvSpPr>
            <a:spLocks noGrp="1"/>
          </p:cNvSpPr>
          <p:nvPr>
            <p:ph sz="half" idx="1"/>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23</a:t>
            </a:fld>
            <a:endParaRPr lang="en-US" dirty="0"/>
          </a:p>
        </p:txBody>
      </p:sp>
      <p:pic>
        <p:nvPicPr>
          <p:cNvPr id="5" name="Picture 4">
            <a:extLst>
              <a:ext uri="{FF2B5EF4-FFF2-40B4-BE49-F238E27FC236}">
                <a16:creationId xmlns:a16="http://schemas.microsoft.com/office/drawing/2014/main" id="{8F054433-32CB-8E80-0F5F-ADBBB5A949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Zach Galifianakis Algorithm GIF by Product Hunt">
            <a:extLst>
              <a:ext uri="{FF2B5EF4-FFF2-40B4-BE49-F238E27FC236}">
                <a16:creationId xmlns:a16="http://schemas.microsoft.com/office/drawing/2014/main" id="{9262B22B-DC15-EC9C-8E44-733D51067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607" y="2923068"/>
            <a:ext cx="4476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3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a:xfrm>
            <a:off x="4199860" y="190500"/>
            <a:ext cx="7303163" cy="1752599"/>
          </a:xfrm>
        </p:spPr>
        <p:txBody>
          <a:bodyPr>
            <a:normAutofit/>
          </a:bodyPr>
          <a:lstStyle/>
          <a:p>
            <a:r>
              <a:rPr lang="en-US" dirty="0"/>
              <a:t>Annuity Computation </a:t>
            </a:r>
            <a:br>
              <a:rPr lang="en-US" dirty="0"/>
            </a:br>
            <a:r>
              <a:rPr lang="en-US" dirty="0"/>
              <a:t>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24</a:t>
            </a:fld>
            <a:endParaRPr lang="en-US"/>
          </a:p>
        </p:txBody>
      </p:sp>
      <p:pic>
        <p:nvPicPr>
          <p:cNvPr id="6" name="Picture 5">
            <a:extLst>
              <a:ext uri="{FF2B5EF4-FFF2-40B4-BE49-F238E27FC236}">
                <a16:creationId xmlns:a16="http://schemas.microsoft.com/office/drawing/2014/main" id="{D2DC1CED-4C35-64F1-DCF5-3412BF0D229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224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a:xfrm>
            <a:off x="4114799" y="190500"/>
            <a:ext cx="7388223" cy="1752599"/>
          </a:xfrm>
        </p:spPr>
        <p:txBody>
          <a:bodyPr>
            <a:normAutofit/>
          </a:bodyPr>
          <a:lstStyle/>
          <a:p>
            <a:r>
              <a:rPr lang="en-US" dirty="0"/>
              <a:t>Annuity Computation</a:t>
            </a:r>
            <a:br>
              <a:rPr lang="en-US" dirty="0"/>
            </a:br>
            <a:r>
              <a:rPr lang="en-US" dirty="0"/>
              <a:t>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25</a:t>
            </a:fld>
            <a:endParaRPr lang="en-US"/>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8135080" y="1943099"/>
            <a:ext cx="2771419" cy="1108568"/>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3DF12F2-092A-3FC6-9EC2-0EFC11590FB2}"/>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902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4157330" y="283425"/>
            <a:ext cx="7345693" cy="1701380"/>
          </a:xfrm>
        </p:spPr>
        <p:txBody>
          <a:bodyPr>
            <a:normAutofit/>
          </a:bodyPr>
          <a:lstStyle/>
          <a:p>
            <a:pPr>
              <a:lnSpc>
                <a:spcPct val="90000"/>
              </a:lnSpc>
            </a:pPr>
            <a:r>
              <a:rPr lang="en-US" sz="3700" dirty="0"/>
              <a:t>Annuity Computation</a:t>
            </a:r>
            <a:br>
              <a:rPr lang="en-US" sz="3700" dirty="0"/>
            </a:br>
            <a:r>
              <a:rPr lang="en-US" sz="3700" dirty="0"/>
              <a:t>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10018712" cy="4076246"/>
          </a:xfrm>
        </p:spPr>
        <p:txBody>
          <a:bodyPr>
            <a:normAutofit/>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Payrate found on PS Form 50</a:t>
            </a:r>
          </a:p>
        </p:txBody>
      </p:sp>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26</a:t>
            </a:fld>
            <a:endParaRPr lang="en-US" dirty="0"/>
          </a:p>
        </p:txBody>
      </p:sp>
      <p:pic>
        <p:nvPicPr>
          <p:cNvPr id="4" name="Picture 3">
            <a:extLst>
              <a:ext uri="{FF2B5EF4-FFF2-40B4-BE49-F238E27FC236}">
                <a16:creationId xmlns:a16="http://schemas.microsoft.com/office/drawing/2014/main" id="{4525F0E4-E1EC-6437-8C33-D4AAD6C91C1B}"/>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2050" name="Picture 2" descr="Money Graph Vector Art, Icons, and Graphics for Free Download">
            <a:extLst>
              <a:ext uri="{FF2B5EF4-FFF2-40B4-BE49-F238E27FC236}">
                <a16:creationId xmlns:a16="http://schemas.microsoft.com/office/drawing/2014/main" id="{2251751B-EDAE-4223-C66E-675C19530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476" y="1868672"/>
            <a:ext cx="3177547" cy="178760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5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1190262017"/>
              </p:ext>
            </p:extLst>
          </p:nvPr>
        </p:nvGraphicFramePr>
        <p:xfrm>
          <a:off x="2355074" y="2778542"/>
          <a:ext cx="8211325" cy="268246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Feb. 26, 2022</a:t>
                      </a:r>
                    </a:p>
                  </a:txBody>
                  <a:tcPr anchor="ctr"/>
                </a:tc>
                <a:tc>
                  <a:txBody>
                    <a:bodyPr/>
                    <a:lstStyle/>
                    <a:p>
                      <a:r>
                        <a:rPr lang="en-US" sz="2400" b="0" dirty="0"/>
                        <a:t>COLA</a:t>
                      </a:r>
                    </a:p>
                  </a:txBody>
                  <a:tcPr anchor="ctr"/>
                </a:tc>
                <a:tc>
                  <a:txBody>
                    <a:bodyPr/>
                    <a:lstStyle/>
                    <a:p>
                      <a:r>
                        <a:rPr lang="en-US" sz="2400" b="0" dirty="0"/>
                        <a:t>$1,331</a:t>
                      </a:r>
                    </a:p>
                  </a:txBody>
                  <a:tcPr anchor="ctr"/>
                </a:tc>
                <a:extLst>
                  <a:ext uri="{0D108BD9-81ED-4DB2-BD59-A6C34878D82A}">
                    <a16:rowId xmlns:a16="http://schemas.microsoft.com/office/drawing/2014/main" val="4001988648"/>
                  </a:ext>
                </a:extLst>
              </a:tr>
              <a:tr h="536492">
                <a:tc>
                  <a:txBody>
                    <a:bodyPr/>
                    <a:lstStyle/>
                    <a:p>
                      <a:r>
                        <a:rPr lang="en-US" sz="2400" b="0" dirty="0"/>
                        <a:t>Aug. 27, 2022</a:t>
                      </a:r>
                    </a:p>
                  </a:txBody>
                  <a:tcPr anchor="ctr"/>
                </a:tc>
                <a:tc>
                  <a:txBody>
                    <a:bodyPr/>
                    <a:lstStyle/>
                    <a:p>
                      <a:r>
                        <a:rPr lang="en-US" sz="2400" b="0" dirty="0"/>
                        <a:t>COLA</a:t>
                      </a:r>
                    </a:p>
                  </a:txBody>
                  <a:tcPr anchor="ctr"/>
                </a:tc>
                <a:tc>
                  <a:txBody>
                    <a:bodyPr/>
                    <a:lstStyle/>
                    <a:p>
                      <a:r>
                        <a:rPr lang="en-US" sz="2400" b="0" dirty="0"/>
                        <a:t>$2,455</a:t>
                      </a:r>
                    </a:p>
                  </a:txBody>
                  <a:tcPr anchor="ctr"/>
                </a:tc>
                <a:extLst>
                  <a:ext uri="{0D108BD9-81ED-4DB2-BD59-A6C34878D82A}">
                    <a16:rowId xmlns:a16="http://schemas.microsoft.com/office/drawing/2014/main" val="3334511072"/>
                  </a:ext>
                </a:extLst>
              </a:tr>
              <a:tr h="536492">
                <a:tc>
                  <a:txBody>
                    <a:bodyPr/>
                    <a:lstStyle/>
                    <a:p>
                      <a:r>
                        <a:rPr lang="en-US" sz="2400" b="0" dirty="0"/>
                        <a:t>Nov. 19, 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General Wage Increase</a:t>
                      </a:r>
                    </a:p>
                  </a:txBody>
                  <a:tcPr anchor="ctr"/>
                </a:tc>
                <a:tc>
                  <a:txBody>
                    <a:bodyPr/>
                    <a:lstStyle/>
                    <a:p>
                      <a:r>
                        <a:rPr lang="en-US" sz="2400" b="0" dirty="0"/>
                        <a:t>1.3%</a:t>
                      </a:r>
                    </a:p>
                  </a:txBody>
                  <a:tcPr anchor="ctr"/>
                </a:tc>
                <a:extLst>
                  <a:ext uri="{0D108BD9-81ED-4DB2-BD59-A6C34878D82A}">
                    <a16:rowId xmlns:a16="http://schemas.microsoft.com/office/drawing/2014/main" val="2816849768"/>
                  </a:ext>
                </a:extLst>
              </a:tr>
              <a:tr h="536492">
                <a:tc>
                  <a:txBody>
                    <a:bodyPr/>
                    <a:lstStyle/>
                    <a:p>
                      <a:r>
                        <a:rPr lang="en-US" sz="2400" b="0" dirty="0"/>
                        <a:t>Mar. 11, 2023</a:t>
                      </a:r>
                    </a:p>
                  </a:txBody>
                  <a:tcPr anchor="ctr"/>
                </a:tc>
                <a:tc>
                  <a:txBody>
                    <a:bodyPr/>
                    <a:lstStyle/>
                    <a:p>
                      <a:r>
                        <a:rPr lang="en-US" sz="2400" b="0" dirty="0"/>
                        <a:t>COLA</a:t>
                      </a:r>
                    </a:p>
                  </a:txBody>
                  <a:tcPr anchor="ctr"/>
                </a:tc>
                <a:tc>
                  <a:txBody>
                    <a:bodyPr/>
                    <a:lstStyle/>
                    <a:p>
                      <a:r>
                        <a:rPr lang="en-US" sz="2400" b="0" dirty="0"/>
                        <a:t>$208</a:t>
                      </a:r>
                    </a:p>
                  </a:txBody>
                  <a:tcPr anchor="ctr"/>
                </a:tc>
                <a:extLst>
                  <a:ext uri="{0D108BD9-81ED-4DB2-BD59-A6C34878D82A}">
                    <a16:rowId xmlns:a16="http://schemas.microsoft.com/office/drawing/2014/main" val="4178067645"/>
                  </a:ext>
                </a:extLst>
              </a:tr>
            </a:tbl>
          </a:graphicData>
        </a:graphic>
      </p:graphicFrame>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27</a:t>
            </a:fld>
            <a:endParaRPr lang="en-US"/>
          </a:p>
        </p:txBody>
      </p:sp>
      <p:pic>
        <p:nvPicPr>
          <p:cNvPr id="8" name="Picture 7">
            <a:extLst>
              <a:ext uri="{FF2B5EF4-FFF2-40B4-BE49-F238E27FC236}">
                <a16:creationId xmlns:a16="http://schemas.microsoft.com/office/drawing/2014/main" id="{5CC6DB95-E1D5-434D-5680-02CD4CA29C0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3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28</a:t>
            </a:fld>
            <a:endParaRPr lang="en-US"/>
          </a:p>
        </p:txBody>
      </p:sp>
      <p:pic>
        <p:nvPicPr>
          <p:cNvPr id="6" name="Picture 5">
            <a:extLst>
              <a:ext uri="{FF2B5EF4-FFF2-40B4-BE49-F238E27FC236}">
                <a16:creationId xmlns:a16="http://schemas.microsoft.com/office/drawing/2014/main" id="{6A5AE509-DFC7-2B21-6ECB-C39A58B2D5C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3A6A35AB-FAE5-33C3-2362-6D311405D17F}"/>
              </a:ext>
            </a:extLst>
          </p:cNvPr>
          <p:cNvGraphicFramePr>
            <a:graphicFrameLocks noGrp="1"/>
          </p:cNvGraphicFramePr>
          <p:nvPr>
            <p:extLst>
              <p:ext uri="{D42A27DB-BD31-4B8C-83A1-F6EECF244321}">
                <p14:modId xmlns:p14="http://schemas.microsoft.com/office/powerpoint/2010/main" val="625962453"/>
              </p:ext>
            </p:extLst>
          </p:nvPr>
        </p:nvGraphicFramePr>
        <p:xfrm>
          <a:off x="1358900" y="1943098"/>
          <a:ext cx="10388600" cy="4610102"/>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58586">
                <a:tc>
                  <a:txBody>
                    <a:bodyPr/>
                    <a:lstStyle/>
                    <a:p>
                      <a:pPr algn="l" fontAlgn="b"/>
                      <a:r>
                        <a:rPr lang="en-US" sz="2000" b="1" i="0" u="none" strike="noStrike" dirty="0">
                          <a:solidFill>
                            <a:srgbClr val="FFFFFF"/>
                          </a:solidFill>
                          <a:effectLst/>
                          <a:latin typeface="Calibri" panose="020F0502020204030204" pitchFamily="34" charset="0"/>
                        </a:rPr>
                        <a:t>From</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To</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Years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Months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Days</a:t>
                      </a:r>
                    </a:p>
                  </a:txBody>
                  <a:tcPr marL="9525" marR="9525" marT="9525" marB="0" anchor="b"/>
                </a:tc>
                <a:tc>
                  <a:txBody>
                    <a:bodyPr/>
                    <a:lstStyle/>
                    <a:p>
                      <a:pPr algn="l" fontAlgn="b"/>
                      <a:r>
                        <a:rPr lang="en-US" sz="2000" b="1" i="0" u="none" strike="noStrike">
                          <a:solidFill>
                            <a:srgbClr val="FFFFFF"/>
                          </a:solidFill>
                          <a:effectLst/>
                          <a:latin typeface="Calibri" panose="020F0502020204030204" pitchFamily="34" charset="0"/>
                        </a:rPr>
                        <a:t>Annual Rate</a:t>
                      </a:r>
                    </a:p>
                  </a:txBody>
                  <a:tcPr marL="9525" marR="9525" marT="9525" marB="0" anchor="b"/>
                </a:tc>
                <a:tc>
                  <a:txBody>
                    <a:bodyPr/>
                    <a:lstStyle/>
                    <a:p>
                      <a:pPr algn="l" fontAlgn="b"/>
                      <a:r>
                        <a:rPr lang="en-US" sz="2000" b="1" i="0" u="none" strike="noStrike" dirty="0">
                          <a:solidFill>
                            <a:srgbClr val="FFFFFF"/>
                          </a:solidFill>
                          <a:effectLst/>
                          <a:latin typeface="Calibri" panose="020F0502020204030204" pitchFamily="34" charset="0"/>
                        </a:rPr>
                        <a:t>Gross Pay</a:t>
                      </a:r>
                    </a:p>
                  </a:txBody>
                  <a:tcPr marL="9525" marR="9525" marT="9525" marB="0" anchor="b"/>
                </a:tc>
                <a:extLst>
                  <a:ext uri="{0D108BD9-81ED-4DB2-BD59-A6C34878D82A}">
                    <a16:rowId xmlns:a16="http://schemas.microsoft.com/office/drawing/2014/main" val="2524144425"/>
                  </a:ext>
                </a:extLst>
              </a:tr>
              <a:tr h="658586">
                <a:tc>
                  <a:txBody>
                    <a:bodyPr/>
                    <a:lstStyle/>
                    <a:p>
                      <a:pPr algn="r" fontAlgn="b"/>
                      <a:r>
                        <a:rPr lang="en-US" sz="2600" b="0" i="0" u="none" strike="noStrike" dirty="0">
                          <a:solidFill>
                            <a:srgbClr val="000000"/>
                          </a:solidFill>
                          <a:effectLst/>
                          <a:latin typeface="Calibri" panose="020F0502020204030204" pitchFamily="34" charset="0"/>
                        </a:rPr>
                        <a:t>3/11/2023</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12/31/2024</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$75,299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$136,363</a:t>
                      </a:r>
                    </a:p>
                  </a:txBody>
                  <a:tcPr marL="9525" marR="9525" marT="9525" marB="0" anchor="b"/>
                </a:tc>
                <a:extLst>
                  <a:ext uri="{0D108BD9-81ED-4DB2-BD59-A6C34878D82A}">
                    <a16:rowId xmlns:a16="http://schemas.microsoft.com/office/drawing/2014/main" val="423584651"/>
                  </a:ext>
                </a:extLst>
              </a:tr>
              <a:tr h="658586">
                <a:tc>
                  <a:txBody>
                    <a:bodyPr/>
                    <a:lstStyle/>
                    <a:p>
                      <a:pPr algn="r" fontAlgn="b"/>
                      <a:r>
                        <a:rPr lang="en-US" sz="2600" b="0" i="0" u="none" strike="noStrike">
                          <a:solidFill>
                            <a:srgbClr val="000000"/>
                          </a:solidFill>
                          <a:effectLst/>
                          <a:latin typeface="Calibri" panose="020F0502020204030204" pitchFamily="34" charset="0"/>
                        </a:rPr>
                        <a:t>11/19/2022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3/10/2023</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$75,091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$22,836</a:t>
                      </a:r>
                    </a:p>
                  </a:txBody>
                  <a:tcPr marL="9525" marR="9525" marT="9525" marB="0" anchor="b"/>
                </a:tc>
                <a:extLst>
                  <a:ext uri="{0D108BD9-81ED-4DB2-BD59-A6C34878D82A}">
                    <a16:rowId xmlns:a16="http://schemas.microsoft.com/office/drawing/2014/main" val="3802922053"/>
                  </a:ext>
                </a:extLst>
              </a:tr>
              <a:tr h="658586">
                <a:tc>
                  <a:txBody>
                    <a:bodyPr/>
                    <a:lstStyle/>
                    <a:p>
                      <a:pPr algn="r" fontAlgn="b"/>
                      <a:r>
                        <a:rPr lang="en-US" sz="2600" b="0" i="0" u="none" strike="noStrike">
                          <a:solidFill>
                            <a:srgbClr val="000000"/>
                          </a:solidFill>
                          <a:effectLst/>
                          <a:latin typeface="Calibri" panose="020F0502020204030204" pitchFamily="34" charset="0"/>
                        </a:rPr>
                        <a:t>8/27/2022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11/18/2022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$73,802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$16,782</a:t>
                      </a:r>
                    </a:p>
                  </a:txBody>
                  <a:tcPr marL="9525" marR="9525" marT="9525" marB="0" anchor="b"/>
                </a:tc>
                <a:extLst>
                  <a:ext uri="{0D108BD9-81ED-4DB2-BD59-A6C34878D82A}">
                    <a16:rowId xmlns:a16="http://schemas.microsoft.com/office/drawing/2014/main" val="3482090749"/>
                  </a:ext>
                </a:extLst>
              </a:tr>
              <a:tr h="658586">
                <a:tc>
                  <a:txBody>
                    <a:bodyPr/>
                    <a:lstStyle/>
                    <a:p>
                      <a:pPr algn="r" fontAlgn="b"/>
                      <a:r>
                        <a:rPr lang="en-US" sz="2600" b="0" i="0" u="none" strike="noStrike">
                          <a:solidFill>
                            <a:srgbClr val="000000"/>
                          </a:solidFill>
                          <a:effectLst/>
                          <a:latin typeface="Calibri" panose="020F0502020204030204" pitchFamily="34" charset="0"/>
                        </a:rPr>
                        <a:t>2/26/2022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8/26/2022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$71,347</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$35,380</a:t>
                      </a:r>
                    </a:p>
                  </a:txBody>
                  <a:tcPr marL="9525" marR="9525" marT="9525" marB="0" anchor="b"/>
                </a:tc>
                <a:extLst>
                  <a:ext uri="{0D108BD9-81ED-4DB2-BD59-A6C34878D82A}">
                    <a16:rowId xmlns:a16="http://schemas.microsoft.com/office/drawing/2014/main" val="1350989930"/>
                  </a:ext>
                </a:extLst>
              </a:tr>
              <a:tr h="658586">
                <a:tc>
                  <a:txBody>
                    <a:bodyPr/>
                    <a:lstStyle/>
                    <a:p>
                      <a:pPr algn="r" fontAlgn="b"/>
                      <a:r>
                        <a:rPr lang="en-US" sz="2600" b="0" i="0" u="none" strike="noStrike">
                          <a:solidFill>
                            <a:srgbClr val="000000"/>
                          </a:solidFill>
                          <a:effectLst/>
                          <a:latin typeface="Calibri" panose="020F0502020204030204" pitchFamily="34" charset="0"/>
                        </a:rPr>
                        <a:t>1/1/2022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2/25/2022</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24</a:t>
                      </a:r>
                    </a:p>
                  </a:txBody>
                  <a:tcPr marL="9525" marR="9525" marT="9525" marB="0" anchor="b"/>
                </a:tc>
                <a:tc>
                  <a:txBody>
                    <a:bodyPr/>
                    <a:lstStyle/>
                    <a:p>
                      <a:pPr algn="r" fontAlgn="b"/>
                      <a:r>
                        <a:rPr lang="en-US" sz="2600" b="0" i="0" u="none" strike="noStrike">
                          <a:solidFill>
                            <a:srgbClr val="000000"/>
                          </a:solidFill>
                          <a:effectLst/>
                          <a:latin typeface="Calibri" panose="020F0502020204030204" pitchFamily="34" charset="0"/>
                        </a:rPr>
                        <a:t>$70,016</a:t>
                      </a:r>
                    </a:p>
                  </a:txBody>
                  <a:tcPr marL="9525" marR="9525" marT="9525" marB="0" anchor="b"/>
                </a:tc>
                <a:tc>
                  <a:txBody>
                    <a:bodyPr/>
                    <a:lstStyle/>
                    <a:p>
                      <a:pPr algn="r" fontAlgn="b"/>
                      <a:r>
                        <a:rPr lang="en-US" sz="2600" b="0" i="0" u="none" strike="noStrike" dirty="0">
                          <a:solidFill>
                            <a:srgbClr val="000000"/>
                          </a:solidFill>
                          <a:effectLst/>
                          <a:latin typeface="Calibri" panose="020F0502020204030204" pitchFamily="34" charset="0"/>
                        </a:rPr>
                        <a:t>$10,550</a:t>
                      </a:r>
                    </a:p>
                  </a:txBody>
                  <a:tcPr marL="9525" marR="9525" marT="9525" marB="0" anchor="b"/>
                </a:tc>
                <a:extLst>
                  <a:ext uri="{0D108BD9-81ED-4DB2-BD59-A6C34878D82A}">
                    <a16:rowId xmlns:a16="http://schemas.microsoft.com/office/drawing/2014/main" val="458370612"/>
                  </a:ext>
                </a:extLst>
              </a:tr>
              <a:tr h="658586">
                <a:tc gridSpan="7">
                  <a:txBody>
                    <a:bodyPr/>
                    <a:lstStyle/>
                    <a:p>
                      <a:pPr algn="ctr" fontAlgn="b"/>
                      <a:r>
                        <a:rPr lang="en-US" sz="3000" b="1" i="0" u="none" strike="noStrike" dirty="0">
                          <a:solidFill>
                            <a:srgbClr val="000000"/>
                          </a:solidFill>
                          <a:effectLst/>
                          <a:latin typeface="Calibri" panose="020F0502020204030204" pitchFamily="34" charset="0"/>
                        </a:rPr>
                        <a:t>3-Year Average Salary $73,971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a:xfrm>
            <a:off x="4104167" y="190500"/>
            <a:ext cx="7398856" cy="1752599"/>
          </a:xfrm>
        </p:spPr>
        <p:txBody>
          <a:bodyPr/>
          <a:lstStyle/>
          <a:p>
            <a:r>
              <a:rPr lang="en-US" dirty="0"/>
              <a:t>		Annuity Computation </a:t>
            </a:r>
            <a:br>
              <a:rPr lang="en-US" dirty="0"/>
            </a:br>
            <a:r>
              <a:rPr lang="en-US" dirty="0"/>
              <a:t>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057400"/>
            <a:ext cx="10018713" cy="417485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29</a:t>
            </a:fld>
            <a:endParaRPr lang="en-US"/>
          </a:p>
        </p:txBody>
      </p:sp>
      <p:pic>
        <p:nvPicPr>
          <p:cNvPr id="6" name="Picture 5">
            <a:extLst>
              <a:ext uri="{FF2B5EF4-FFF2-40B4-BE49-F238E27FC236}">
                <a16:creationId xmlns:a16="http://schemas.microsoft.com/office/drawing/2014/main" id="{201E9F74-8386-0CF9-2478-B757D2135A6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53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98E2-9B61-6198-EF0A-0412FDF37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EA8CC-3EFF-F81F-A841-A0D23FC756AE}"/>
              </a:ext>
            </a:extLst>
          </p:cNvPr>
          <p:cNvSpPr>
            <a:spLocks noGrp="1"/>
          </p:cNvSpPr>
          <p:nvPr>
            <p:ph type="title"/>
          </p:nvPr>
        </p:nvSpPr>
        <p:spPr/>
        <p:txBody>
          <a:bodyPr/>
          <a:lstStyle/>
          <a:p>
            <a:r>
              <a:rPr lang="en-US" dirty="0"/>
              <a:t>Agenda cont.</a:t>
            </a:r>
          </a:p>
        </p:txBody>
      </p:sp>
      <p:sp>
        <p:nvSpPr>
          <p:cNvPr id="5" name="Content Placeholder 4">
            <a:extLst>
              <a:ext uri="{FF2B5EF4-FFF2-40B4-BE49-F238E27FC236}">
                <a16:creationId xmlns:a16="http://schemas.microsoft.com/office/drawing/2014/main" id="{46332FF9-E195-7B0B-12C0-0D8EF7FA6AC5}"/>
              </a:ext>
            </a:extLst>
          </p:cNvPr>
          <p:cNvSpPr>
            <a:spLocks noGrp="1"/>
          </p:cNvSpPr>
          <p:nvPr>
            <p:ph idx="1"/>
          </p:nvPr>
        </p:nvSpPr>
        <p:spPr/>
        <p:txBody>
          <a:bodyPr>
            <a:normAutofit/>
          </a:bodyPr>
          <a:lstStyle/>
          <a:p>
            <a:r>
              <a:rPr lang="en-US" sz="3200" dirty="0"/>
              <a:t>Thrift Savings Plan (TSP)</a:t>
            </a:r>
          </a:p>
          <a:p>
            <a:r>
              <a:rPr lang="en-US" sz="3200" dirty="0"/>
              <a:t>Social Security Administration (SSA)</a:t>
            </a:r>
          </a:p>
          <a:p>
            <a:r>
              <a:rPr lang="en-US" sz="3200" dirty="0"/>
              <a:t>Other considerations</a:t>
            </a:r>
          </a:p>
          <a:p>
            <a:r>
              <a:rPr lang="en-US" sz="3200" dirty="0"/>
              <a:t>Applying</a:t>
            </a:r>
          </a:p>
          <a:p>
            <a:r>
              <a:rPr lang="en-US" sz="3200" dirty="0"/>
              <a:t>Post-retirement info</a:t>
            </a:r>
          </a:p>
          <a:p>
            <a:endParaRPr lang="en-US" sz="2000" dirty="0"/>
          </a:p>
        </p:txBody>
      </p:sp>
      <p:sp>
        <p:nvSpPr>
          <p:cNvPr id="4" name="Slide Number Placeholder 3">
            <a:extLst>
              <a:ext uri="{FF2B5EF4-FFF2-40B4-BE49-F238E27FC236}">
                <a16:creationId xmlns:a16="http://schemas.microsoft.com/office/drawing/2014/main" id="{B6BFA176-2E06-3CD7-50C9-9A22C15EAC7B}"/>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40345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a:xfrm>
            <a:off x="4051005" y="190500"/>
            <a:ext cx="7452018" cy="1752599"/>
          </a:xfrm>
        </p:spPr>
        <p:txBody>
          <a:bodyPr/>
          <a:lstStyle/>
          <a:p>
            <a:r>
              <a:rPr lang="en-US" dirty="0"/>
              <a:t>			Annuity Computation </a:t>
            </a:r>
            <a:br>
              <a:rPr lang="en-US" dirty="0"/>
            </a:br>
            <a:r>
              <a:rPr lang="en-US" dirty="0"/>
              <a:t>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30</a:t>
            </a:fld>
            <a:endParaRPr lang="en-US"/>
          </a:p>
        </p:txBody>
      </p:sp>
      <p:pic>
        <p:nvPicPr>
          <p:cNvPr id="6" name="Picture 5">
            <a:extLst>
              <a:ext uri="{FF2B5EF4-FFF2-40B4-BE49-F238E27FC236}">
                <a16:creationId xmlns:a16="http://schemas.microsoft.com/office/drawing/2014/main" id="{89B3E363-E808-F75C-24C8-B43A982E46F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63377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a:xfrm>
            <a:off x="4167963" y="190500"/>
            <a:ext cx="7335060" cy="1752599"/>
          </a:xfrm>
        </p:spPr>
        <p:txBody>
          <a:bodyPr/>
          <a:lstStyle/>
          <a:p>
            <a:r>
              <a:rPr lang="en-US" dirty="0"/>
              <a:t>Early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a:xfrm>
            <a:off x="1484311" y="2061882"/>
            <a:ext cx="7096164" cy="3729319"/>
          </a:xfrm>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31</a:t>
            </a:fld>
            <a:endParaRPr lang="en-US"/>
          </a:p>
        </p:txBody>
      </p:sp>
      <p:pic>
        <p:nvPicPr>
          <p:cNvPr id="8" name="Picture 7">
            <a:extLst>
              <a:ext uri="{FF2B5EF4-FFF2-40B4-BE49-F238E27FC236}">
                <a16:creationId xmlns:a16="http://schemas.microsoft.com/office/drawing/2014/main" id="{5E111F93-7937-8F2A-4C5E-A8B8F3E07B8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 name="Picture 10" descr="Thumbs Down Handy">
            <a:extLst>
              <a:ext uri="{FF2B5EF4-FFF2-40B4-BE49-F238E27FC236}">
                <a16:creationId xmlns:a16="http://schemas.microsoft.com/office/drawing/2014/main" id="{6D617A38-EC9F-1CFB-0CBB-5C3D3B2CA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475" y="2455704"/>
            <a:ext cx="2941674" cy="2941674"/>
          </a:xfrm>
          <a:prstGeom prst="rect">
            <a:avLst/>
          </a:prstGeom>
        </p:spPr>
      </p:pic>
    </p:spTree>
    <p:extLst>
      <p:ext uri="{BB962C8B-B14F-4D97-AF65-F5344CB8AC3E}">
        <p14:creationId xmlns:p14="http://schemas.microsoft.com/office/powerpoint/2010/main" val="43821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a:xfrm>
            <a:off x="4125433" y="190500"/>
            <a:ext cx="7377590"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32</a:t>
            </a:fld>
            <a:endParaRPr lang="en-US"/>
          </a:p>
        </p:txBody>
      </p:sp>
      <p:pic>
        <p:nvPicPr>
          <p:cNvPr id="6" name="Picture 5">
            <a:extLst>
              <a:ext uri="{FF2B5EF4-FFF2-40B4-BE49-F238E27FC236}">
                <a16:creationId xmlns:a16="http://schemas.microsoft.com/office/drawing/2014/main" id="{BFC896E3-EC17-4BAE-D12A-E9AF2B5DD4F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76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04167" y="190500"/>
            <a:ext cx="7398856"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237833"/>
            <a:ext cx="10018713" cy="3811860"/>
          </a:xfrm>
        </p:spPr>
        <p:txBody>
          <a:bodyPr>
            <a:normAutofit lnSpcReduction="10000"/>
          </a:bodyPr>
          <a:lstStyle/>
          <a:p>
            <a:r>
              <a:rPr lang="en-US" sz="3200" dirty="0"/>
              <a:t>Eligibility</a:t>
            </a:r>
          </a:p>
          <a:p>
            <a:pPr lvl="1"/>
            <a:r>
              <a:rPr lang="en-US" sz="2800" dirty="0"/>
              <a:t>Must have at least one full calendar year of FERS service</a:t>
            </a:r>
          </a:p>
          <a:p>
            <a:pPr lvl="1"/>
            <a:r>
              <a:rPr lang="en-US" sz="2800" dirty="0"/>
              <a:t>Retiring voluntarily on an immediate annuity which is not reduced for age:</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33</a:t>
            </a:fld>
            <a:endParaRPr lang="en-US"/>
          </a:p>
        </p:txBody>
      </p:sp>
      <p:pic>
        <p:nvPicPr>
          <p:cNvPr id="6" name="Picture 5">
            <a:extLst>
              <a:ext uri="{FF2B5EF4-FFF2-40B4-BE49-F238E27FC236}">
                <a16:creationId xmlns:a16="http://schemas.microsoft.com/office/drawing/2014/main" id="{4DA0DC32-097F-B38D-730F-0D2283BCE14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0467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57330" y="190500"/>
            <a:ext cx="7345693"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399250" y="2169493"/>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2025 earnings limit is $23,400.</a:t>
            </a:r>
          </a:p>
        </p:txBody>
      </p:sp>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34</a:t>
            </a:fld>
            <a:endParaRPr lang="en-US"/>
          </a:p>
        </p:txBody>
      </p:sp>
      <p:pic>
        <p:nvPicPr>
          <p:cNvPr id="6" name="Picture 5">
            <a:extLst>
              <a:ext uri="{FF2B5EF4-FFF2-40B4-BE49-F238E27FC236}">
                <a16:creationId xmlns:a16="http://schemas.microsoft.com/office/drawing/2014/main" id="{B96E8100-0CBE-3F90-85D4-A03D3D02143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849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a:xfrm>
            <a:off x="4136065" y="190500"/>
            <a:ext cx="7366958"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398094"/>
            <a:ext cx="10018713" cy="3834162"/>
          </a:xfrm>
        </p:spPr>
        <p:txBody>
          <a:bodyPr>
            <a:normAutofit/>
          </a:bodyPr>
          <a:lstStyle/>
          <a:p>
            <a:r>
              <a:rPr lang="en-US" sz="3200" dirty="0"/>
              <a:t>Request an annuity estimate from the Postal Service (HRSSC)</a:t>
            </a:r>
          </a:p>
          <a:p>
            <a:pPr lvl="1"/>
            <a:r>
              <a:rPr lang="en-US" sz="3000" dirty="0"/>
              <a:t>Remember, this is just an estimate. OPM will determine exact amount upon retirement.</a:t>
            </a:r>
          </a:p>
          <a:p>
            <a:pPr lvl="2"/>
            <a:endParaRPr lang="en-US" sz="2800" dirty="0"/>
          </a:p>
        </p:txBody>
      </p:sp>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35</a:t>
            </a:fld>
            <a:endParaRPr lang="en-US"/>
          </a:p>
        </p:txBody>
      </p:sp>
      <p:pic>
        <p:nvPicPr>
          <p:cNvPr id="6" name="Picture 5">
            <a:extLst>
              <a:ext uri="{FF2B5EF4-FFF2-40B4-BE49-F238E27FC236}">
                <a16:creationId xmlns:a16="http://schemas.microsoft.com/office/drawing/2014/main" id="{C2CEFFE5-BD1E-DF27-21BF-0EA05CD20AA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1951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a:xfrm>
            <a:off x="4104167" y="190500"/>
            <a:ext cx="7398856" cy="1752599"/>
          </a:xfrm>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a:xfrm>
            <a:off x="1484309" y="2320374"/>
            <a:ext cx="10018713" cy="3729319"/>
          </a:xfrm>
        </p:spPr>
        <p:txBody>
          <a:bodyPr anchor="t">
            <a:normAutofit/>
          </a:bodyPr>
          <a:lstStyle/>
          <a:p>
            <a:r>
              <a:rPr lang="en-US" sz="3200" dirty="0"/>
              <a:t>There is no maximum annuity under FERS</a:t>
            </a:r>
          </a:p>
        </p:txBody>
      </p:sp>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5" name="Picture 4">
            <a:extLst>
              <a:ext uri="{FF2B5EF4-FFF2-40B4-BE49-F238E27FC236}">
                <a16:creationId xmlns:a16="http://schemas.microsoft.com/office/drawing/2014/main" id="{43319765-9142-C040-12CC-CE5E6CD685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Work Life Balance Vector Art, Icons, and Graphics for Free Download">
            <a:extLst>
              <a:ext uri="{FF2B5EF4-FFF2-40B4-BE49-F238E27FC236}">
                <a16:creationId xmlns:a16="http://schemas.microsoft.com/office/drawing/2014/main" id="{9C634D72-7589-D35F-B631-79FAEB0CB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73" y="3308996"/>
            <a:ext cx="4150574" cy="25581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a:xfrm>
            <a:off x="4125433" y="190500"/>
            <a:ext cx="7377590"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064841"/>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PSHB coverage after an annuitant’s death ONLY if a survivor annuity election was made and the spouse was actively covered at the time of death.</a:t>
            </a:r>
          </a:p>
        </p:txBody>
      </p:sp>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37</a:t>
            </a:fld>
            <a:endParaRPr lang="en-US"/>
          </a:p>
        </p:txBody>
      </p:sp>
      <p:pic>
        <p:nvPicPr>
          <p:cNvPr id="6" name="Picture 5">
            <a:extLst>
              <a:ext uri="{FF2B5EF4-FFF2-40B4-BE49-F238E27FC236}">
                <a16:creationId xmlns:a16="http://schemas.microsoft.com/office/drawing/2014/main" id="{BC5B8BDE-BD06-AB59-708A-67162F13126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864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46698" y="190500"/>
            <a:ext cx="7356325"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760757" y="2111028"/>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38</a:t>
            </a:fld>
            <a:endParaRPr lang="en-US"/>
          </a:p>
        </p:txBody>
      </p:sp>
      <p:pic>
        <p:nvPicPr>
          <p:cNvPr id="8" name="Picture 7">
            <a:extLst>
              <a:ext uri="{FF2B5EF4-FFF2-40B4-BE49-F238E27FC236}">
                <a16:creationId xmlns:a16="http://schemas.microsoft.com/office/drawing/2014/main" id="{A914A9AE-BFDC-0402-1967-21D084039F8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38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a:xfrm>
            <a:off x="4178595" y="190500"/>
            <a:ext cx="732442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39</a:t>
            </a:fld>
            <a:endParaRPr lang="en-US"/>
          </a:p>
        </p:txBody>
      </p:sp>
      <p:pic>
        <p:nvPicPr>
          <p:cNvPr id="6" name="Picture 5">
            <a:extLst>
              <a:ext uri="{FF2B5EF4-FFF2-40B4-BE49-F238E27FC236}">
                <a16:creationId xmlns:a16="http://schemas.microsoft.com/office/drawing/2014/main" id="{EA65199A-FD8E-C4C3-48A9-F00655E39D0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66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a:xfrm>
            <a:off x="5021034" y="905933"/>
            <a:ext cx="6481989" cy="965200"/>
          </a:xfrm>
        </p:spPr>
        <p:txBody>
          <a:bodyPr>
            <a:normAutofit/>
          </a:bodyPr>
          <a:lstStyle/>
          <a:p>
            <a:pPr>
              <a:lnSpc>
                <a:spcPct val="90000"/>
              </a:lnSpc>
            </a:pPr>
            <a:r>
              <a:rPr lang="en-US" sz="2800"/>
              <a:t>Federal Employees Retirement System</a:t>
            </a:r>
            <a:br>
              <a:rPr lang="en-US" sz="2800"/>
            </a:br>
            <a:r>
              <a:rPr lang="en-US" sz="2800"/>
              <a:t>(FERS)</a:t>
            </a:r>
          </a:p>
        </p:txBody>
      </p:sp>
      <p:pic>
        <p:nvPicPr>
          <p:cNvPr id="1028" name="Picture 4" descr="The 'Three-Legged Stool': a Folksy, but Deceptive, Rhetorical Attack on  Social Security - CounterPunch.org">
            <a:extLst>
              <a:ext uri="{FF2B5EF4-FFF2-40B4-BE49-F238E27FC236}">
                <a16:creationId xmlns:a16="http://schemas.microsoft.com/office/drawing/2014/main" id="{96C19180-DE26-2E54-A2C6-0DB3568C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84" r="28826"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5021035" y="1998133"/>
            <a:ext cx="6481987" cy="3793067"/>
          </a:xfrm>
        </p:spPr>
        <p:txBody>
          <a:bodyPr>
            <a:normAutofit/>
          </a:bodyPr>
          <a:lstStyle/>
          <a:p>
            <a:r>
              <a:rPr lang="en-US" dirty="0"/>
              <a:t>Applied to new hires on and after Jan. 1, 1984</a:t>
            </a:r>
          </a:p>
          <a:p>
            <a:r>
              <a:rPr lang="en-US" dirty="0"/>
              <a:t>Three components</a:t>
            </a:r>
          </a:p>
          <a:p>
            <a:pPr lvl="1"/>
            <a:r>
              <a:rPr lang="en-US" dirty="0"/>
              <a:t>FERS Basic Benefit – a defined </a:t>
            </a:r>
            <a:r>
              <a:rPr lang="en-US" u="sng" dirty="0"/>
              <a:t>benefit</a:t>
            </a:r>
            <a:r>
              <a:rPr lang="en-US" dirty="0"/>
              <a:t> plan</a:t>
            </a:r>
          </a:p>
          <a:p>
            <a:pPr lvl="2"/>
            <a:r>
              <a:rPr lang="en-US" dirty="0"/>
              <a:t>Special Annuity Supplement</a:t>
            </a:r>
          </a:p>
          <a:p>
            <a:pPr lvl="1"/>
            <a:r>
              <a:rPr lang="en-US" dirty="0"/>
              <a:t>Social Security</a:t>
            </a:r>
          </a:p>
          <a:p>
            <a:pPr lvl="1"/>
            <a:r>
              <a:rPr lang="en-US" dirty="0"/>
              <a:t>Thrift Savings Plan – a defined </a:t>
            </a:r>
            <a:r>
              <a:rPr lang="en-US" u="sng" dirty="0"/>
              <a:t>contribution</a:t>
            </a:r>
            <a:r>
              <a:rPr lang="en-US"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4</a:t>
            </a:fld>
            <a:endParaRPr lang="en-US"/>
          </a:p>
        </p:txBody>
      </p:sp>
    </p:spTree>
    <p:extLst>
      <p:ext uri="{BB962C8B-B14F-4D97-AF65-F5344CB8AC3E}">
        <p14:creationId xmlns:p14="http://schemas.microsoft.com/office/powerpoint/2010/main" val="325039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a:xfrm>
            <a:off x="4136065" y="190500"/>
            <a:ext cx="736695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an affidavit is required to provide additional information about relationship, and financial dependency. </a:t>
            </a:r>
          </a:p>
          <a:p>
            <a:r>
              <a:rPr lang="en-US" sz="2800" dirty="0"/>
              <a:t>Cost increases based on age difference. From 10% annuity reduction to 40% when named person is 30 or more years younger.</a:t>
            </a:r>
          </a:p>
        </p:txBody>
      </p:sp>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40</a:t>
            </a:fld>
            <a:endParaRPr lang="en-US"/>
          </a:p>
        </p:txBody>
      </p:sp>
      <p:pic>
        <p:nvPicPr>
          <p:cNvPr id="6" name="Picture 5">
            <a:extLst>
              <a:ext uri="{FF2B5EF4-FFF2-40B4-BE49-F238E27FC236}">
                <a16:creationId xmlns:a16="http://schemas.microsoft.com/office/drawing/2014/main" id="{6F7A2B2D-EC24-4EB6-56FC-39C8B6E7F7D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3709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57330" y="190500"/>
            <a:ext cx="7345693" cy="1752599"/>
          </a:xfrm>
        </p:spPr>
        <p:txBody>
          <a:bodyPr>
            <a:normAutofit/>
          </a:bodyPr>
          <a:lstStyle/>
          <a:p>
            <a:r>
              <a:rPr lang="en-US" sz="4000" dirty="0"/>
              <a:t>       Death of an Active Employee</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803286" y="2036601"/>
            <a:ext cx="10018713" cy="3756103"/>
          </a:xfrm>
        </p:spPr>
        <p:txBody>
          <a:bodyPr>
            <a:normAutofit/>
          </a:bodyPr>
          <a:lstStyle/>
          <a:p>
            <a:r>
              <a:rPr lang="en-US" sz="3200" dirty="0"/>
              <a:t>If employee has at least 10 years of creditable service (18 months of which being civilian service) and died while subject to FERS deductions, a survivor annuity of 50% is payable if:</a:t>
            </a:r>
          </a:p>
          <a:p>
            <a:pPr lvl="1"/>
            <a:r>
              <a:rPr lang="en-US" sz="2600" dirty="0"/>
              <a:t>Married for at least 9 months, or</a:t>
            </a:r>
          </a:p>
          <a:p>
            <a:pPr lvl="1"/>
            <a:r>
              <a:rPr lang="en-US" sz="2600" dirty="0"/>
              <a:t>The employee’s death was accidental, or</a:t>
            </a:r>
          </a:p>
          <a:p>
            <a:pPr lvl="1"/>
            <a:r>
              <a:rPr lang="en-US" sz="2600" dirty="0"/>
              <a:t>There was a child born of the marriage</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41</a:t>
            </a:fld>
            <a:endParaRPr lang="en-US"/>
          </a:p>
        </p:txBody>
      </p:sp>
      <p:pic>
        <p:nvPicPr>
          <p:cNvPr id="6" name="Picture 5">
            <a:extLst>
              <a:ext uri="{FF2B5EF4-FFF2-40B4-BE49-F238E27FC236}">
                <a16:creationId xmlns:a16="http://schemas.microsoft.com/office/drawing/2014/main" id="{3D40C328-034E-24C9-F141-49ADCD7E3E6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66149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2001473" y="2285730"/>
            <a:ext cx="9799262" cy="3581401"/>
          </a:xfrm>
        </p:spPr>
        <p:txBody>
          <a:bodyPr>
            <a:normAutofit fontScale="92500" lnSpcReduction="10000"/>
          </a:bodyPr>
          <a:lstStyle/>
          <a:p>
            <a:r>
              <a:rPr lang="en-US" sz="3200" dirty="0"/>
              <a:t>COLAs</a:t>
            </a:r>
          </a:p>
          <a:p>
            <a:r>
              <a:rPr lang="en-US" sz="3200" dirty="0"/>
              <a:t>Not applied under age 62</a:t>
            </a:r>
          </a:p>
          <a:p>
            <a:pPr lvl="1"/>
            <a:r>
              <a:rPr lang="en-US" sz="2800" dirty="0"/>
              <a:t>Exception for disability and survivor annuitants</a:t>
            </a:r>
          </a:p>
          <a:p>
            <a:r>
              <a:rPr lang="en-US" sz="3200" dirty="0"/>
              <a:t>The first COLA is prorated</a:t>
            </a:r>
          </a:p>
          <a:p>
            <a:pPr lvl="1"/>
            <a:r>
              <a:rPr lang="en-US" sz="2800" dirty="0"/>
              <a:t>However, annuitants that are not eligible to receive a COLA during their first year or more will receive the full amount after becoming eligible. </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6" name="Picture 5">
            <a:extLst>
              <a:ext uri="{FF2B5EF4-FFF2-40B4-BE49-F238E27FC236}">
                <a16:creationId xmlns:a16="http://schemas.microsoft.com/office/drawing/2014/main" id="{2B0C5E0C-9774-AC52-9CD2-9C86159048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73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6D9C-9297-62FB-2349-DA65D751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06BB-7B58-5E79-0AD4-28701165BFD8}"/>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3" name="Slide Number Placeholder 2">
            <a:extLst>
              <a:ext uri="{FF2B5EF4-FFF2-40B4-BE49-F238E27FC236}">
                <a16:creationId xmlns:a16="http://schemas.microsoft.com/office/drawing/2014/main" id="{14B85E2C-FE24-F90F-D72C-DE29A977942A}"/>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6" name="Picture 5">
            <a:extLst>
              <a:ext uri="{FF2B5EF4-FFF2-40B4-BE49-F238E27FC236}">
                <a16:creationId xmlns:a16="http://schemas.microsoft.com/office/drawing/2014/main" id="{B0E2CD46-D147-4A2B-A317-5A81F62E647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4" name="Table 4">
            <a:extLst>
              <a:ext uri="{FF2B5EF4-FFF2-40B4-BE49-F238E27FC236}">
                <a16:creationId xmlns:a16="http://schemas.microsoft.com/office/drawing/2014/main" id="{F2C8D46C-AC9F-E941-15DE-C0F5354B1DF2}"/>
              </a:ext>
            </a:extLst>
          </p:cNvPr>
          <p:cNvGraphicFramePr>
            <a:graphicFrameLocks noGrp="1"/>
          </p:cNvGraphicFramePr>
          <p:nvPr>
            <p:extLst>
              <p:ext uri="{D42A27DB-BD31-4B8C-83A1-F6EECF244321}">
                <p14:modId xmlns:p14="http://schemas.microsoft.com/office/powerpoint/2010/main" val="430549866"/>
              </p:ext>
            </p:extLst>
          </p:nvPr>
        </p:nvGraphicFramePr>
        <p:xfrm>
          <a:off x="2170348" y="2806700"/>
          <a:ext cx="8053152" cy="270008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026576">
                  <a:extLst>
                    <a:ext uri="{9D8B030D-6E8A-4147-A177-3AD203B41FA5}">
                      <a16:colId xmlns:a16="http://schemas.microsoft.com/office/drawing/2014/main" val="2346039932"/>
                    </a:ext>
                  </a:extLst>
                </a:gridCol>
                <a:gridCol w="4026576">
                  <a:extLst>
                    <a:ext uri="{9D8B030D-6E8A-4147-A177-3AD203B41FA5}">
                      <a16:colId xmlns:a16="http://schemas.microsoft.com/office/drawing/2014/main" val="3223022448"/>
                    </a:ext>
                  </a:extLst>
                </a:gridCol>
              </a:tblGrid>
              <a:tr h="868168">
                <a:tc>
                  <a:txBody>
                    <a:bodyPr/>
                    <a:lstStyle/>
                    <a:p>
                      <a:r>
                        <a:rPr lang="en-US" sz="2400" dirty="0"/>
                        <a:t>If the change in the CPI-W is:</a:t>
                      </a:r>
                    </a:p>
                  </a:txBody>
                  <a:tcPr anchor="ctr"/>
                </a:tc>
                <a:tc>
                  <a:txBody>
                    <a:bodyPr/>
                    <a:lstStyle/>
                    <a:p>
                      <a:r>
                        <a:rPr lang="en-US" sz="2400" dirty="0"/>
                        <a:t>The COLA equals:</a:t>
                      </a:r>
                    </a:p>
                  </a:txBody>
                  <a:tcPr anchor="ctr"/>
                </a:tc>
                <a:extLst>
                  <a:ext uri="{0D108BD9-81ED-4DB2-BD59-A6C34878D82A}">
                    <a16:rowId xmlns:a16="http://schemas.microsoft.com/office/drawing/2014/main" val="1483250494"/>
                  </a:ext>
                </a:extLst>
              </a:tr>
              <a:tr h="610638">
                <a:tc>
                  <a:txBody>
                    <a:bodyPr/>
                    <a:lstStyle/>
                    <a:p>
                      <a:r>
                        <a:rPr lang="en-US" sz="2400" dirty="0"/>
                        <a:t>0 – 2 %</a:t>
                      </a:r>
                    </a:p>
                  </a:txBody>
                  <a:tcPr anchor="ctr"/>
                </a:tc>
                <a:tc>
                  <a:txBody>
                    <a:bodyPr/>
                    <a:lstStyle/>
                    <a:p>
                      <a:r>
                        <a:rPr lang="en-US" sz="2400" dirty="0"/>
                        <a:t>The CPI-W increase</a:t>
                      </a:r>
                    </a:p>
                  </a:txBody>
                  <a:tcPr anchor="ctr"/>
                </a:tc>
                <a:extLst>
                  <a:ext uri="{0D108BD9-81ED-4DB2-BD59-A6C34878D82A}">
                    <a16:rowId xmlns:a16="http://schemas.microsoft.com/office/drawing/2014/main" val="2109536794"/>
                  </a:ext>
                </a:extLst>
              </a:tr>
              <a:tr h="610638">
                <a:tc>
                  <a:txBody>
                    <a:bodyPr/>
                    <a:lstStyle/>
                    <a:p>
                      <a:r>
                        <a:rPr lang="en-US" sz="2400" dirty="0"/>
                        <a:t>2 – 3 %</a:t>
                      </a:r>
                    </a:p>
                  </a:txBody>
                  <a:tcPr anchor="ctr"/>
                </a:tc>
                <a:tc>
                  <a:txBody>
                    <a:bodyPr/>
                    <a:lstStyle/>
                    <a:p>
                      <a:r>
                        <a:rPr lang="en-US" sz="2400" dirty="0"/>
                        <a:t>2.0 %</a:t>
                      </a:r>
                    </a:p>
                  </a:txBody>
                  <a:tcPr anchor="ctr"/>
                </a:tc>
                <a:extLst>
                  <a:ext uri="{0D108BD9-81ED-4DB2-BD59-A6C34878D82A}">
                    <a16:rowId xmlns:a16="http://schemas.microsoft.com/office/drawing/2014/main" val="4127514486"/>
                  </a:ext>
                </a:extLst>
              </a:tr>
              <a:tr h="610638">
                <a:tc>
                  <a:txBody>
                    <a:bodyPr/>
                    <a:lstStyle/>
                    <a:p>
                      <a:r>
                        <a:rPr lang="en-US" sz="2400" dirty="0"/>
                        <a:t>Greater than 3 %</a:t>
                      </a:r>
                    </a:p>
                  </a:txBody>
                  <a:tcPr anchor="ctr"/>
                </a:tc>
                <a:tc>
                  <a:txBody>
                    <a:bodyPr/>
                    <a:lstStyle/>
                    <a:p>
                      <a:r>
                        <a:rPr lang="en-US" sz="2400" dirty="0"/>
                        <a:t>CPI-W increase </a:t>
                      </a:r>
                      <a:r>
                        <a:rPr lang="en-US" sz="2400" dirty="0">
                          <a:solidFill>
                            <a:srgbClr val="FF0000"/>
                          </a:solidFill>
                        </a:rPr>
                        <a:t>minus</a:t>
                      </a:r>
                      <a:r>
                        <a:rPr lang="en-US" sz="2400" dirty="0"/>
                        <a:t> 1%</a:t>
                      </a:r>
                    </a:p>
                  </a:txBody>
                  <a:tcPr anchor="ctr"/>
                </a:tc>
                <a:extLst>
                  <a:ext uri="{0D108BD9-81ED-4DB2-BD59-A6C34878D82A}">
                    <a16:rowId xmlns:a16="http://schemas.microsoft.com/office/drawing/2014/main" val="924131381"/>
                  </a:ext>
                </a:extLst>
              </a:tr>
            </a:tbl>
          </a:graphicData>
        </a:graphic>
      </p:graphicFrame>
    </p:spTree>
    <p:extLst>
      <p:ext uri="{BB962C8B-B14F-4D97-AF65-F5344CB8AC3E}">
        <p14:creationId xmlns:p14="http://schemas.microsoft.com/office/powerpoint/2010/main" val="189722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306186" y="190500"/>
            <a:ext cx="7196837"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4" name="Picture 3">
            <a:extLst>
              <a:ext uri="{FF2B5EF4-FFF2-40B4-BE49-F238E27FC236}">
                <a16:creationId xmlns:a16="http://schemas.microsoft.com/office/drawing/2014/main" id="{401DE9C8-7F3B-D18F-77F7-0D55A3163E8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0064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cumulative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4" name="Picture 3">
            <a:extLst>
              <a:ext uri="{FF2B5EF4-FFF2-40B4-BE49-F238E27FC236}">
                <a16:creationId xmlns:a16="http://schemas.microsoft.com/office/drawing/2014/main" id="{A88A7F84-A94F-D983-415A-1E1FA93936E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476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57BF-829B-F6A5-CE9B-3477070E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1894F-D0D7-97C7-612C-6EE1AB1CD9A4}"/>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15D45A6B-4DDB-1EF9-8D16-4621CEBC89AB}"/>
              </a:ext>
            </a:extLst>
          </p:cNvPr>
          <p:cNvSpPr>
            <a:spLocks noGrp="1"/>
          </p:cNvSpPr>
          <p:nvPr>
            <p:ph idx="1"/>
          </p:nvPr>
        </p:nvSpPr>
        <p:spPr/>
        <p:txBody>
          <a:bodyPr>
            <a:normAutofit/>
          </a:bodyPr>
          <a:lstStyle/>
          <a:p>
            <a:r>
              <a:rPr lang="en-US" sz="2800" dirty="0"/>
              <a:t>Provides an additional one (1) percent per year towards annuity</a:t>
            </a:r>
          </a:p>
          <a:p>
            <a:r>
              <a:rPr lang="en-US" sz="2800" dirty="0"/>
              <a:t>Example: 13 months of LWOP while receiving WLC is 1 and 1/12 or 1.083 percent in addition to the regular annuity computation</a:t>
            </a:r>
          </a:p>
          <a:p>
            <a:r>
              <a:rPr lang="en-US" sz="2800" dirty="0"/>
              <a:t>Applies to FERS only</a:t>
            </a:r>
            <a:endParaRPr lang="en-US" dirty="0"/>
          </a:p>
        </p:txBody>
      </p:sp>
      <p:sp>
        <p:nvSpPr>
          <p:cNvPr id="3" name="Slide Number Placeholder 2">
            <a:extLst>
              <a:ext uri="{FF2B5EF4-FFF2-40B4-BE49-F238E27FC236}">
                <a16:creationId xmlns:a16="http://schemas.microsoft.com/office/drawing/2014/main" id="{9DA4BE88-E4DA-BB04-F817-63CF3FCB9444}"/>
              </a:ext>
            </a:extLst>
          </p:cNvPr>
          <p:cNvSpPr>
            <a:spLocks noGrp="1"/>
          </p:cNvSpPr>
          <p:nvPr>
            <p:ph type="sldNum" sz="quarter" idx="12"/>
          </p:nvPr>
        </p:nvSpPr>
        <p:spPr/>
        <p:txBody>
          <a:bodyPr/>
          <a:lstStyle/>
          <a:p>
            <a:fld id="{2DEA1BFF-5034-4F1A-B5F9-11EA113F3039}" type="slidenum">
              <a:rPr lang="en-US" smtClean="0"/>
              <a:t>46</a:t>
            </a:fld>
            <a:endParaRPr lang="en-US"/>
          </a:p>
        </p:txBody>
      </p:sp>
      <p:pic>
        <p:nvPicPr>
          <p:cNvPr id="4" name="Picture 3">
            <a:extLst>
              <a:ext uri="{FF2B5EF4-FFF2-40B4-BE49-F238E27FC236}">
                <a16:creationId xmlns:a16="http://schemas.microsoft.com/office/drawing/2014/main" id="{C46FD715-6F5E-6169-6B71-3085314E1E5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8972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p:txBody>
          <a:bodyPr>
            <a:normAutofit/>
          </a:bodyPr>
          <a:lstStyle/>
          <a:p>
            <a:r>
              <a:rPr lang="en-US" dirty="0"/>
              <a:t>Civil Service Retirement System</a:t>
            </a:r>
          </a:p>
        </p:txBody>
      </p:sp>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1943099"/>
            <a:ext cx="5486687" cy="3848101"/>
          </a:xfrm>
        </p:spPr>
        <p:txBody>
          <a:bodyPr anchor="t">
            <a:normAutofit lnSpcReduction="10000"/>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47</a:t>
            </a:fld>
            <a:endParaRPr lang="en-US"/>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41522" y="2724503"/>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05890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a:xfrm>
            <a:off x="4327451" y="190500"/>
            <a:ext cx="7175572" cy="1752599"/>
          </a:xfrm>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3979970486"/>
              </p:ext>
            </p:extLst>
          </p:nvPr>
        </p:nvGraphicFramePr>
        <p:xfrm>
          <a:off x="2302015" y="3366312"/>
          <a:ext cx="8262802" cy="24108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48</a:t>
            </a:fld>
            <a:endParaRPr lang="en-US"/>
          </a:p>
        </p:txBody>
      </p:sp>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33993" y="1943099"/>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a:xfrm>
            <a:off x="4253023" y="190500"/>
            <a:ext cx="7250000" cy="1752599"/>
          </a:xfrm>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49</a:t>
            </a:fld>
            <a:endParaRPr lang="en-US"/>
          </a:p>
        </p:txBody>
      </p:sp>
      <p:pic>
        <p:nvPicPr>
          <p:cNvPr id="6" name="Picture 5">
            <a:extLst>
              <a:ext uri="{FF2B5EF4-FFF2-40B4-BE49-F238E27FC236}">
                <a16:creationId xmlns:a16="http://schemas.microsoft.com/office/drawing/2014/main" id="{6D5C6E67-1B1D-B47D-110B-D1C0F2D059E8}"/>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083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NALC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200" dirty="0"/>
              <a:t>Nov. 2024:</a:t>
            </a:r>
          </a:p>
          <a:p>
            <a:pPr lvl="1"/>
            <a:r>
              <a:rPr lang="en-US" sz="2800" dirty="0"/>
              <a:t>	FERS	 		178,528				99.3%</a:t>
            </a:r>
          </a:p>
          <a:p>
            <a:pPr lvl="1"/>
            <a:r>
              <a:rPr lang="en-US" sz="2800" dirty="0"/>
              <a:t>	CSRS	  		1,288					0.7%</a:t>
            </a:r>
          </a:p>
          <a:p>
            <a:pPr lvl="1"/>
            <a:r>
              <a:rPr lang="en-US" sz="2800" dirty="0"/>
              <a:t>	Total	 		179,816</a:t>
            </a:r>
          </a:p>
        </p:txBody>
      </p:sp>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5</a:t>
            </a:fld>
            <a:endParaRPr lang="en-US"/>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064" y="3197967"/>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8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295553" y="190500"/>
            <a:ext cx="7207470"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50</a:t>
            </a:fld>
            <a:endParaRPr lang="en-US"/>
          </a:p>
        </p:txBody>
      </p:sp>
      <p:pic>
        <p:nvPicPr>
          <p:cNvPr id="6" name="Picture 5">
            <a:extLst>
              <a:ext uri="{FF2B5EF4-FFF2-40B4-BE49-F238E27FC236}">
                <a16:creationId xmlns:a16="http://schemas.microsoft.com/office/drawing/2014/main" id="{1989A50A-625C-A95B-4DA4-31542F4A7462}"/>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8069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157330" y="190500"/>
            <a:ext cx="7345693" cy="1752599"/>
          </a:xfrm>
        </p:spPr>
        <p:txBody>
          <a:bodyPr>
            <a:normAutofit/>
          </a:bodyPr>
          <a:lstStyle/>
          <a:p>
            <a:r>
              <a:rPr lang="en-US" sz="4000" dirty="0"/>
              <a:t>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51</a:t>
            </a:fld>
            <a:endParaRPr lang="en-US"/>
          </a:p>
        </p:txBody>
      </p:sp>
      <p:pic>
        <p:nvPicPr>
          <p:cNvPr id="6" name="Picture 5">
            <a:extLst>
              <a:ext uri="{FF2B5EF4-FFF2-40B4-BE49-F238E27FC236}">
                <a16:creationId xmlns:a16="http://schemas.microsoft.com/office/drawing/2014/main" id="{252003E7-A9C4-82A0-DEA3-5F7A811197CE}"/>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4135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52</a:t>
            </a:fld>
            <a:endParaRPr lang="en-US"/>
          </a:p>
        </p:txBody>
      </p:sp>
      <p:pic>
        <p:nvPicPr>
          <p:cNvPr id="6" name="Picture 5">
            <a:extLst>
              <a:ext uri="{FF2B5EF4-FFF2-40B4-BE49-F238E27FC236}">
                <a16:creationId xmlns:a16="http://schemas.microsoft.com/office/drawing/2014/main" id="{222EAA24-1788-1220-7641-79688F336133}"/>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039B0C0A-3F52-64A9-5358-69A97BDF00FD}"/>
              </a:ext>
            </a:extLst>
          </p:cNvPr>
          <p:cNvSpPr txBox="1">
            <a:spLocks/>
          </p:cNvSpPr>
          <p:nvPr/>
        </p:nvSpPr>
        <p:spPr>
          <a:xfrm>
            <a:off x="4157330" y="190500"/>
            <a:ext cx="734569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Post-1956 Military Service</a:t>
            </a:r>
            <a:endParaRPr lang="en-US" dirty="0"/>
          </a:p>
        </p:txBody>
      </p:sp>
    </p:spTree>
    <p:extLst>
      <p:ext uri="{BB962C8B-B14F-4D97-AF65-F5344CB8AC3E}">
        <p14:creationId xmlns:p14="http://schemas.microsoft.com/office/powerpoint/2010/main" val="1938690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391247" y="190500"/>
            <a:ext cx="7111776"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85000" lnSpcReduction="1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and submit SF 2803 </a:t>
            </a:r>
            <a:r>
              <a:rPr lang="en-US" sz="2800" i="1" dirty="0"/>
              <a:t>Application to Make Deposit or Redeposit</a:t>
            </a:r>
          </a:p>
          <a:p>
            <a:pPr lvl="1"/>
            <a:r>
              <a:rPr lang="en-US" sz="2800" dirty="0"/>
              <a:t>Include DD 214 and military earnings statements</a:t>
            </a:r>
          </a:p>
        </p:txBody>
      </p:sp>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53</a:t>
            </a:fld>
            <a:endParaRPr lang="en-US"/>
          </a:p>
        </p:txBody>
      </p:sp>
      <p:pic>
        <p:nvPicPr>
          <p:cNvPr id="6" name="Picture 5">
            <a:extLst>
              <a:ext uri="{FF2B5EF4-FFF2-40B4-BE49-F238E27FC236}">
                <a16:creationId xmlns:a16="http://schemas.microsoft.com/office/drawing/2014/main" id="{266D6BE1-19E3-39C4-5BF3-8B0EFE0E20AA}"/>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788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a:xfrm>
            <a:off x="4221126" y="190500"/>
            <a:ext cx="7281897" cy="1752599"/>
          </a:xfrm>
        </p:spPr>
        <p:txBody>
          <a:bodyPr/>
          <a:lstStyle/>
          <a:p>
            <a:r>
              <a:rPr lang="en-US" dirty="0"/>
              <a:t>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54</a:t>
            </a:fld>
            <a:endParaRPr lang="en-US"/>
          </a:p>
        </p:txBody>
      </p:sp>
      <p:pic>
        <p:nvPicPr>
          <p:cNvPr id="6" name="Picture 5">
            <a:extLst>
              <a:ext uri="{FF2B5EF4-FFF2-40B4-BE49-F238E27FC236}">
                <a16:creationId xmlns:a16="http://schemas.microsoft.com/office/drawing/2014/main" id="{CF5768EF-4C87-2F82-89CD-CD06E7E9FF6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321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633166" y="2057129"/>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55</a:t>
            </a:fld>
            <a:endParaRPr lang="en-US"/>
          </a:p>
        </p:txBody>
      </p:sp>
      <p:pic>
        <p:nvPicPr>
          <p:cNvPr id="6" name="Picture 5">
            <a:extLst>
              <a:ext uri="{FF2B5EF4-FFF2-40B4-BE49-F238E27FC236}">
                <a16:creationId xmlns:a16="http://schemas.microsoft.com/office/drawing/2014/main" id="{FA0951E0-F9DA-A6CD-6B44-F217935BC6C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6A63D9D7-7B4D-5C25-FA05-D8CED04E0F73}"/>
              </a:ext>
            </a:extLst>
          </p:cNvPr>
          <p:cNvSpPr>
            <a:spLocks noGrp="1"/>
          </p:cNvSpPr>
          <p:nvPr>
            <p:ph type="title"/>
          </p:nvPr>
        </p:nvSpPr>
        <p:spPr>
          <a:xfrm>
            <a:off x="4221126" y="190500"/>
            <a:ext cx="7281897" cy="1752599"/>
          </a:xfrm>
        </p:spPr>
        <p:txBody>
          <a:bodyPr/>
          <a:lstStyle/>
          <a:p>
            <a:r>
              <a:rPr lang="en-US" dirty="0"/>
              <a:t>Crediting Non-Career Service</a:t>
            </a:r>
          </a:p>
        </p:txBody>
      </p:sp>
    </p:spTree>
    <p:extLst>
      <p:ext uri="{BB962C8B-B14F-4D97-AF65-F5344CB8AC3E}">
        <p14:creationId xmlns:p14="http://schemas.microsoft.com/office/powerpoint/2010/main" val="458005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a:xfrm>
            <a:off x="4284921" y="190500"/>
            <a:ext cx="7218102" cy="1752599"/>
          </a:xfrm>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a:xfrm>
            <a:off x="2251886" y="1696757"/>
            <a:ext cx="8531560" cy="4170374"/>
          </a:xfrm>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56</a:t>
            </a:fld>
            <a:endParaRPr lang="en-US"/>
          </a:p>
        </p:txBody>
      </p:sp>
      <p:pic>
        <p:nvPicPr>
          <p:cNvPr id="6" name="Picture 5">
            <a:extLst>
              <a:ext uri="{FF2B5EF4-FFF2-40B4-BE49-F238E27FC236}">
                <a16:creationId xmlns:a16="http://schemas.microsoft.com/office/drawing/2014/main" id="{A566F8FE-6CC0-9912-3A5C-1DF00398DF65}"/>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8881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643798" y="2284227"/>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57</a:t>
            </a:fld>
            <a:endParaRPr lang="en-US"/>
          </a:p>
        </p:txBody>
      </p:sp>
      <p:pic>
        <p:nvPicPr>
          <p:cNvPr id="6" name="Picture 5">
            <a:extLst>
              <a:ext uri="{FF2B5EF4-FFF2-40B4-BE49-F238E27FC236}">
                <a16:creationId xmlns:a16="http://schemas.microsoft.com/office/drawing/2014/main" id="{490F8124-A69A-7559-D760-71359A3C5FCB}"/>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55371D72-6928-9DEA-8CF5-3BA50C15704D}"/>
              </a:ext>
            </a:extLst>
          </p:cNvPr>
          <p:cNvSpPr>
            <a:spLocks noGrp="1"/>
          </p:cNvSpPr>
          <p:nvPr>
            <p:ph type="title"/>
          </p:nvPr>
        </p:nvSpPr>
        <p:spPr>
          <a:xfrm>
            <a:off x="4284921" y="190500"/>
            <a:ext cx="7218102" cy="1752599"/>
          </a:xfrm>
        </p:spPr>
        <p:txBody>
          <a:bodyPr/>
          <a:lstStyle/>
          <a:p>
            <a:r>
              <a:rPr lang="en-US" dirty="0"/>
              <a:t>Annuity Calculation</a:t>
            </a:r>
          </a:p>
        </p:txBody>
      </p:sp>
    </p:spTree>
    <p:extLst>
      <p:ext uri="{BB962C8B-B14F-4D97-AF65-F5344CB8AC3E}">
        <p14:creationId xmlns:p14="http://schemas.microsoft.com/office/powerpoint/2010/main" val="3970823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a:xfrm>
            <a:off x="4316819" y="190500"/>
            <a:ext cx="7186204"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a:xfrm>
            <a:off x="2143530" y="2137812"/>
            <a:ext cx="9467546" cy="3729319"/>
          </a:xfrm>
        </p:spPr>
        <p:txBody>
          <a:bodyPr>
            <a:normAutofit/>
          </a:bodyPr>
          <a:lstStyle/>
          <a:p>
            <a:r>
              <a:rPr lang="en-US" sz="3200" dirty="0"/>
              <a:t>Full survivor annuity – 55% benefit</a:t>
            </a:r>
          </a:p>
          <a:p>
            <a:r>
              <a:rPr lang="en-US" sz="3200" dirty="0"/>
              <a:t>Partial survivor annuity – can elect a base less than a full survivor annuity</a:t>
            </a:r>
          </a:p>
          <a:p>
            <a:r>
              <a:rPr lang="en-US" sz="3200" dirty="0"/>
              <a:t>Cost depends on the base elected:</a:t>
            </a:r>
          </a:p>
          <a:p>
            <a:pPr lvl="1"/>
            <a:r>
              <a:rPr lang="en-US" sz="2800" dirty="0"/>
              <a:t>2.5% of the first $3,600 of the base </a:t>
            </a:r>
          </a:p>
          <a:p>
            <a:pPr lvl="1"/>
            <a:r>
              <a:rPr lang="en-US" sz="2800" dirty="0"/>
              <a:t>10% of the amount in excess of $3,600</a:t>
            </a:r>
          </a:p>
        </p:txBody>
      </p:sp>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58</a:t>
            </a:fld>
            <a:endParaRPr lang="en-US"/>
          </a:p>
        </p:txBody>
      </p:sp>
      <p:pic>
        <p:nvPicPr>
          <p:cNvPr id="6" name="Picture 5">
            <a:extLst>
              <a:ext uri="{FF2B5EF4-FFF2-40B4-BE49-F238E27FC236}">
                <a16:creationId xmlns:a16="http://schemas.microsoft.com/office/drawing/2014/main" id="{E3715408-6906-2DFB-C8BA-EB3D70E63F2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8695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a:xfrm>
            <a:off x="4338084" y="190500"/>
            <a:ext cx="7164939" cy="1752599"/>
          </a:xfrm>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59</a:t>
            </a:fld>
            <a:endParaRPr lang="en-US"/>
          </a:p>
        </p:txBody>
      </p:sp>
      <p:pic>
        <p:nvPicPr>
          <p:cNvPr id="6" name="Picture 5">
            <a:extLst>
              <a:ext uri="{FF2B5EF4-FFF2-40B4-BE49-F238E27FC236}">
                <a16:creationId xmlns:a16="http://schemas.microsoft.com/office/drawing/2014/main" id="{FE1138B5-6471-A78E-657C-C1338FF5803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438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199860" y="190500"/>
            <a:ext cx="7303163" cy="1752599"/>
          </a:xfrm>
        </p:spPr>
        <p:txBody>
          <a:bodyPr anchor="ctr" anchorCtr="0"/>
          <a:lstStyle/>
          <a:p>
            <a:r>
              <a:rPr lang="en-US" dirty="0"/>
              <a:t>Cost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1403499"/>
            <a:ext cx="10018713" cy="4844902"/>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Revised Annuity Employees) – Hired 2014 or later – 4.4%</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pic>
        <p:nvPicPr>
          <p:cNvPr id="8" name="Picture 7">
            <a:extLst>
              <a:ext uri="{FF2B5EF4-FFF2-40B4-BE49-F238E27FC236}">
                <a16:creationId xmlns:a16="http://schemas.microsoft.com/office/drawing/2014/main" id="{77F78C12-962D-4A68-797A-92788E69F69B}"/>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99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a:xfrm>
            <a:off x="4295553" y="190500"/>
            <a:ext cx="7207470" cy="1752599"/>
          </a:xfrm>
        </p:spPr>
        <p:txBody>
          <a:bodyPr/>
          <a:lstStyle/>
          <a:p>
            <a:r>
              <a:rPr lang="en-US" dirty="0"/>
              <a:t>Cost-of-Living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60</a:t>
            </a:fld>
            <a:endParaRPr lang="en-US"/>
          </a:p>
        </p:txBody>
      </p:sp>
      <p:pic>
        <p:nvPicPr>
          <p:cNvPr id="6" name="Picture 5">
            <a:extLst>
              <a:ext uri="{FF2B5EF4-FFF2-40B4-BE49-F238E27FC236}">
                <a16:creationId xmlns:a16="http://schemas.microsoft.com/office/drawing/2014/main" id="{449D4094-B703-FCDA-09F6-948CD2FE2B56}"/>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0717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1670541" y="989491"/>
            <a:ext cx="9552632" cy="316783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61</a:t>
            </a:fld>
            <a:endParaRPr lang="en-US"/>
          </a:p>
        </p:txBody>
      </p:sp>
    </p:spTree>
    <p:extLst>
      <p:ext uri="{BB962C8B-B14F-4D97-AF65-F5344CB8AC3E}">
        <p14:creationId xmlns:p14="http://schemas.microsoft.com/office/powerpoint/2010/main" val="1345330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miling doctor examining smiling baby">
            <a:extLst>
              <a:ext uri="{FF2B5EF4-FFF2-40B4-BE49-F238E27FC236}">
                <a16:creationId xmlns:a16="http://schemas.microsoft.com/office/drawing/2014/main" id="{6531C590-FD82-7304-46FB-5C685625630D}"/>
              </a:ext>
            </a:extLst>
          </p:cNvPr>
          <p:cNvPicPr>
            <a:picLocks noChangeAspect="1"/>
          </p:cNvPicPr>
          <p:nvPr/>
        </p:nvPicPr>
        <p:blipFill>
          <a:blip r:embed="rId4">
            <a:extLst>
              <a:ext uri="{28A0092B-C50C-407E-A947-70E740481C1C}">
                <a14:useLocalDpi xmlns:a14="http://schemas.microsoft.com/office/drawing/2010/main" val="0"/>
              </a:ext>
            </a:extLst>
          </a:blip>
          <a:srcRect l="13356" r="35066"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972080" y="685800"/>
            <a:ext cx="5260680" cy="1752599"/>
          </a:xfrm>
        </p:spPr>
        <p:txBody>
          <a:bodyPr>
            <a:normAutofit/>
          </a:bodyPr>
          <a:lstStyle/>
          <a:p>
            <a:pPr algn="l"/>
            <a:r>
              <a:rPr lang="en-US" dirty="0"/>
              <a:t>Postal Service Health Benefits</a:t>
            </a:r>
            <a:endParaRPr lang="en-US"/>
          </a:p>
        </p:txBody>
      </p:sp>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643468" y="2438399"/>
            <a:ext cx="5260680" cy="3352801"/>
          </a:xfrm>
        </p:spPr>
        <p:txBody>
          <a:bodyPr>
            <a:normAutofit/>
          </a:bodyPr>
          <a:lstStyle/>
          <a:p>
            <a:r>
              <a:rPr lang="en-US" dirty="0"/>
              <a:t>Information from the Office of Personnel Management</a:t>
            </a:r>
          </a:p>
          <a:p>
            <a:r>
              <a:rPr lang="en-US" dirty="0">
                <a:hlinkClick r:id="rId5">
                  <a:extLst>
                    <a:ext uri="{A12FA001-AC4F-418D-AE19-62706E023703}">
                      <ahyp:hlinkClr xmlns:ahyp="http://schemas.microsoft.com/office/drawing/2018/hyperlinkcolor" val="tx"/>
                    </a:ext>
                  </a:extLst>
                </a:hlinkClick>
              </a:rPr>
              <a:t>www.opm.gov</a:t>
            </a:r>
            <a:endParaRPr lang="en-US" dirty="0"/>
          </a:p>
          <a:p>
            <a:pPr lvl="1"/>
            <a:r>
              <a:rPr lang="en-US" sz="2400" dirty="0"/>
              <a:t>Plan brochures</a:t>
            </a:r>
          </a:p>
          <a:p>
            <a:pPr lvl="1"/>
            <a:r>
              <a:rPr lang="en-US" sz="2400" dirty="0"/>
              <a:t>Comparison tools</a:t>
            </a:r>
          </a:p>
          <a:p>
            <a:pPr lvl="1"/>
            <a:r>
              <a:rPr lang="en-US" sz="24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a:solidFill>
                  <a:srgbClr val="FFFFFF"/>
                </a:solidFill>
              </a:rPr>
              <a:pPr>
                <a:spcAft>
                  <a:spcPts val="600"/>
                </a:spcAft>
              </a:pPr>
              <a:t>62</a:t>
            </a:fld>
            <a:endParaRPr lang="en-US">
              <a:solidFill>
                <a:srgbClr val="FFFFFF"/>
              </a:solidFill>
            </a:endParaRPr>
          </a:p>
        </p:txBody>
      </p:sp>
    </p:spTree>
    <p:extLst>
      <p:ext uri="{BB962C8B-B14F-4D97-AF65-F5344CB8AC3E}">
        <p14:creationId xmlns:p14="http://schemas.microsoft.com/office/powerpoint/2010/main" val="212607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D178-9F7A-6F5C-713E-E91AE38D08D1}"/>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21B50F20-B735-A159-0415-B9FF38C61E31}"/>
              </a:ext>
            </a:extLst>
          </p:cNvPr>
          <p:cNvSpPr>
            <a:spLocks noGrp="1"/>
          </p:cNvSpPr>
          <p:nvPr>
            <p:ph idx="1"/>
          </p:nvPr>
        </p:nvSpPr>
        <p:spPr>
          <a:xfrm>
            <a:off x="1484311" y="1998133"/>
            <a:ext cx="6855356" cy="3793067"/>
          </a:xfrm>
        </p:spPr>
        <p:txBody>
          <a:bodyPr>
            <a:normAutofit/>
          </a:bodyPr>
          <a:lstStyle/>
          <a:p>
            <a:r>
              <a:rPr lang="en-US" sz="2800" dirty="0"/>
              <a:t>The Postal Service Health Benefits (PSHB) Program started Jan. 1, 2025</a:t>
            </a:r>
          </a:p>
          <a:p>
            <a:r>
              <a:rPr lang="en-US" sz="2800" dirty="0"/>
              <a:t>PSHB is a subset of the Federal Employees Health Benefit (FEHB) Program</a:t>
            </a:r>
          </a:p>
        </p:txBody>
      </p:sp>
      <p:pic>
        <p:nvPicPr>
          <p:cNvPr id="3074" name="Picture 2" descr="Subset - Wikipedia">
            <a:extLst>
              <a:ext uri="{FF2B5EF4-FFF2-40B4-BE49-F238E27FC236}">
                <a16:creationId xmlns:a16="http://schemas.microsoft.com/office/drawing/2014/main" id="{C453610C-FF4D-6E2D-93F9-1C8FE7C068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535331"/>
            <a:ext cx="2717116" cy="271711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7E99D48-B131-1C1B-0DEC-021B3B5FF9F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63</a:t>
            </a:fld>
            <a:endParaRPr lang="en-US"/>
          </a:p>
        </p:txBody>
      </p:sp>
    </p:spTree>
    <p:extLst>
      <p:ext uri="{BB962C8B-B14F-4D97-AF65-F5344CB8AC3E}">
        <p14:creationId xmlns:p14="http://schemas.microsoft.com/office/powerpoint/2010/main" val="1567054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403498"/>
            <a:ext cx="9764937" cy="4828758"/>
          </a:xfrm>
        </p:spPr>
        <p:txBody>
          <a:bodyPr>
            <a:normAutofit/>
          </a:bodyPr>
          <a:lstStyle/>
          <a:p>
            <a:r>
              <a:rPr lang="en-US" sz="2800" dirty="0"/>
              <a:t>In order to carry your PSHB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PSHB/FEHB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64</a:t>
            </a:fld>
            <a:endParaRPr lang="en-US"/>
          </a:p>
        </p:txBody>
      </p:sp>
    </p:spTree>
    <p:extLst>
      <p:ext uri="{BB962C8B-B14F-4D97-AF65-F5344CB8AC3E}">
        <p14:creationId xmlns:p14="http://schemas.microsoft.com/office/powerpoint/2010/main" val="625623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1711842"/>
            <a:ext cx="10018713" cy="4460359"/>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FEHB/PSHB enrollment; or </a:t>
            </a:r>
          </a:p>
          <a:p>
            <a:pPr lvl="1"/>
            <a:r>
              <a:rPr lang="en-US" sz="2400" dirty="0"/>
              <a:t>the time you are covered under the Uniformed Services Health Benefits Program (also known as TRICARE) as long as you were covered under a FEHB/PSHB enrollment at the time of your retirement.</a:t>
            </a:r>
          </a:p>
          <a:p>
            <a:pPr marL="0" indent="0">
              <a:buNone/>
            </a:pPr>
            <a:r>
              <a:rPr lang="en-US" sz="2800" dirty="0"/>
              <a:t>NOTE: a surviving spouse can continue PSHB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65</a:t>
            </a:fld>
            <a:endParaRPr lang="en-US"/>
          </a:p>
        </p:txBody>
      </p:sp>
    </p:spTree>
    <p:extLst>
      <p:ext uri="{BB962C8B-B14F-4D97-AF65-F5344CB8AC3E}">
        <p14:creationId xmlns:p14="http://schemas.microsoft.com/office/powerpoint/2010/main" val="1843351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169042"/>
            <a:ext cx="5486687" cy="3763407"/>
          </a:xfrm>
        </p:spPr>
        <p:txBody>
          <a:bodyPr anchor="t">
            <a:normAutofit/>
          </a:bodyPr>
          <a:lstStyle/>
          <a:p>
            <a:r>
              <a:rPr lang="en-US" sz="3200" dirty="0"/>
              <a:t>Deferred Retirement</a:t>
            </a:r>
          </a:p>
          <a:p>
            <a:pPr lvl="1"/>
            <a:r>
              <a:rPr lang="en-US" sz="2800" dirty="0"/>
              <a:t>If you separated from Federal service before you </a:t>
            </a:r>
            <a:r>
              <a:rPr lang="en-US" sz="2800" u="sng" dirty="0"/>
              <a:t>could</a:t>
            </a:r>
            <a:r>
              <a:rPr lang="en-US" sz="2800" dirty="0"/>
              <a:t> retire you are not eligible to enroll in FEHB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66</a:t>
            </a:fld>
            <a:endParaRPr lang="en-US"/>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09625" y="2667783"/>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13666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4"/>
          <a:srcRect l="55366" r="17590"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632244" y="761731"/>
            <a:ext cx="5260680" cy="1752599"/>
          </a:xfrm>
        </p:spPr>
        <p:txBody>
          <a:bodyPr>
            <a:normAutofit/>
          </a:bodyPr>
          <a:lstStyle/>
          <a:p>
            <a:pPr algn="l"/>
            <a:r>
              <a:rPr lang="en-US" dirty="0"/>
              <a:t>Postal Service Health Benefits</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303631" y="2264736"/>
            <a:ext cx="5692591" cy="3831534"/>
          </a:xfrm>
        </p:spPr>
        <p:txBody>
          <a:bodyPr>
            <a:normAutofit/>
          </a:bodyPr>
          <a:lstStyle/>
          <a:p>
            <a:r>
              <a:rPr lang="en-US" dirty="0"/>
              <a:t>Postponed Retirement under FERS</a:t>
            </a:r>
          </a:p>
          <a:p>
            <a:pPr lvl="1"/>
            <a:r>
              <a:rPr lang="en-US" sz="2400" dirty="0"/>
              <a:t>If you are eligible for an immediate retirement and otherwise eligible to continue coverage into retirement, you will be eligible to reenroll for health benefits and life insurance coverage when you begin to receive your postponed annuity.</a:t>
            </a:r>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normAutofit/>
          </a:bodyPr>
          <a:lstStyle/>
          <a:p>
            <a:pPr>
              <a:spcAft>
                <a:spcPts val="600"/>
              </a:spcAft>
            </a:pPr>
            <a:fld id="{2DEA1BFF-5034-4F1A-B5F9-11EA113F3039}" type="slidenum">
              <a:rPr lang="en-US">
                <a:solidFill>
                  <a:srgbClr val="FFFFFF"/>
                </a:solidFill>
              </a:rPr>
              <a:pPr>
                <a:spcAft>
                  <a:spcPts val="600"/>
                </a:spcAft>
              </a:pPr>
              <a:t>67</a:t>
            </a:fld>
            <a:endParaRPr lang="en-US">
              <a:solidFill>
                <a:srgbClr val="FFFFFF"/>
              </a:solidFill>
            </a:endParaRPr>
          </a:p>
        </p:txBody>
      </p:sp>
    </p:spTree>
    <p:extLst>
      <p:ext uri="{BB962C8B-B14F-4D97-AF65-F5344CB8AC3E}">
        <p14:creationId xmlns:p14="http://schemas.microsoft.com/office/powerpoint/2010/main" val="3604587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1913860" y="2030819"/>
            <a:ext cx="9592341" cy="3760381"/>
          </a:xfrm>
        </p:spPr>
        <p:txBody>
          <a:bodyPr>
            <a:normAutofit/>
          </a:bodyPr>
          <a:lstStyle/>
          <a:p>
            <a:r>
              <a:rPr lang="en-US" sz="2800" dirty="0"/>
              <a:t>Most letter carriers maintain PSHB/FEHB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68</a:t>
            </a:fld>
            <a:endParaRPr lang="en-US"/>
          </a:p>
        </p:txBody>
      </p:sp>
    </p:spTree>
    <p:extLst>
      <p:ext uri="{BB962C8B-B14F-4D97-AF65-F5344CB8AC3E}">
        <p14:creationId xmlns:p14="http://schemas.microsoft.com/office/powerpoint/2010/main" val="117759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1818167"/>
            <a:ext cx="10018713" cy="4354034"/>
          </a:xfrm>
        </p:spPr>
        <p:txBody>
          <a:bodyPr>
            <a:normAutofit lnSpcReduction="10000"/>
          </a:bodyPr>
          <a:lstStyle/>
          <a:p>
            <a:r>
              <a:rPr lang="en-US" sz="2800" dirty="0"/>
              <a:t>Generally, decisions to drop FEHB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FEHB to be covered as a family member under another person’s FEHB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FEHB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69</a:t>
            </a:fld>
            <a:endParaRPr lang="en-US"/>
          </a:p>
        </p:txBody>
      </p:sp>
    </p:spTree>
    <p:extLst>
      <p:ext uri="{BB962C8B-B14F-4D97-AF65-F5344CB8AC3E}">
        <p14:creationId xmlns:p14="http://schemas.microsoft.com/office/powerpoint/2010/main" val="19662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210493" y="190500"/>
            <a:ext cx="7292530" cy="1752599"/>
          </a:xfrm>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85730"/>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7</a:t>
            </a:fld>
            <a:endParaRPr lang="en-US"/>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7633460" y="2037833"/>
            <a:ext cx="3499613" cy="222929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843BB11-2CE2-6184-834C-553C26300FE7}"/>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6319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1E95-062B-9971-E6EB-768935D54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32390-434C-193F-E08B-E949806EBCA5}"/>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6168AD8-F47A-019C-FBE8-5F2878B92DA7}"/>
              </a:ext>
            </a:extLst>
          </p:cNvPr>
          <p:cNvSpPr>
            <a:spLocks noGrp="1"/>
          </p:cNvSpPr>
          <p:nvPr>
            <p:ph idx="1"/>
          </p:nvPr>
        </p:nvSpPr>
        <p:spPr>
          <a:xfrm>
            <a:off x="1484310" y="1562986"/>
            <a:ext cx="9892251" cy="4685413"/>
          </a:xfrm>
        </p:spPr>
        <p:txBody>
          <a:bodyPr>
            <a:normAutofit/>
          </a:bodyPr>
          <a:lstStyle/>
          <a:p>
            <a:r>
              <a:rPr lang="en-US" sz="2800" dirty="0"/>
              <a:t>Required to enroll in Medicare Parts A and B (when eligible) if maintaining PSHB in retirement</a:t>
            </a:r>
          </a:p>
          <a:p>
            <a:r>
              <a:rPr lang="en-US" sz="2800" dirty="0"/>
              <a:t>Exceptions:</a:t>
            </a:r>
          </a:p>
          <a:p>
            <a:pPr lvl="1"/>
            <a:r>
              <a:rPr lang="en-US" sz="2400" dirty="0"/>
              <a:t>Retired on or before Jan. 1, 2025</a:t>
            </a:r>
          </a:p>
          <a:p>
            <a:pPr lvl="1"/>
            <a:r>
              <a:rPr lang="en-US" sz="2400" dirty="0"/>
              <a:t>Active employees at least 64 years of age as of Jan. 1, 2025</a:t>
            </a:r>
          </a:p>
          <a:p>
            <a:pPr lvl="1"/>
            <a:r>
              <a:rPr lang="en-US" sz="2400" dirty="0"/>
              <a:t>Living outside of the United States and its territories</a:t>
            </a:r>
          </a:p>
          <a:p>
            <a:pPr lvl="1"/>
            <a:r>
              <a:rPr lang="en-US" sz="2400" dirty="0"/>
              <a:t>Enrolled in certain health benefits through the Department of  Veterans Affairs (VA) or from the Indian Health Service (IHS)</a:t>
            </a:r>
          </a:p>
        </p:txBody>
      </p:sp>
      <p:sp>
        <p:nvSpPr>
          <p:cNvPr id="4" name="Slide Number Placeholder 3">
            <a:extLst>
              <a:ext uri="{FF2B5EF4-FFF2-40B4-BE49-F238E27FC236}">
                <a16:creationId xmlns:a16="http://schemas.microsoft.com/office/drawing/2014/main" id="{1A8B8933-2FD2-77D2-FE9F-2988DC36EADA}"/>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3108842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2016290" y="1635373"/>
            <a:ext cx="8159420" cy="4231758"/>
          </a:xfrm>
        </p:spPr>
        <p:txBody>
          <a:bodyPr>
            <a:normAutofit/>
          </a:bodyPr>
          <a:lstStyle/>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2107457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6"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8"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59"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0"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1"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siness man pulling a block from Jenga tower">
            <a:extLst>
              <a:ext uri="{FF2B5EF4-FFF2-40B4-BE49-F238E27FC236}">
                <a16:creationId xmlns:a16="http://schemas.microsoft.com/office/drawing/2014/main" id="{BF5164CD-A13E-DAAD-DB36-EECA52D524EC}"/>
              </a:ext>
            </a:extLst>
          </p:cNvPr>
          <p:cNvPicPr>
            <a:picLocks noChangeAspect="1"/>
          </p:cNvPicPr>
          <p:nvPr/>
        </p:nvPicPr>
        <p:blipFill>
          <a:blip r:embed="rId4">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65"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685800" y="1634067"/>
            <a:ext cx="4080932" cy="3310468"/>
          </a:xfrm>
        </p:spPr>
        <p:txBody>
          <a:bodyPr vert="horz" lIns="91440" tIns="45720" rIns="91440" bIns="45720" rtlCol="0" anchor="b">
            <a:normAutofit/>
          </a:bodyPr>
          <a:lstStyle/>
          <a:p>
            <a:pPr algn="l">
              <a:lnSpc>
                <a:spcPct val="90000"/>
              </a:lnSpc>
            </a:pPr>
            <a:r>
              <a:rPr lang="en-US" sz="4600" dirty="0">
                <a:solidFill>
                  <a:schemeClr val="bg1"/>
                </a:solidFill>
              </a:rPr>
              <a:t>Federal Employees Group Life Insurance</a:t>
            </a:r>
            <a:br>
              <a:rPr lang="en-US" sz="4600" dirty="0">
                <a:solidFill>
                  <a:schemeClr val="bg1"/>
                </a:solidFill>
              </a:rPr>
            </a:br>
            <a:r>
              <a:rPr lang="en-US" sz="4600" dirty="0">
                <a:solidFill>
                  <a:schemeClr val="bg1"/>
                </a:solidFill>
              </a:rPr>
              <a:t>(FEGLI)</a:t>
            </a:r>
          </a:p>
        </p:txBody>
      </p:sp>
      <p:grpSp>
        <p:nvGrpSpPr>
          <p:cNvPr id="67" name="Group 66">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68"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69"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70"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71"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2"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2"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solidFill>
                  <a:schemeClr val="bg1"/>
                </a:solidFill>
              </a:rPr>
              <a:pPr defTabSz="914400">
                <a:spcAft>
                  <a:spcPts val="600"/>
                </a:spcAft>
              </a:pPr>
              <a:t>72</a:t>
            </a:fld>
            <a:endParaRPr lang="en-US">
              <a:solidFill>
                <a:schemeClr val="bg1"/>
              </a:solidFill>
            </a:endParaRPr>
          </a:p>
        </p:txBody>
      </p:sp>
    </p:spTree>
    <p:extLst>
      <p:ext uri="{BB962C8B-B14F-4D97-AF65-F5344CB8AC3E}">
        <p14:creationId xmlns:p14="http://schemas.microsoft.com/office/powerpoint/2010/main" val="814517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1690577"/>
            <a:ext cx="10018713" cy="4100624"/>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Annuitants are </a:t>
            </a:r>
            <a:r>
              <a:rPr lang="en-US" sz="2800" u="sng" dirty="0"/>
              <a:t>not eligible</a:t>
            </a:r>
            <a:r>
              <a:rPr lang="en-US" sz="2800" dirty="0"/>
              <a:t> to participate in open season (though certain </a:t>
            </a:r>
            <a:r>
              <a:rPr lang="en-US" sz="2800" dirty="0" err="1"/>
              <a:t>compensationers</a:t>
            </a:r>
            <a:r>
              <a:rPr lang="en-US" sz="2800" dirty="0"/>
              <a:t> are).</a:t>
            </a:r>
          </a:p>
          <a:p>
            <a:r>
              <a:rPr lang="en-US" sz="2800" dirty="0"/>
              <a:t>FEGLI Handbook:</a:t>
            </a:r>
            <a:endParaRPr lang="en-US" sz="1400" dirty="0"/>
          </a:p>
        </p:txBody>
      </p:sp>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73</a:t>
            </a:fld>
            <a:endParaRPr lang="en-US"/>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66676" y="4678363"/>
            <a:ext cx="1752599" cy="17525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26984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1552353"/>
            <a:ext cx="10018713" cy="4238847"/>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74</a:t>
            </a:fld>
            <a:endParaRPr lang="en-US"/>
          </a:p>
        </p:txBody>
      </p:sp>
    </p:spTree>
    <p:extLst>
      <p:ext uri="{BB962C8B-B14F-4D97-AF65-F5344CB8AC3E}">
        <p14:creationId xmlns:p14="http://schemas.microsoft.com/office/powerpoint/2010/main" val="2906999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a:xfrm>
            <a:off x="1484310" y="1669312"/>
            <a:ext cx="10018713" cy="4121889"/>
          </a:xfrm>
        </p:spPr>
        <p:txBody>
          <a:bodyPr>
            <a:normAutofit/>
          </a:bodyPr>
          <a:lstStyle/>
          <a:p>
            <a:r>
              <a:rPr lang="en-US" sz="2800" dirty="0"/>
              <a:t>Basic - Final salary rounded up to nearest 1,000 plus $2,000</a:t>
            </a:r>
          </a:p>
          <a:p>
            <a:r>
              <a:rPr lang="en-US" sz="2800" dirty="0"/>
              <a:t>Option A -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75</a:t>
            </a:fld>
            <a:endParaRPr lang="en-US"/>
          </a:p>
        </p:txBody>
      </p:sp>
    </p:spTree>
    <p:extLst>
      <p:ext uri="{BB962C8B-B14F-4D97-AF65-F5344CB8AC3E}">
        <p14:creationId xmlns:p14="http://schemas.microsoft.com/office/powerpoint/2010/main" val="24071640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1" y="1382233"/>
            <a:ext cx="10381624" cy="5050465"/>
          </a:xfrm>
        </p:spPr>
        <p:txBody>
          <a:bodyPr>
            <a:normAutofit/>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until it reaches 25%, then frozen. </a:t>
            </a:r>
            <a:r>
              <a:rPr lang="en-US" sz="2400" b="1" dirty="0"/>
              <a:t>No premiums once it starts to reduce.</a:t>
            </a:r>
          </a:p>
          <a:p>
            <a:pPr lvl="1"/>
            <a:r>
              <a:rPr lang="en-US" sz="2400" dirty="0"/>
              <a:t>50% Reduction – payout reduces 1% per month starting at age 65* until it reaches 50%, then frozen. Premiums increase with age for life.</a:t>
            </a:r>
          </a:p>
          <a:p>
            <a:pPr lvl="1"/>
            <a:r>
              <a:rPr lang="en-US" sz="2400" dirty="0"/>
              <a:t>No Reduction – payout remains the same. Premiums increase with age for life unless annuitant switches to 75% reduction.</a:t>
            </a:r>
          </a:p>
          <a:p>
            <a:pPr marL="457200" lvl="1" indent="0">
              <a:buNone/>
            </a:pPr>
            <a:r>
              <a:rPr lang="en-US" sz="2200" dirty="0"/>
              <a:t>*or at retirement if later</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65524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669312" y="1520457"/>
            <a:ext cx="9558669" cy="4858042"/>
          </a:xfrm>
        </p:spPr>
        <p:txBody>
          <a:bodyPr>
            <a:normAutofit/>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4446743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1509823"/>
            <a:ext cx="9126983" cy="4722433"/>
          </a:xfrm>
        </p:spPr>
        <p:txBody>
          <a:bodyPr>
            <a:normAutofit/>
          </a:bodyPr>
          <a:lstStyle/>
          <a:p>
            <a:r>
              <a:rPr lang="en-US" sz="3200" dirty="0"/>
              <a:t>Option B</a:t>
            </a:r>
          </a:p>
          <a:p>
            <a:pPr lvl="1"/>
            <a:r>
              <a:rPr lang="en-US" sz="2800" dirty="0"/>
              <a:t>Final salary rounded to next $1,000. 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marL="914400" lvl="2" indent="0">
              <a:buNone/>
            </a:pPr>
            <a:endParaRPr lang="en-US" dirty="0"/>
          </a:p>
          <a:p>
            <a:pPr marL="914400" lvl="2" indent="0">
              <a:buNone/>
            </a:pPr>
            <a:r>
              <a:rPr lang="en-US" dirty="0"/>
              <a:t>*or at retirement if later</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2663665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632C-AB4C-A8A9-3D4E-41B68B5E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1E607-128E-94B3-931B-6105CF864062}"/>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A1DE9ED7-3B96-07A5-1227-F588EF5BF70F}"/>
              </a:ext>
            </a:extLst>
          </p:cNvPr>
          <p:cNvSpPr>
            <a:spLocks noGrp="1"/>
          </p:cNvSpPr>
          <p:nvPr>
            <p:ph idx="1"/>
          </p:nvPr>
        </p:nvSpPr>
        <p:spPr>
          <a:xfrm>
            <a:off x="1484310" y="1509823"/>
            <a:ext cx="10018713" cy="4738577"/>
          </a:xfrm>
        </p:spPr>
        <p:txBody>
          <a:bodyPr>
            <a:normAutofit/>
          </a:bodyPr>
          <a:lstStyle/>
          <a:p>
            <a:r>
              <a:rPr lang="en-US" sz="3200" dirty="0"/>
              <a:t>Option B</a:t>
            </a:r>
          </a:p>
          <a:p>
            <a:pPr lvl="1"/>
            <a:r>
              <a:rPr lang="en-US" sz="2800" dirty="0"/>
              <a:t>Full Reduction – the original value reduces by 2% each month for 50 months, at which time no benefits are payable. </a:t>
            </a:r>
            <a:r>
              <a:rPr lang="en-US" sz="2800" b="1" dirty="0"/>
              <a:t>No premiums once it starts to reduce. </a:t>
            </a:r>
          </a:p>
          <a:p>
            <a:pPr lvl="1"/>
            <a:r>
              <a:rPr lang="en-US" sz="28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5F2C3F55-AEE2-1F60-4A20-08489BEC59B3}"/>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19863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2001473" y="2020186"/>
            <a:ext cx="9130816" cy="4212070"/>
          </a:xfrm>
        </p:spPr>
        <p:txBody>
          <a:bodyPr>
            <a:normAutofit/>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available to USPS employees</a:t>
            </a:r>
          </a:p>
        </p:txBody>
      </p:sp>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8</a:t>
            </a:fld>
            <a:endParaRPr lang="en-US"/>
          </a:p>
        </p:txBody>
      </p:sp>
      <p:pic>
        <p:nvPicPr>
          <p:cNvPr id="6" name="Picture 5">
            <a:extLst>
              <a:ext uri="{FF2B5EF4-FFF2-40B4-BE49-F238E27FC236}">
                <a16:creationId xmlns:a16="http://schemas.microsoft.com/office/drawing/2014/main" id="{64F0C552-5687-F4B4-FB13-9B3C0343B5B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E449E3D9-D6B5-0DEB-6F4F-CF1B4706BDC9}"/>
              </a:ext>
            </a:extLst>
          </p:cNvPr>
          <p:cNvSpPr txBox="1">
            <a:spLocks/>
          </p:cNvSpPr>
          <p:nvPr/>
        </p:nvSpPr>
        <p:spPr>
          <a:xfrm>
            <a:off x="4210493" y="190500"/>
            <a:ext cx="7292530"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Types of Retirement</a:t>
            </a:r>
            <a:endParaRPr lang="en-US" dirty="0"/>
          </a:p>
        </p:txBody>
      </p:sp>
    </p:spTree>
    <p:extLst>
      <p:ext uri="{BB962C8B-B14F-4D97-AF65-F5344CB8AC3E}">
        <p14:creationId xmlns:p14="http://schemas.microsoft.com/office/powerpoint/2010/main" val="2174695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1562986"/>
            <a:ext cx="10018713" cy="4685414"/>
          </a:xfrm>
        </p:spPr>
        <p:txBody>
          <a:bodyPr>
            <a:normAutofit lnSpcReduction="10000"/>
          </a:bodyPr>
          <a:lstStyle/>
          <a:p>
            <a:r>
              <a:rPr lang="en-US" sz="3200" dirty="0"/>
              <a:t>Option C – Family</a:t>
            </a:r>
          </a:p>
          <a:p>
            <a:pPr lvl="1"/>
            <a:r>
              <a:rPr lang="en-US" sz="2800" dirty="0"/>
              <a:t>$5,000 spouse and $2,500 for eligible children </a:t>
            </a:r>
          </a:p>
          <a:p>
            <a:pPr lvl="2"/>
            <a:r>
              <a:rPr lang="en-US" sz="2400" dirty="0"/>
              <a:t>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lvl="2"/>
            <a:endParaRPr lang="en-US" sz="2000" dirty="0"/>
          </a:p>
          <a:p>
            <a:pPr marL="914400" lvl="2" indent="0">
              <a:buNone/>
            </a:pPr>
            <a:r>
              <a:rPr lang="en-US" sz="2000" dirty="0"/>
              <a:t>*or at retirement if later</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37720741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3138-C4C8-995F-B364-D98D969C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76873-E3F0-F29E-88C7-C798CE5541B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E613D4D-074C-EE39-641C-D966C484F429}"/>
              </a:ext>
            </a:extLst>
          </p:cNvPr>
          <p:cNvSpPr>
            <a:spLocks noGrp="1"/>
          </p:cNvSpPr>
          <p:nvPr>
            <p:ph idx="1"/>
          </p:nvPr>
        </p:nvSpPr>
        <p:spPr>
          <a:xfrm>
            <a:off x="1484310" y="1463674"/>
            <a:ext cx="9371532" cy="4403457"/>
          </a:xfrm>
        </p:spPr>
        <p:txBody>
          <a:bodyPr>
            <a:normAutofit/>
          </a:bodyPr>
          <a:lstStyle/>
          <a:p>
            <a:r>
              <a:rPr lang="en-US" sz="3200" dirty="0"/>
              <a:t>Option C – Family</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8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971FFACC-B377-833F-4E8F-E6A6799E4FF7}"/>
              </a:ext>
            </a:extLst>
          </p:cNvPr>
          <p:cNvSpPr>
            <a:spLocks noGrp="1"/>
          </p:cNvSpPr>
          <p:nvPr>
            <p:ph type="sldNum" sz="quarter" idx="12"/>
          </p:nvPr>
        </p:nvSpPr>
        <p:spPr/>
        <p:txBody>
          <a:bodyPr/>
          <a:lstStyle/>
          <a:p>
            <a:fld id="{2DEA1BFF-5034-4F1A-B5F9-11EA113F3039}" type="slidenum">
              <a:rPr lang="en-US" smtClean="0"/>
              <a:t>81</a:t>
            </a:fld>
            <a:endParaRPr lang="en-US"/>
          </a:p>
        </p:txBody>
      </p:sp>
    </p:spTree>
    <p:extLst>
      <p:ext uri="{BB962C8B-B14F-4D97-AF65-F5344CB8AC3E}">
        <p14:creationId xmlns:p14="http://schemas.microsoft.com/office/powerpoint/2010/main" val="1413963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a:xfrm>
            <a:off x="1484310" y="1616150"/>
            <a:ext cx="10254034" cy="2413590"/>
          </a:xfrm>
        </p:spPr>
        <p:txBody>
          <a:bodyPr>
            <a:normAutofit fontScale="92500" lnSpcReduction="20000"/>
          </a:bodyPr>
          <a:lstStyle/>
          <a:p>
            <a:r>
              <a:rPr lang="en-US" sz="3200" dirty="0"/>
              <a:t>Premiums for Annuitants</a:t>
            </a:r>
          </a:p>
          <a:p>
            <a:pPr lvl="1"/>
            <a:r>
              <a:rPr lang="en-US" sz="1800" dirty="0">
                <a:solidFill>
                  <a:srgbClr val="0070C0"/>
                </a:solidFill>
                <a:hlinkClick r:id="rId3">
                  <a:extLst>
                    <a:ext uri="{A12FA001-AC4F-418D-AE19-62706E023703}">
                      <ahyp:hlinkClr xmlns:ahyp="http://schemas.microsoft.com/office/drawing/2018/hyperlinkcolor" val="tx"/>
                    </a:ext>
                  </a:extLst>
                </a:hlinkClick>
              </a:rPr>
              <a:t>https://www.opm.gov/healthcare-insurance/life-insurance/program-information/#url=Premiums-for-Annuitants</a:t>
            </a:r>
            <a:r>
              <a:rPr lang="en-US" sz="1800" dirty="0">
                <a:solidFill>
                  <a:srgbClr val="0070C0"/>
                </a:solidFill>
              </a:rPr>
              <a:t> </a:t>
            </a:r>
          </a:p>
          <a:p>
            <a:r>
              <a:rPr lang="en-US" sz="3200" dirty="0"/>
              <a:t>FEGLI Calculator (continue through to calculate coverage following retirement)</a:t>
            </a:r>
          </a:p>
          <a:p>
            <a:pPr lvl="1"/>
            <a:r>
              <a:rPr lang="en-US" sz="1800" dirty="0">
                <a:solidFill>
                  <a:srgbClr val="0070C0"/>
                </a:solidFill>
                <a:hlinkClick r:id="rId4">
                  <a:extLst>
                    <a:ext uri="{A12FA001-AC4F-418D-AE19-62706E023703}">
                      <ahyp:hlinkClr xmlns:ahyp="http://schemas.microsoft.com/office/drawing/2018/hyperlinkcolor" val="tx"/>
                    </a:ext>
                  </a:extLst>
                </a:hlinkClick>
              </a:rPr>
              <a:t>https://www.opm.gov/retirement-center/calculators/fegli-calculator/</a:t>
            </a:r>
            <a:r>
              <a:rPr lang="en-US" sz="1800" dirty="0">
                <a:solidFill>
                  <a:srgbClr val="0070C0"/>
                </a:solidFill>
              </a:rPr>
              <a:t> </a:t>
            </a:r>
          </a:p>
        </p:txBody>
      </p:sp>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82</a:t>
            </a:fld>
            <a:endParaRPr lang="en-US"/>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5118972" y="4116440"/>
            <a:ext cx="2291922" cy="22919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2012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1484311" y="685800"/>
            <a:ext cx="10018713" cy="1185333"/>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1484311" y="1998133"/>
            <a:ext cx="6855356" cy="3793067"/>
          </a:xfrm>
        </p:spPr>
        <p:txBody>
          <a:bodyPr>
            <a:normAutofit/>
          </a:bodyPr>
          <a:lstStyle/>
          <a:p>
            <a:r>
              <a:rPr lang="en-US" sz="2800" dirty="0"/>
              <a:t>Founded in 1891 by and for NALC members and their families</a:t>
            </a:r>
          </a:p>
          <a:p>
            <a:r>
              <a:rPr lang="en-US" sz="2800" dirty="0"/>
              <a:t>Designed to give members and their families the best possible protection for the lowest cost.</a:t>
            </a:r>
          </a:p>
          <a:p>
            <a:r>
              <a:rPr lang="en-US" sz="2800" dirty="0"/>
              <a:t>Many plans and options available.</a:t>
            </a:r>
          </a:p>
        </p:txBody>
      </p:sp>
      <p:pic>
        <p:nvPicPr>
          <p:cNvPr id="5124" name="Picture 4" descr="MBA Retirement Savings Plan">
            <a:extLst>
              <a:ext uri="{FF2B5EF4-FFF2-40B4-BE49-F238E27FC236}">
                <a16:creationId xmlns:a16="http://schemas.microsoft.com/office/drawing/2014/main" id="{71D3AB9F-1111-F1CF-827A-D9091DBB40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6695" y="1871133"/>
            <a:ext cx="2005109" cy="455706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83</a:t>
            </a:fld>
            <a:endParaRPr lang="en-US" dirty="0"/>
          </a:p>
        </p:txBody>
      </p:sp>
    </p:spTree>
    <p:extLst>
      <p:ext uri="{BB962C8B-B14F-4D97-AF65-F5344CB8AC3E}">
        <p14:creationId xmlns:p14="http://schemas.microsoft.com/office/powerpoint/2010/main" val="33542347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4842934" y="905933"/>
            <a:ext cx="6660090" cy="965200"/>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4842933" y="1998133"/>
            <a:ext cx="6660090" cy="3793067"/>
          </a:xfrm>
        </p:spPr>
        <p:txBody>
          <a:bodyPr>
            <a:normAutofit/>
          </a:bodyPr>
          <a:lstStyle/>
          <a:p>
            <a:r>
              <a:rPr lang="en-US"/>
              <a:t>Retirement Savings Plan</a:t>
            </a:r>
          </a:p>
          <a:p>
            <a:r>
              <a:rPr lang="en-US"/>
              <a:t>Annuities</a:t>
            </a:r>
          </a:p>
          <a:p>
            <a:r>
              <a:rPr lang="en-US"/>
              <a:t>Short-term Disability and Hospital Confinement</a:t>
            </a:r>
          </a:p>
          <a:p>
            <a:r>
              <a:rPr lang="en-US"/>
              <a:t>Whole Life</a:t>
            </a:r>
          </a:p>
          <a:p>
            <a:r>
              <a:rPr lang="en-US"/>
              <a:t>Term Life</a:t>
            </a:r>
          </a:p>
          <a:p>
            <a:r>
              <a:rPr lang="en-US"/>
              <a:t>Group Insurance available to branches</a:t>
            </a:r>
          </a:p>
        </p:txBody>
      </p:sp>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36373" y="6250588"/>
            <a:ext cx="551167" cy="365125"/>
          </a:xfrm>
        </p:spPr>
        <p:txBody>
          <a:bodyPr>
            <a:normAutofit/>
          </a:bodyPr>
          <a:lstStyle/>
          <a:p>
            <a:pPr>
              <a:spcAft>
                <a:spcPts val="600"/>
              </a:spcAft>
            </a:pPr>
            <a:fld id="{2DEA1BFF-5034-4F1A-B5F9-11EA113F3039}" type="slidenum">
              <a:rPr lang="en-US" smtClean="0"/>
              <a:pPr>
                <a:spcAft>
                  <a:spcPts val="600"/>
                </a:spcAft>
              </a:pPr>
              <a:t>84</a:t>
            </a:fld>
            <a:endParaRPr lang="en-US" dirty="0"/>
          </a:p>
        </p:txBody>
      </p:sp>
      <p:pic>
        <p:nvPicPr>
          <p:cNvPr id="6" name="Picture 5">
            <a:extLst>
              <a:ext uri="{FF2B5EF4-FFF2-40B4-BE49-F238E27FC236}">
                <a16:creationId xmlns:a16="http://schemas.microsoft.com/office/drawing/2014/main" id="{321941E0-C355-F8FA-67E2-91E833EB5058}"/>
              </a:ext>
            </a:extLst>
          </p:cNvPr>
          <p:cNvPicPr>
            <a:picLocks noChangeAspect="1"/>
          </p:cNvPicPr>
          <p:nvPr/>
        </p:nvPicPr>
        <p:blipFill>
          <a:blip r:embed="rId4"/>
          <a:stretch>
            <a:fillRect/>
          </a:stretch>
        </p:blipFill>
        <p:spPr>
          <a:xfrm>
            <a:off x="2196712" y="905933"/>
            <a:ext cx="2198076"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18336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85</a:t>
            </a:fld>
            <a:endParaRPr lang="en-US"/>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48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1" y="1945759"/>
            <a:ext cx="9467546" cy="4302642"/>
          </a:xfrm>
        </p:spPr>
        <p:txBody>
          <a:bodyPr>
            <a:normAutofit/>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86</a:t>
            </a:fld>
            <a:endParaRPr lang="en-US"/>
          </a:p>
        </p:txBody>
      </p:sp>
      <p:pic>
        <p:nvPicPr>
          <p:cNvPr id="4" name="Picture 2" descr="The Thrift Savings Plan (TSP)">
            <a:extLst>
              <a:ext uri="{FF2B5EF4-FFF2-40B4-BE49-F238E27FC236}">
                <a16:creationId xmlns:a16="http://schemas.microsoft.com/office/drawing/2014/main" id="{ADB33F55-14DA-7E6B-3D66-CA56261F8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13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375451"/>
            <a:ext cx="10018713" cy="4430232"/>
          </a:xfrm>
        </p:spPr>
        <p:txBody>
          <a:bodyPr>
            <a:normAutofit/>
          </a:bodyPr>
          <a:lstStyle/>
          <a:p>
            <a:endParaRPr lang="en-US" sz="2800" dirty="0"/>
          </a:p>
          <a:p>
            <a:r>
              <a:rPr lang="en-US" sz="2800" dirty="0"/>
              <a:t>TSP ‘My Account’ </a:t>
            </a:r>
          </a:p>
          <a:p>
            <a:pPr lvl="1"/>
            <a:r>
              <a:rPr lang="en-US" sz="2400" dirty="0"/>
              <a:t>Create a username, password, and </a:t>
            </a:r>
            <a:r>
              <a:rPr lang="en-US" sz="2400" dirty="0" err="1"/>
              <a:t>ThriftLine</a:t>
            </a:r>
            <a:r>
              <a:rPr lang="en-US" sz="2400" dirty="0"/>
              <a:t> PIN to access your account. Prompts to verify your identity, update your contact information, and set up your account security.</a:t>
            </a:r>
          </a:p>
          <a:p>
            <a:pPr lvl="1"/>
            <a:r>
              <a:rPr lang="en-US" sz="2400" dirty="0"/>
              <a:t>Should take 5 to 10 minutes for most. You need to receive a one-time passcode to your phone by text message or voice call to verify your identity during the setup process. </a:t>
            </a:r>
          </a:p>
          <a:p>
            <a:pPr lvl="1"/>
            <a:r>
              <a:rPr lang="en-US" sz="2400" dirty="0">
                <a:solidFill>
                  <a:srgbClr val="0070C0"/>
                </a:solidFill>
                <a:hlinkClick r:id="rId3">
                  <a:extLst>
                    <a:ext uri="{A12FA001-AC4F-418D-AE19-62706E023703}">
                      <ahyp:hlinkClr xmlns:ahyp="http://schemas.microsoft.com/office/drawing/2018/hyperlinkcolor" val="tx"/>
                    </a:ext>
                  </a:extLst>
                </a:hlinkClick>
              </a:rPr>
              <a:t>www.tsp.gov</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87</a:t>
            </a:fld>
            <a:endParaRPr lang="en-US"/>
          </a:p>
        </p:txBody>
      </p:sp>
      <p:pic>
        <p:nvPicPr>
          <p:cNvPr id="4" name="Picture 2" descr="The Thrift Savings Plan (TSP)">
            <a:extLst>
              <a:ext uri="{FF2B5EF4-FFF2-40B4-BE49-F238E27FC236}">
                <a16:creationId xmlns:a16="http://schemas.microsoft.com/office/drawing/2014/main" id="{FC1EE58F-B04E-9DC5-C8D7-E05B76AE5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734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and retirement  planners, insurance salesmen, stockbrokers, bankers, hedge-fund operators, and the like are going to be very interested in that balance. They will try and convince you to take your money out of the TSP and invest it with them. </a:t>
            </a:r>
          </a:p>
        </p:txBody>
      </p:sp>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88</a:t>
            </a:fld>
            <a:endParaRPr lang="en-US"/>
          </a:p>
        </p:txBody>
      </p:sp>
      <p:pic>
        <p:nvPicPr>
          <p:cNvPr id="6" name="Picture 2" descr="The Thrift Savings Plan (TSP)">
            <a:extLst>
              <a:ext uri="{FF2B5EF4-FFF2-40B4-BE49-F238E27FC236}">
                <a16:creationId xmlns:a16="http://schemas.microsoft.com/office/drawing/2014/main" id="{167C4970-2F4B-B559-C1D6-118AFDD2C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26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633448"/>
          </a:xfrm>
        </p:spPr>
        <p:txBody>
          <a:bodyPr>
            <a:normAutofit/>
          </a:bodyPr>
          <a:lstStyle/>
          <a:p>
            <a:r>
              <a:rPr lang="en-US" sz="2800" dirty="0"/>
              <a:t>What is the average net expense I will pay for every $1,000 I invest?</a:t>
            </a:r>
          </a:p>
          <a:p>
            <a:r>
              <a:rPr lang="en-US" sz="2800" dirty="0"/>
              <a:t>What additional annual fees, commissions, or charges will I pay for investments?</a:t>
            </a:r>
          </a:p>
          <a:p>
            <a:r>
              <a:rPr lang="en-US" sz="2800" dirty="0"/>
              <a:t>What profit do you make if I invest with you?</a:t>
            </a:r>
          </a:p>
          <a:p>
            <a:r>
              <a:rPr lang="en-US" sz="2800" dirty="0"/>
              <a:t>Do you have a responsibility (fiduciary obligation) to put my interests ahead of your own?</a:t>
            </a:r>
          </a:p>
        </p:txBody>
      </p:sp>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89</a:t>
            </a:fld>
            <a:endParaRPr lang="en-US"/>
          </a:p>
        </p:txBody>
      </p:sp>
      <p:pic>
        <p:nvPicPr>
          <p:cNvPr id="4" name="Picture 2" descr="The Thrift Savings Plan (TSP)">
            <a:extLst>
              <a:ext uri="{FF2B5EF4-FFF2-40B4-BE49-F238E27FC236}">
                <a16:creationId xmlns:a16="http://schemas.microsoft.com/office/drawing/2014/main" id="{09233F3F-9DBE-46F1-D660-F015F631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5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a:xfrm>
            <a:off x="4157330" y="190500"/>
            <a:ext cx="7345693" cy="1752599"/>
          </a:xfrm>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62352"/>
            <a:ext cx="10018713" cy="3409950"/>
          </a:xfrm>
        </p:spPr>
        <p:txBody>
          <a:bodyPr>
            <a:normAutofit/>
          </a:bodyPr>
          <a:lstStyle/>
          <a:p>
            <a:r>
              <a:rPr lang="en-US" sz="2800" dirty="0"/>
              <a:t>This seminar focuses on voluntary retirement or “regular” retirement based on age and service that starts immediately after separation.</a:t>
            </a:r>
          </a:p>
          <a:p>
            <a:r>
              <a:rPr lang="en-US" sz="2800" dirty="0"/>
              <a:t>NALC members considering MRA + 10 (early), disability, or other types of retirement should obtain direct one-on-one advice from a branch officer, their NBA office, or the NALC HQ retirement department.</a:t>
            </a:r>
          </a:p>
          <a:p>
            <a:endParaRPr lang="en-US" sz="2800" dirty="0"/>
          </a:p>
        </p:txBody>
      </p:sp>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9</a:t>
            </a:fld>
            <a:endParaRPr lang="en-US"/>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7C6758-B2D0-AAE2-E163-F04BAF14F4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3751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CE5C-21EB-C313-CEAD-F10316447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1AB9-5887-2D68-8EF4-8CDCBB82436D}"/>
              </a:ext>
            </a:extLst>
          </p:cNvPr>
          <p:cNvSpPr>
            <a:spLocks noGrp="1"/>
          </p:cNvSpPr>
          <p:nvPr>
            <p:ph idx="1"/>
          </p:nvPr>
        </p:nvSpPr>
        <p:spPr>
          <a:xfrm>
            <a:off x="1484310" y="1767353"/>
            <a:ext cx="10018713" cy="4633448"/>
          </a:xfrm>
        </p:spPr>
        <p:txBody>
          <a:bodyPr>
            <a:normAutofit/>
          </a:bodyPr>
          <a:lstStyle/>
          <a:p>
            <a:r>
              <a:rPr lang="en-US" sz="2800" dirty="0"/>
              <a:t>Will your plan protect my retirement from creditors’ claims?</a:t>
            </a:r>
          </a:p>
          <a:p>
            <a:r>
              <a:rPr lang="en-US" sz="2800" dirty="0"/>
              <a:t>When I retire, can I receive a series of scheduled withdrawals without giving up control of my account?</a:t>
            </a:r>
          </a:p>
          <a:p>
            <a:r>
              <a:rPr lang="en-US" sz="2800" dirty="0"/>
              <a:t>Can I change my investments or take withdrawals without being subject to surrender fees or back-end charges?</a:t>
            </a:r>
          </a:p>
        </p:txBody>
      </p:sp>
      <p:sp>
        <p:nvSpPr>
          <p:cNvPr id="2" name="Slide Number Placeholder 1">
            <a:extLst>
              <a:ext uri="{FF2B5EF4-FFF2-40B4-BE49-F238E27FC236}">
                <a16:creationId xmlns:a16="http://schemas.microsoft.com/office/drawing/2014/main" id="{8CF937C0-4E3A-4D98-8DE0-07DB5A9E7303}"/>
              </a:ext>
            </a:extLst>
          </p:cNvPr>
          <p:cNvSpPr>
            <a:spLocks noGrp="1"/>
          </p:cNvSpPr>
          <p:nvPr>
            <p:ph type="sldNum" sz="quarter" idx="12"/>
          </p:nvPr>
        </p:nvSpPr>
        <p:spPr/>
        <p:txBody>
          <a:bodyPr/>
          <a:lstStyle/>
          <a:p>
            <a:fld id="{2DEA1BFF-5034-4F1A-B5F9-11EA113F3039}" type="slidenum">
              <a:rPr lang="en-US" smtClean="0"/>
              <a:t>90</a:t>
            </a:fld>
            <a:endParaRPr lang="en-US"/>
          </a:p>
        </p:txBody>
      </p:sp>
      <p:pic>
        <p:nvPicPr>
          <p:cNvPr id="4" name="Picture 2" descr="The Thrift Savings Plan (TSP)">
            <a:extLst>
              <a:ext uri="{FF2B5EF4-FFF2-40B4-BE49-F238E27FC236}">
                <a16:creationId xmlns:a16="http://schemas.microsoft.com/office/drawing/2014/main" id="{FBC60A44-4038-9E7B-A805-F6A48F45E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72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481048"/>
          </a:xfrm>
        </p:spPr>
        <p:txBody>
          <a:bodyPr>
            <a:normAutofit/>
          </a:bodyPr>
          <a:lstStyle/>
          <a:p>
            <a:r>
              <a:rPr lang="en-US" sz="2800" dirty="0"/>
              <a:t>It costs money to operate any financial investment fund.  A standard way to measure such costs is to look at expense ratios. </a:t>
            </a:r>
          </a:p>
          <a:p>
            <a:r>
              <a:rPr lang="en-US" sz="2800" dirty="0"/>
              <a:t>The total expense ratios for TSP funds range from 0.048% to 0.079%.</a:t>
            </a:r>
          </a:p>
          <a:p>
            <a:pPr lvl="1"/>
            <a:r>
              <a:rPr lang="en-US" sz="2400" dirty="0"/>
              <a:t>$0.48 to $0.79 per $1,000.</a:t>
            </a:r>
          </a:p>
          <a:p>
            <a:r>
              <a:rPr lang="en-US" sz="2800" dirty="0"/>
              <a:t>Compare that with the expense ratio of for-profit actively managed mutual funds (0.5% to 0.75% is considered reasonable).</a:t>
            </a:r>
          </a:p>
          <a:p>
            <a:pPr lvl="1"/>
            <a:r>
              <a:rPr lang="en-US" sz="2400" dirty="0"/>
              <a:t>$5 per $1,000.</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91</a:t>
            </a:fld>
            <a:endParaRPr lang="en-US"/>
          </a:p>
        </p:txBody>
      </p:sp>
      <p:pic>
        <p:nvPicPr>
          <p:cNvPr id="4" name="Picture 2" descr="The Thrift Savings Plan (TSP)">
            <a:extLst>
              <a:ext uri="{FF2B5EF4-FFF2-40B4-BE49-F238E27FC236}">
                <a16:creationId xmlns:a16="http://schemas.microsoft.com/office/drawing/2014/main" id="{EA1EDAEC-7779-A615-1780-1DB77A76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A2F8D2-4C7C-5B8A-F5C4-7CB0B650374F}"/>
              </a:ext>
            </a:extLst>
          </p:cNvPr>
          <p:cNvSpPr/>
          <p:nvPr/>
        </p:nvSpPr>
        <p:spPr>
          <a:xfrm rot="20992466">
            <a:off x="4694200" y="5492225"/>
            <a:ext cx="1401799"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10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x</a:t>
            </a:r>
          </a:p>
        </p:txBody>
      </p:sp>
    </p:spTree>
    <p:extLst>
      <p:ext uri="{BB962C8B-B14F-4D97-AF65-F5344CB8AC3E}">
        <p14:creationId xmlns:p14="http://schemas.microsoft.com/office/powerpoint/2010/main" val="26185562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030819"/>
            <a:ext cx="10018713" cy="4217581"/>
          </a:xfrm>
        </p:spPr>
        <p:txBody>
          <a:bodyPr>
            <a:normAutofit/>
          </a:bodyPr>
          <a:lstStyle/>
          <a:p>
            <a:r>
              <a:rPr lang="en-US" sz="2800" dirty="0"/>
              <a:t>Age 59 ½ early withdrawal penalty</a:t>
            </a:r>
          </a:p>
          <a:p>
            <a:r>
              <a:rPr lang="en-US" sz="2800" dirty="0"/>
              <a:t>If you receive a TSP withdrawal before age 59 ½ and are still working, in addition to the regular income tax, you may have to pay an early withdrawal penalty tax equal to 10% of any taxable portion of the payment that is not transferred or rolled over. </a:t>
            </a:r>
          </a:p>
          <a:p>
            <a:r>
              <a:rPr lang="en-US" sz="2800" dirty="0"/>
              <a:t>If you separate from service during or after the year you reach age 55, then the 10% early withdrawal penalty tax does not apply.</a:t>
            </a:r>
          </a:p>
        </p:txBody>
      </p:sp>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92</a:t>
            </a:fld>
            <a:endParaRPr lang="en-US"/>
          </a:p>
        </p:txBody>
      </p:sp>
      <p:pic>
        <p:nvPicPr>
          <p:cNvPr id="4" name="Picture 2" descr="The Thrift Savings Plan (TSP)">
            <a:extLst>
              <a:ext uri="{FF2B5EF4-FFF2-40B4-BE49-F238E27FC236}">
                <a16:creationId xmlns:a16="http://schemas.microsoft.com/office/drawing/2014/main" id="{64CD0E4C-5EC7-B401-B128-E49EC7CCD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592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135371"/>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93</a:t>
            </a:fld>
            <a:endParaRPr lang="en-US"/>
          </a:p>
        </p:txBody>
      </p:sp>
      <p:pic>
        <p:nvPicPr>
          <p:cNvPr id="4" name="Picture 2" descr="The Thrift Savings Plan (TSP)">
            <a:extLst>
              <a:ext uri="{FF2B5EF4-FFF2-40B4-BE49-F238E27FC236}">
                <a16:creationId xmlns:a16="http://schemas.microsoft.com/office/drawing/2014/main" id="{FD0A1D2C-75AC-D4B8-22A6-BF6E7875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504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930877" y="1982790"/>
            <a:ext cx="9669243" cy="4249466"/>
          </a:xfrm>
        </p:spPr>
        <p:txBody>
          <a:bodyPr>
            <a:normAutofit lnSpcReduction="1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94</a:t>
            </a:fld>
            <a:endParaRPr lang="en-US"/>
          </a:p>
        </p:txBody>
      </p:sp>
      <p:pic>
        <p:nvPicPr>
          <p:cNvPr id="4" name="Picture 2" descr="The Thrift Savings Plan (TSP)">
            <a:extLst>
              <a:ext uri="{FF2B5EF4-FFF2-40B4-BE49-F238E27FC236}">
                <a16:creationId xmlns:a16="http://schemas.microsoft.com/office/drawing/2014/main" id="{2E8DA336-CC33-4507-09A3-387D34E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144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45759"/>
            <a:ext cx="10018713" cy="4399286"/>
          </a:xfrm>
        </p:spPr>
        <p:txBody>
          <a:bodyPr>
            <a:normAutofit/>
          </a:bodyPr>
          <a:lstStyle/>
          <a:p>
            <a:r>
              <a:rPr lang="en-US" sz="2800" dirty="0"/>
              <a:t>Required Minimum Distribution (RMD)</a:t>
            </a:r>
          </a:p>
          <a:p>
            <a:pPr lvl="1"/>
            <a:r>
              <a:rPr lang="en-US" sz="2400" dirty="0"/>
              <a:t>IRS requires RMDs beginning in the calendar year when you become age 73 (if you reach 73 in 2023 or later) and are separated from service. </a:t>
            </a:r>
          </a:p>
          <a:p>
            <a:pPr lvl="1"/>
            <a:r>
              <a:rPr lang="en-US" sz="2400" dirty="0"/>
              <a:t>If you do not start withdrawing by age 73 or the total amount of your withdrawals does not satisfy the RMD, TSP will disburse your RMD or issue a supplemental payment for the remaining amount of your RMD by the deadline each year.</a:t>
            </a:r>
          </a:p>
          <a:p>
            <a:pPr lvl="1"/>
            <a:r>
              <a:rPr lang="en-US" sz="2400" dirty="0"/>
              <a:t>If they automatically send you an RMD and you have both traditional and Roth balances, the RMD will be proportional from each balance.</a:t>
            </a:r>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95</a:t>
            </a:fld>
            <a:endParaRPr lang="en-US"/>
          </a:p>
        </p:txBody>
      </p:sp>
      <p:pic>
        <p:nvPicPr>
          <p:cNvPr id="4" name="Picture 2" descr="The Thrift Savings Plan (TSP)">
            <a:extLst>
              <a:ext uri="{FF2B5EF4-FFF2-40B4-BE49-F238E27FC236}">
                <a16:creationId xmlns:a16="http://schemas.microsoft.com/office/drawing/2014/main" id="{AD83888F-6A46-AAD6-2393-75FECF933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2864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3200" dirty="0"/>
              <a:t>Required Minimum Distribution (RMD)</a:t>
            </a:r>
          </a:p>
          <a:p>
            <a:pPr lvl="1"/>
            <a:r>
              <a:rPr lang="en-US" sz="2800" dirty="0"/>
              <a:t>RMDs will increase under the SECURE 2.0 Act of 2022</a:t>
            </a:r>
          </a:p>
          <a:p>
            <a:pPr lvl="1"/>
            <a:r>
              <a:rPr lang="en-US" sz="2800" dirty="0"/>
              <a:t>RMD at age 75 by 2033</a:t>
            </a:r>
          </a:p>
          <a:p>
            <a:pPr lvl="1"/>
            <a:endParaRPr lang="en-US" sz="2800" dirty="0"/>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96</a:t>
            </a:fld>
            <a:endParaRPr lang="en-US"/>
          </a:p>
        </p:txBody>
      </p:sp>
      <p:pic>
        <p:nvPicPr>
          <p:cNvPr id="4" name="Picture 2" descr="The Thrift Savings Plan (TSP)">
            <a:extLst>
              <a:ext uri="{FF2B5EF4-FFF2-40B4-BE49-F238E27FC236}">
                <a16:creationId xmlns:a16="http://schemas.microsoft.com/office/drawing/2014/main" id="{84952A28-22FA-5805-28C8-357D0FCD2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EDAA1D2-808A-F663-D233-745781312935}"/>
              </a:ext>
            </a:extLst>
          </p:cNvPr>
          <p:cNvSpPr/>
          <p:nvPr/>
        </p:nvSpPr>
        <p:spPr>
          <a:xfrm>
            <a:off x="9016934" y="2505669"/>
            <a:ext cx="1934921" cy="1107996"/>
          </a:xfrm>
          <a:prstGeom prst="rect">
            <a:avLst/>
          </a:prstGeom>
          <a:noFill/>
        </p:spPr>
        <p:txBody>
          <a:bodyPr wrap="square" lIns="91440" tIns="45720" rIns="91440" bIns="45720">
            <a:spAutoFit/>
          </a:bodyPr>
          <a:lstStyle/>
          <a:p>
            <a:pPr algn="ctr"/>
            <a:r>
              <a:rPr lang="en-US" sz="6600" b="0" cap="none" spc="0" dirty="0">
                <a:ln w="0"/>
                <a:solidFill>
                  <a:schemeClr val="accent1"/>
                </a:solidFill>
                <a:effectLst>
                  <a:reflection blurRad="6350" stA="53000" endA="300" endPos="35500" dir="5400000" sy="-90000" algn="bl" rotWithShape="0"/>
                </a:effectLst>
              </a:rPr>
              <a:t>RMD</a:t>
            </a:r>
          </a:p>
        </p:txBody>
      </p:sp>
    </p:spTree>
    <p:extLst>
      <p:ext uri="{BB962C8B-B14F-4D97-AF65-F5344CB8AC3E}">
        <p14:creationId xmlns:p14="http://schemas.microsoft.com/office/powerpoint/2010/main" val="1647957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67024"/>
            <a:ext cx="10018713" cy="4040371"/>
          </a:xfrm>
        </p:spPr>
        <p:txBody>
          <a:bodyPr>
            <a:normAutofit lnSpcReduction="10000"/>
          </a:bodyPr>
          <a:lstStyle/>
          <a:p>
            <a:r>
              <a:rPr lang="en-US" sz="2800" dirty="0"/>
              <a:t>After you separate from service, you can take multiple post-separation partial withdrawals.</a:t>
            </a:r>
          </a:p>
          <a:p>
            <a:r>
              <a:rPr lang="en-US" sz="2800" dirty="0"/>
              <a:t>You’ll be able to choose whether your withdrawal should come from your Roth balance, your traditional balance, or a proportional mix of both.</a:t>
            </a:r>
          </a:p>
          <a:p>
            <a:r>
              <a:rPr lang="en-US" sz="2800" dirty="0"/>
              <a:t>You’ll be able stop, start, or make changes to your installment payments at any time.</a:t>
            </a:r>
          </a:p>
          <a:p>
            <a:r>
              <a:rPr lang="en-US" sz="2800" dirty="0"/>
              <a:t>You'll have enhanced online tools to help you make withdrawals in the My Account section of tsp.gov.</a:t>
            </a:r>
          </a:p>
        </p:txBody>
      </p:sp>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97</a:t>
            </a:fld>
            <a:endParaRPr lang="en-US"/>
          </a:p>
        </p:txBody>
      </p:sp>
      <p:pic>
        <p:nvPicPr>
          <p:cNvPr id="4" name="Picture 2" descr="The Thrift Savings Plan (TSP)">
            <a:extLst>
              <a:ext uri="{FF2B5EF4-FFF2-40B4-BE49-F238E27FC236}">
                <a16:creationId xmlns:a16="http://schemas.microsoft.com/office/drawing/2014/main" id="{35B35244-415E-9843-3F2C-FB07BCDD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382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892595"/>
            <a:ext cx="10018713" cy="4720930"/>
          </a:xfrm>
        </p:spPr>
        <p:txBody>
          <a:bodyPr>
            <a:normAutofit lnSpcReduction="1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98</a:t>
            </a:fld>
            <a:endParaRPr lang="en-US"/>
          </a:p>
        </p:txBody>
      </p:sp>
      <p:pic>
        <p:nvPicPr>
          <p:cNvPr id="4" name="Picture 2" descr="The Thrift Savings Plan (TSP)">
            <a:extLst>
              <a:ext uri="{FF2B5EF4-FFF2-40B4-BE49-F238E27FC236}">
                <a16:creationId xmlns:a16="http://schemas.microsoft.com/office/drawing/2014/main" id="{C41ABBDA-E883-39D9-B1C9-8A5AFBA8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373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477927"/>
            <a:ext cx="6481987" cy="4313274"/>
          </a:xfrm>
        </p:spPr>
        <p:txBody>
          <a:bodyPr anchor="t">
            <a:normAutofit/>
          </a:bodyPr>
          <a:lstStyle/>
          <a:p>
            <a:r>
              <a:rPr lang="en-US" sz="2800" dirty="0"/>
              <a:t>TSP Publications – Distributions</a:t>
            </a:r>
          </a:p>
          <a:p>
            <a:r>
              <a:rPr lang="en-US" sz="2800" dirty="0">
                <a:solidFill>
                  <a:schemeClr val="accent1"/>
                </a:solidFill>
                <a:hlinkClick r:id="rId4">
                  <a:extLst>
                    <a:ext uri="{A12FA001-AC4F-418D-AE19-62706E023703}">
                      <ahyp:hlinkClr xmlns:ahyp="http://schemas.microsoft.com/office/drawing/2018/hyperlinkcolor" val="tx"/>
                    </a:ext>
                  </a:extLst>
                </a:hlinkClick>
              </a:rPr>
              <a:t>https://www.tsp.gov/forms/</a:t>
            </a:r>
            <a:r>
              <a:rPr lang="en-US" sz="2800" dirty="0">
                <a:solidFill>
                  <a:schemeClr val="accent1"/>
                </a:solidFill>
              </a:rPr>
              <a:t> </a:t>
            </a:r>
          </a:p>
        </p:txBody>
      </p:sp>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99</a:t>
            </a:fld>
            <a:endParaRPr lang="en-US"/>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618917" y="3010938"/>
            <a:ext cx="2780263" cy="27802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0435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A0C86D-06FA-4D4D-ACF4-F6A96DE4E457}">
  <we:reference id="a3b40b4f-8edf-490e-9df1-7e66f93912bf"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6195</TotalTime>
  <Words>12507</Words>
  <Application>Microsoft Office PowerPoint</Application>
  <PresentationFormat>Widescreen</PresentationFormat>
  <Paragraphs>1433</Paragraphs>
  <Slides>146</Slides>
  <Notes>146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146</vt:i4>
      </vt:variant>
    </vt:vector>
  </HeadingPairs>
  <TitlesOfParts>
    <vt:vector size="155" baseType="lpstr">
      <vt:lpstr>Aptos</vt:lpstr>
      <vt:lpstr>Arial</vt:lpstr>
      <vt:lpstr>Calibri</vt:lpstr>
      <vt:lpstr>Corbel</vt:lpstr>
      <vt:lpstr>Droid Serif</vt:lpstr>
      <vt:lpstr>Source Sans Pro</vt:lpstr>
      <vt:lpstr>SourceSansPro</vt:lpstr>
      <vt:lpstr>Wingdings</vt:lpstr>
      <vt:lpstr>Parallax</vt:lpstr>
      <vt:lpstr>National Association of Letter Carriers Retirement for City Letter Carriers</vt:lpstr>
      <vt:lpstr>Agenda</vt:lpstr>
      <vt:lpstr>Agenda cont.</vt:lpstr>
      <vt:lpstr>Federal Employees Retirement System (FERS)</vt:lpstr>
      <vt:lpstr>NALC Career Employment Statistics</vt:lpstr>
      <vt:lpstr>Cost</vt:lpstr>
      <vt:lpstr>Types of Retirement</vt:lpstr>
      <vt:lpstr>PowerPoint Presentation</vt:lpstr>
      <vt:lpstr>Voluntary Retirement</vt:lpstr>
      <vt:lpstr>Minimum Retirement Age (MRA)</vt:lpstr>
      <vt:lpstr>Minimum Retirement Age (MRA)</vt:lpstr>
      <vt:lpstr>When will I be eligible to retire?</vt:lpstr>
      <vt:lpstr>Creditable Service for Eligibility</vt:lpstr>
      <vt:lpstr>Creditable Service  Sick Leave</vt:lpstr>
      <vt:lpstr>Creditable Service  LWOP</vt:lpstr>
      <vt:lpstr>Creditable Service  Part-time</vt:lpstr>
      <vt:lpstr>Crediting Military Service</vt:lpstr>
      <vt:lpstr>Crediting Military Service</vt:lpstr>
      <vt:lpstr>Crediting Military Service</vt:lpstr>
      <vt:lpstr>Making a Deposit for  Military Service</vt:lpstr>
      <vt:lpstr>Crediting Non-Career Federal Service</vt:lpstr>
      <vt:lpstr>Making a Deposit for Non-Career Service</vt:lpstr>
      <vt:lpstr>Annuity Computation</vt:lpstr>
      <vt:lpstr>Annuity Computation  Length of Service</vt:lpstr>
      <vt:lpstr>Annuity Computation Length of Service</vt:lpstr>
      <vt:lpstr>Annuity Computation High-3 Average Salary</vt:lpstr>
      <vt:lpstr>Annuity Computation  High-3 Average Salary</vt:lpstr>
      <vt:lpstr>Annuity Computation  High-3 Average Salary</vt:lpstr>
      <vt:lpstr>  Annuity Computation  Factor</vt:lpstr>
      <vt:lpstr>   Annuity Computation  Example</vt:lpstr>
      <vt:lpstr>Early (MRA + 10)</vt:lpstr>
      <vt:lpstr> Special Annuity Supplement</vt:lpstr>
      <vt:lpstr> Special Annuity Supplement</vt:lpstr>
      <vt:lpstr> Special Annuity Supplement</vt:lpstr>
      <vt:lpstr> Special Annuity Supplement</vt:lpstr>
      <vt:lpstr>Maximum Annuity</vt:lpstr>
      <vt:lpstr>Survivor Annuity</vt:lpstr>
      <vt:lpstr>Survivor Annuity</vt:lpstr>
      <vt:lpstr>Insurable Interest Annuity</vt:lpstr>
      <vt:lpstr>Insurable Interest Annuity</vt:lpstr>
      <vt:lpstr>       Death of an Active Employee</vt:lpstr>
      <vt:lpstr>Cost of Living Adjustments</vt:lpstr>
      <vt:lpstr>Cost of Living Adjustments</vt:lpstr>
      <vt:lpstr>Enhanced Annuity</vt:lpstr>
      <vt:lpstr>Enhanced Annuity</vt:lpstr>
      <vt:lpstr>Enhanced Annuity</vt:lpstr>
      <vt:lpstr>Civil Service Retirement System</vt:lpstr>
      <vt:lpstr>Eligibility</vt:lpstr>
      <vt:lpstr>Creditable Service</vt:lpstr>
      <vt:lpstr>Military Service</vt:lpstr>
      <vt:lpstr>Post-1956 Military Service</vt:lpstr>
      <vt:lpstr>PowerPoint Presentation</vt:lpstr>
      <vt:lpstr>Military Service</vt:lpstr>
      <vt:lpstr>Crediting Non-Career Service</vt:lpstr>
      <vt:lpstr>Crediting Non-Career Service</vt:lpstr>
      <vt:lpstr>Annuity Calculation</vt:lpstr>
      <vt:lpstr>Annuity Calculation</vt:lpstr>
      <vt:lpstr>Survivor Annuity</vt:lpstr>
      <vt:lpstr>Retirement Dates</vt:lpstr>
      <vt:lpstr>Cost-of-Living Adjustments</vt:lpstr>
      <vt:lpstr>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Mutual Benefit Association</vt:lpstr>
      <vt:lpstr>Mutual Benefit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Annuity Estimate</vt:lpstr>
      <vt:lpstr>Request an Application</vt:lpstr>
      <vt:lpstr>Military Deposit</vt:lpstr>
      <vt:lpstr>Uniforms</vt:lpstr>
      <vt:lpstr>Official Personnel Folder</vt:lpstr>
      <vt:lpstr>Retirement Counseling</vt:lpstr>
      <vt:lpstr>Complete the Forms</vt:lpstr>
      <vt:lpstr>Certified Summary of Federal Service</vt:lpstr>
      <vt:lpstr>Submit the Application</vt:lpstr>
      <vt:lpstr>Interim Payments</vt:lpstr>
      <vt:lpstr>Post-Retirement</vt:lpstr>
      <vt:lpstr>Terminal Leave Payments</vt:lpstr>
      <vt:lpstr>Direct Deposit</vt:lpstr>
      <vt:lpstr>Post-Retirement Debt Collection</vt:lpstr>
      <vt:lpstr>Post-Retirement Debt Collection</vt:lpstr>
      <vt:lpstr>OPM Services Online</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Legislative Attacks on Retirement</vt:lpstr>
      <vt:lpstr>PowerPoint Presentation</vt:lpstr>
      <vt:lpstr>Legislative Attacks on Retirement</vt:lpstr>
      <vt:lpstr>PowerPoint Presentation</vt:lpstr>
      <vt:lpstr>Social Security Fairness Act</vt:lpstr>
      <vt:lpstr>Federal Retirement Fairness Act</vt:lpstr>
      <vt:lpstr>Letter Carrier Political Fund</vt:lpstr>
      <vt:lpstr>Letter Carrier Political Fund</vt:lpstr>
      <vt:lpstr>Need More Information?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Chris Henwood</cp:lastModifiedBy>
  <cp:revision>106</cp:revision>
  <cp:lastPrinted>2025-01-21T16:35:50Z</cp:lastPrinted>
  <dcterms:created xsi:type="dcterms:W3CDTF">2022-02-16T15:45:23Z</dcterms:created>
  <dcterms:modified xsi:type="dcterms:W3CDTF">2025-01-30T19:18:14Z</dcterms:modified>
  <cp:contentStatus/>
</cp:coreProperties>
</file>