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62" r:id="rId1"/>
  </p:sldMasterIdLst>
  <p:notesMasterIdLst>
    <p:notesMasterId r:id="rId154"/>
  </p:notesMasterIdLst>
  <p:handoutMasterIdLst>
    <p:handoutMasterId r:id="rId155"/>
  </p:handoutMasterIdLst>
  <p:sldIdLst>
    <p:sldId id="333" r:id="rId2"/>
    <p:sldId id="327" r:id="rId3"/>
    <p:sldId id="322" r:id="rId4"/>
    <p:sldId id="331" r:id="rId5"/>
    <p:sldId id="345" r:id="rId6"/>
    <p:sldId id="348" r:id="rId7"/>
    <p:sldId id="347" r:id="rId8"/>
    <p:sldId id="346" r:id="rId9"/>
    <p:sldId id="328" r:id="rId10"/>
    <p:sldId id="360" r:id="rId11"/>
    <p:sldId id="281" r:id="rId12"/>
    <p:sldId id="282" r:id="rId13"/>
    <p:sldId id="262" r:id="rId14"/>
    <p:sldId id="263" r:id="rId15"/>
    <p:sldId id="334" r:id="rId16"/>
    <p:sldId id="264" r:id="rId17"/>
    <p:sldId id="265" r:id="rId18"/>
    <p:sldId id="340" r:id="rId19"/>
    <p:sldId id="341" r:id="rId20"/>
    <p:sldId id="344" r:id="rId21"/>
    <p:sldId id="343" r:id="rId22"/>
    <p:sldId id="355" r:id="rId23"/>
    <p:sldId id="336" r:id="rId24"/>
    <p:sldId id="337" r:id="rId25"/>
    <p:sldId id="357" r:id="rId26"/>
    <p:sldId id="356" r:id="rId27"/>
    <p:sldId id="285" r:id="rId28"/>
    <p:sldId id="361" r:id="rId29"/>
    <p:sldId id="350" r:id="rId30"/>
    <p:sldId id="389" r:id="rId31"/>
    <p:sldId id="349" r:id="rId32"/>
    <p:sldId id="353" r:id="rId33"/>
    <p:sldId id="470" r:id="rId34"/>
    <p:sldId id="286" r:id="rId35"/>
    <p:sldId id="287" r:id="rId36"/>
    <p:sldId id="289" r:id="rId37"/>
    <p:sldId id="358" r:id="rId38"/>
    <p:sldId id="365" r:id="rId39"/>
    <p:sldId id="414" r:id="rId40"/>
    <p:sldId id="366" r:id="rId41"/>
    <p:sldId id="290" r:id="rId42"/>
    <p:sldId id="291" r:id="rId43"/>
    <p:sldId id="398" r:id="rId44"/>
    <p:sldId id="400" r:id="rId45"/>
    <p:sldId id="399" r:id="rId46"/>
    <p:sldId id="401" r:id="rId47"/>
    <p:sldId id="311" r:id="rId48"/>
    <p:sldId id="312" r:id="rId49"/>
    <p:sldId id="362" r:id="rId50"/>
    <p:sldId id="293" r:id="rId51"/>
    <p:sldId id="294" r:id="rId52"/>
    <p:sldId id="323" r:id="rId53"/>
    <p:sldId id="324" r:id="rId54"/>
    <p:sldId id="383" r:id="rId55"/>
    <p:sldId id="384" r:id="rId56"/>
    <p:sldId id="385" r:id="rId57"/>
    <p:sldId id="298" r:id="rId58"/>
    <p:sldId id="402" r:id="rId59"/>
    <p:sldId id="403" r:id="rId60"/>
    <p:sldId id="299" r:id="rId61"/>
    <p:sldId id="300" r:id="rId62"/>
    <p:sldId id="404" r:id="rId63"/>
    <p:sldId id="405" r:id="rId64"/>
    <p:sldId id="406" r:id="rId65"/>
    <p:sldId id="303" r:id="rId66"/>
    <p:sldId id="408" r:id="rId67"/>
    <p:sldId id="387" r:id="rId68"/>
    <p:sldId id="409" r:id="rId69"/>
    <p:sldId id="407" r:id="rId70"/>
    <p:sldId id="305" r:id="rId71"/>
    <p:sldId id="306" r:id="rId72"/>
    <p:sldId id="390" r:id="rId73"/>
    <p:sldId id="364" r:id="rId74"/>
    <p:sldId id="351" r:id="rId75"/>
    <p:sldId id="367" r:id="rId76"/>
    <p:sldId id="386" r:id="rId77"/>
    <p:sldId id="377" r:id="rId78"/>
    <p:sldId id="368" r:id="rId79"/>
    <p:sldId id="369" r:id="rId80"/>
    <p:sldId id="371" r:id="rId81"/>
    <p:sldId id="391" r:id="rId82"/>
    <p:sldId id="410" r:id="rId83"/>
    <p:sldId id="411" r:id="rId84"/>
    <p:sldId id="363" r:id="rId85"/>
    <p:sldId id="373" r:id="rId86"/>
    <p:sldId id="397" r:id="rId87"/>
    <p:sldId id="388" r:id="rId88"/>
    <p:sldId id="394" r:id="rId89"/>
    <p:sldId id="392" r:id="rId90"/>
    <p:sldId id="418" r:id="rId91"/>
    <p:sldId id="393" r:id="rId92"/>
    <p:sldId id="419" r:id="rId93"/>
    <p:sldId id="415" r:id="rId94"/>
    <p:sldId id="395" r:id="rId95"/>
    <p:sldId id="396" r:id="rId96"/>
    <p:sldId id="352" r:id="rId97"/>
    <p:sldId id="359" r:id="rId98"/>
    <p:sldId id="420" r:id="rId99"/>
    <p:sldId id="422" r:id="rId100"/>
    <p:sldId id="423" r:id="rId101"/>
    <p:sldId id="424" r:id="rId102"/>
    <p:sldId id="425" r:id="rId103"/>
    <p:sldId id="426" r:id="rId104"/>
    <p:sldId id="427" r:id="rId105"/>
    <p:sldId id="428" r:id="rId106"/>
    <p:sldId id="429" r:id="rId107"/>
    <p:sldId id="431" r:id="rId108"/>
    <p:sldId id="432" r:id="rId109"/>
    <p:sldId id="433" r:id="rId110"/>
    <p:sldId id="434" r:id="rId111"/>
    <p:sldId id="435" r:id="rId112"/>
    <p:sldId id="436" r:id="rId113"/>
    <p:sldId id="307" r:id="rId114"/>
    <p:sldId id="374" r:id="rId115"/>
    <p:sldId id="379" r:id="rId116"/>
    <p:sldId id="416" r:id="rId117"/>
    <p:sldId id="372" r:id="rId118"/>
    <p:sldId id="375" r:id="rId119"/>
    <p:sldId id="376" r:id="rId120"/>
    <p:sldId id="380" r:id="rId121"/>
    <p:sldId id="381" r:id="rId122"/>
    <p:sldId id="439" r:id="rId123"/>
    <p:sldId id="440" r:id="rId124"/>
    <p:sldId id="441" r:id="rId125"/>
    <p:sldId id="442" r:id="rId126"/>
    <p:sldId id="466" r:id="rId127"/>
    <p:sldId id="412" r:id="rId128"/>
    <p:sldId id="454" r:id="rId129"/>
    <p:sldId id="449" r:id="rId130"/>
    <p:sldId id="443" r:id="rId131"/>
    <p:sldId id="450" r:id="rId132"/>
    <p:sldId id="451" r:id="rId133"/>
    <p:sldId id="445" r:id="rId134"/>
    <p:sldId id="447" r:id="rId135"/>
    <p:sldId id="469" r:id="rId136"/>
    <p:sldId id="446" r:id="rId137"/>
    <p:sldId id="448" r:id="rId138"/>
    <p:sldId id="453" r:id="rId139"/>
    <p:sldId id="458" r:id="rId140"/>
    <p:sldId id="468" r:id="rId141"/>
    <p:sldId id="413" r:id="rId142"/>
    <p:sldId id="456" r:id="rId143"/>
    <p:sldId id="457" r:id="rId144"/>
    <p:sldId id="459" r:id="rId145"/>
    <p:sldId id="455" r:id="rId146"/>
    <p:sldId id="460" r:id="rId147"/>
    <p:sldId id="461" r:id="rId148"/>
    <p:sldId id="463" r:id="rId149"/>
    <p:sldId id="464" r:id="rId150"/>
    <p:sldId id="465" r:id="rId151"/>
    <p:sldId id="462" r:id="rId152"/>
    <p:sldId id="467" r:id="rId15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1581" autoAdjust="0"/>
  </p:normalViewPr>
  <p:slideViewPr>
    <p:cSldViewPr snapToGrid="0">
      <p:cViewPr>
        <p:scale>
          <a:sx n="79" d="100"/>
          <a:sy n="79" d="100"/>
        </p:scale>
        <p:origin x="-1266" y="-42"/>
      </p:cViewPr>
      <p:guideLst>
        <p:guide orient="horz" pos="2160"/>
        <p:guide pos="2880"/>
      </p:guideLst>
    </p:cSldViewPr>
  </p:slideViewPr>
  <p:outlineViewPr>
    <p:cViewPr>
      <p:scale>
        <a:sx n="33" d="100"/>
        <a:sy n="33" d="100"/>
      </p:scale>
      <p:origin x="0" y="1582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0" d="100"/>
          <a:sy n="70" d="100"/>
        </p:scale>
        <p:origin x="-1476" y="103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0760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4" y="1"/>
            <a:ext cx="3043979" cy="465773"/>
          </a:xfrm>
          <a:prstGeom prst="rect">
            <a:avLst/>
          </a:prstGeom>
          <a:noFill/>
          <a:ln w="9525">
            <a:noFill/>
            <a:miter lim="800000"/>
            <a:headEnd/>
            <a:tailEnd/>
          </a:ln>
          <a:effectLst/>
        </p:spPr>
        <p:txBody>
          <a:bodyPr vert="horz" wrap="square" lIns="92416" tIns="46207" rIns="92416" bIns="46207" numCol="1" anchor="t" anchorCtr="0" compatLnSpc="1">
            <a:prstTxWarp prst="textNoShape">
              <a:avLst/>
            </a:prstTxWarp>
          </a:bodyPr>
          <a:lstStyle>
            <a:lvl1pPr>
              <a:defRPr sz="1200">
                <a:latin typeface="Calibri" pitchFamily="34" charset="0"/>
                <a:cs typeface="+mn-cs"/>
              </a:defRPr>
            </a:lvl1pPr>
          </a:lstStyle>
          <a:p>
            <a:pPr>
              <a:defRPr/>
            </a:pPr>
            <a:endParaRPr lang="en-US" dirty="0"/>
          </a:p>
        </p:txBody>
      </p:sp>
      <p:sp>
        <p:nvSpPr>
          <p:cNvPr id="26627" name="Rectangle 3"/>
          <p:cNvSpPr>
            <a:spLocks noGrp="1" noChangeArrowheads="1"/>
          </p:cNvSpPr>
          <p:nvPr>
            <p:ph type="dt" idx="1"/>
          </p:nvPr>
        </p:nvSpPr>
        <p:spPr bwMode="auto">
          <a:xfrm>
            <a:off x="3977534" y="1"/>
            <a:ext cx="3043979" cy="465773"/>
          </a:xfrm>
          <a:prstGeom prst="rect">
            <a:avLst/>
          </a:prstGeom>
          <a:noFill/>
          <a:ln w="9525">
            <a:noFill/>
            <a:miter lim="800000"/>
            <a:headEnd/>
            <a:tailEnd/>
          </a:ln>
          <a:effectLst/>
        </p:spPr>
        <p:txBody>
          <a:bodyPr vert="horz" wrap="square" lIns="92416" tIns="46207" rIns="92416" bIns="46207" numCol="1" anchor="t" anchorCtr="0" compatLnSpc="1">
            <a:prstTxWarp prst="textNoShape">
              <a:avLst/>
            </a:prstTxWarp>
          </a:bodyPr>
          <a:lstStyle>
            <a:lvl1pPr algn="r">
              <a:defRPr sz="1200">
                <a:latin typeface="Calibri" pitchFamily="34" charset="0"/>
                <a:cs typeface="+mn-cs"/>
              </a:defRPr>
            </a:lvl1pPr>
          </a:lstStyle>
          <a:p>
            <a:pPr>
              <a:defRPr/>
            </a:pPr>
            <a:fld id="{3D999233-3125-48C1-8F04-50CD2B447108}" type="datetimeFigureOut">
              <a:rPr lang="en-US"/>
              <a:pPr>
                <a:defRPr/>
              </a:pPr>
              <a:t>9/23/2016</a:t>
            </a:fld>
            <a:endParaRPr lang="en-US" dirty="0"/>
          </a:p>
        </p:txBody>
      </p:sp>
      <p:sp>
        <p:nvSpPr>
          <p:cNvPr id="6246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02946" y="4422461"/>
            <a:ext cx="5617208" cy="4188778"/>
          </a:xfrm>
          <a:prstGeom prst="rect">
            <a:avLst/>
          </a:prstGeom>
          <a:noFill/>
          <a:ln w="9525">
            <a:noFill/>
            <a:miter lim="800000"/>
            <a:headEnd/>
            <a:tailEnd/>
          </a:ln>
          <a:effectLst/>
        </p:spPr>
        <p:txBody>
          <a:bodyPr vert="horz" wrap="square" lIns="92416" tIns="46207" rIns="92416" bIns="4620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4" y="8841740"/>
            <a:ext cx="3043979" cy="465773"/>
          </a:xfrm>
          <a:prstGeom prst="rect">
            <a:avLst/>
          </a:prstGeom>
          <a:noFill/>
          <a:ln w="9525">
            <a:noFill/>
            <a:miter lim="800000"/>
            <a:headEnd/>
            <a:tailEnd/>
          </a:ln>
          <a:effectLst/>
        </p:spPr>
        <p:txBody>
          <a:bodyPr vert="horz" wrap="square" lIns="92416" tIns="46207" rIns="92416" bIns="46207" numCol="1" anchor="b" anchorCtr="0" compatLnSpc="1">
            <a:prstTxWarp prst="textNoShape">
              <a:avLst/>
            </a:prstTxWarp>
          </a:bodyPr>
          <a:lstStyle>
            <a:lvl1pPr>
              <a:defRPr sz="1200">
                <a:latin typeface="Calibri" pitchFamily="34" charset="0"/>
                <a:cs typeface="+mn-cs"/>
              </a:defRPr>
            </a:lvl1pPr>
          </a:lstStyle>
          <a:p>
            <a:pPr>
              <a:defRPr/>
            </a:pPr>
            <a:endParaRPr lang="en-US" dirty="0"/>
          </a:p>
        </p:txBody>
      </p:sp>
      <p:sp>
        <p:nvSpPr>
          <p:cNvPr id="26631" name="Rectangle 7"/>
          <p:cNvSpPr>
            <a:spLocks noGrp="1" noChangeArrowheads="1"/>
          </p:cNvSpPr>
          <p:nvPr>
            <p:ph type="sldNum" sz="quarter" idx="5"/>
          </p:nvPr>
        </p:nvSpPr>
        <p:spPr bwMode="auto">
          <a:xfrm>
            <a:off x="3977534" y="8841740"/>
            <a:ext cx="3043979" cy="465773"/>
          </a:xfrm>
          <a:prstGeom prst="rect">
            <a:avLst/>
          </a:prstGeom>
          <a:noFill/>
          <a:ln w="9525">
            <a:noFill/>
            <a:miter lim="800000"/>
            <a:headEnd/>
            <a:tailEnd/>
          </a:ln>
          <a:effectLst/>
        </p:spPr>
        <p:txBody>
          <a:bodyPr vert="horz" wrap="square" lIns="92416" tIns="46207" rIns="92416" bIns="46207" numCol="1" anchor="b" anchorCtr="0" compatLnSpc="1">
            <a:prstTxWarp prst="textNoShape">
              <a:avLst/>
            </a:prstTxWarp>
          </a:bodyPr>
          <a:lstStyle>
            <a:lvl1pPr algn="r">
              <a:defRPr sz="1200">
                <a:latin typeface="Calibri" pitchFamily="34" charset="0"/>
                <a:cs typeface="+mn-cs"/>
              </a:defRPr>
            </a:lvl1pPr>
          </a:lstStyle>
          <a:p>
            <a:pPr>
              <a:defRPr/>
            </a:pPr>
            <a:fld id="{E1153E1A-B304-46AD-8A77-9B3007735278}" type="slidenum">
              <a:rPr lang="en-US"/>
              <a:pPr>
                <a:defRPr/>
              </a:pPr>
              <a:t>‹#›</a:t>
            </a:fld>
            <a:endParaRPr lang="en-US" dirty="0"/>
          </a:p>
        </p:txBody>
      </p:sp>
    </p:spTree>
    <p:extLst>
      <p:ext uri="{BB962C8B-B14F-4D97-AF65-F5344CB8AC3E}">
        <p14:creationId xmlns:p14="http://schemas.microsoft.com/office/powerpoint/2010/main" val="71403898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sp.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opm.gov/retire/annuity/cola/colalist.asp"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tsp.gov/"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84275" y="698500"/>
            <a:ext cx="4654550" cy="3490913"/>
          </a:xfrm>
          <a:ln/>
        </p:spPr>
      </p:sp>
      <p:sp>
        <p:nvSpPr>
          <p:cNvPr id="63491" name="Rectangle 3"/>
          <p:cNvSpPr>
            <a:spLocks noGrp="1" noChangeArrowheads="1"/>
          </p:cNvSpPr>
          <p:nvPr>
            <p:ph type="body" idx="1"/>
          </p:nvPr>
        </p:nvSpPr>
        <p:spPr>
          <a:noFill/>
          <a:ln/>
        </p:spPr>
        <p:txBody>
          <a:bodyPr/>
          <a:lstStyle/>
          <a:p>
            <a:pPr>
              <a:spcBef>
                <a:spcPct val="0"/>
              </a:spcBef>
            </a:pPr>
            <a:endParaRPr lang="en-US" dirty="0" smtClean="0"/>
          </a:p>
        </p:txBody>
      </p:sp>
    </p:spTree>
    <p:extLst>
      <p:ext uri="{BB962C8B-B14F-4D97-AF65-F5344CB8AC3E}">
        <p14:creationId xmlns:p14="http://schemas.microsoft.com/office/powerpoint/2010/main" val="2039096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84275" y="698500"/>
            <a:ext cx="4654550" cy="3490913"/>
          </a:xfrm>
          <a:ln/>
        </p:spPr>
      </p:sp>
      <p:sp>
        <p:nvSpPr>
          <p:cNvPr id="78851"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51557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84275" y="698500"/>
            <a:ext cx="4654550" cy="3490913"/>
          </a:xfrm>
          <a:ln/>
        </p:spPr>
      </p:sp>
      <p:sp>
        <p:nvSpPr>
          <p:cNvPr id="79875"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6473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84275" y="698500"/>
            <a:ext cx="4654550" cy="3490913"/>
          </a:xfrm>
          <a:ln/>
        </p:spPr>
      </p:sp>
      <p:sp>
        <p:nvSpPr>
          <p:cNvPr id="80899"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6939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84275" y="698500"/>
            <a:ext cx="4654550" cy="3490913"/>
          </a:xfrm>
          <a:ln/>
        </p:spPr>
      </p:sp>
      <p:sp>
        <p:nvSpPr>
          <p:cNvPr id="80899"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74995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84275" y="698500"/>
            <a:ext cx="4654550" cy="3490913"/>
          </a:xfrm>
          <a:ln/>
        </p:spPr>
      </p:sp>
      <p:sp>
        <p:nvSpPr>
          <p:cNvPr id="80899"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90013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84275" y="698500"/>
            <a:ext cx="4654550" cy="3490913"/>
          </a:xfrm>
          <a:ln/>
        </p:spPr>
      </p:sp>
      <p:sp>
        <p:nvSpPr>
          <p:cNvPr id="80899"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86096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84275" y="698500"/>
            <a:ext cx="4654550" cy="3490913"/>
          </a:xfrm>
          <a:ln/>
        </p:spPr>
      </p:sp>
      <p:sp>
        <p:nvSpPr>
          <p:cNvPr id="80899"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07379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84275" y="698500"/>
            <a:ext cx="4654550" cy="3490913"/>
          </a:xfrm>
          <a:ln/>
        </p:spPr>
      </p:sp>
      <p:sp>
        <p:nvSpPr>
          <p:cNvPr id="80899"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4043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84275" y="698500"/>
            <a:ext cx="4654550" cy="3490913"/>
          </a:xfrm>
          <a:ln/>
        </p:spPr>
      </p:sp>
      <p:sp>
        <p:nvSpPr>
          <p:cNvPr id="80899"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91210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84275" y="698500"/>
            <a:ext cx="4654550" cy="3490913"/>
          </a:xfrm>
          <a:ln/>
        </p:spPr>
      </p:sp>
      <p:sp>
        <p:nvSpPr>
          <p:cNvPr id="80899"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1047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84275" y="698500"/>
            <a:ext cx="4654550" cy="3490913"/>
          </a:xfrm>
          <a:ln/>
        </p:spPr>
      </p:sp>
      <p:sp>
        <p:nvSpPr>
          <p:cNvPr id="65539" name="Notes Placeholder 2"/>
          <p:cNvSpPr>
            <a:spLocks noGrp="1"/>
          </p:cNvSpPr>
          <p:nvPr>
            <p:ph type="body" idx="1"/>
          </p:nvPr>
        </p:nvSpPr>
        <p:spPr>
          <a:xfrm>
            <a:off x="154269" y="4228521"/>
            <a:ext cx="6730471" cy="4382717"/>
          </a:xfrm>
          <a:noFill/>
          <a:ln/>
        </p:spPr>
        <p:txBody>
          <a:bodyPr/>
          <a:lstStyle/>
          <a:p>
            <a:r>
              <a:rPr lang="en-US" sz="1800" b="1" dirty="0"/>
              <a:t>CSRS-</a:t>
            </a:r>
            <a:r>
              <a:rPr lang="en-US" sz="1800" dirty="0"/>
              <a:t>The Civil Service Retirement Act, which became effective on August 1, 1920, established a retirement system for certain Federal employees.  The Civil Service Retirement System (CSRS) is a defined benefit, contributory retirement system.  Employees share in the expense of the annuities to which they become entitled. CSRS covered employees contribute 7, 7 1/2 or 8 percent of pay to CSRS and, while they generally pay no Social Security retirement, survivor and disability (OASDI) tax, they must pay the Medicare tax (currently 1.45 percent of pay).  The employing agency matches the employee's CSRS contributions.</a:t>
            </a:r>
          </a:p>
          <a:p>
            <a:endParaRPr lang="en-US" sz="1800" dirty="0"/>
          </a:p>
          <a:p>
            <a:r>
              <a:rPr lang="en-US" sz="1800" dirty="0"/>
              <a:t>CSRS employees may increase their earned annuity by contributing up to 10 percent of the basic pay for their creditable service to a voluntary contribution account.  See Chap 31 &amp; SF2804.</a:t>
            </a:r>
          </a:p>
          <a:p>
            <a:endParaRPr lang="en-US" sz="1800" dirty="0"/>
          </a:p>
          <a:p>
            <a:r>
              <a:rPr lang="en-US" sz="1800" dirty="0"/>
              <a:t>Employees may also contribute a portion of pay to the Thrift Savings Plan (TSP).  There is no Government contribution, but the employee contributions are tax-deferred.  For more information about TSP, see the </a:t>
            </a:r>
            <a:r>
              <a:rPr lang="en-US" sz="1800" dirty="0">
                <a:hlinkClick r:id="rId3"/>
              </a:rPr>
              <a:t>TSP website</a:t>
            </a:r>
            <a:r>
              <a:rPr lang="en-US" sz="1800" dirty="0"/>
              <a:t>. </a:t>
            </a:r>
          </a:p>
          <a:p>
            <a:endParaRPr lang="en-US" sz="1800" dirty="0"/>
          </a:p>
        </p:txBody>
      </p:sp>
    </p:spTree>
    <p:extLst>
      <p:ext uri="{BB962C8B-B14F-4D97-AF65-F5344CB8AC3E}">
        <p14:creationId xmlns:p14="http://schemas.microsoft.com/office/powerpoint/2010/main" val="3656063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84275" y="698500"/>
            <a:ext cx="4654550" cy="3490913"/>
          </a:xfrm>
          <a:ln/>
        </p:spPr>
      </p:sp>
      <p:sp>
        <p:nvSpPr>
          <p:cNvPr id="80899"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81320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84275" y="698500"/>
            <a:ext cx="4654550" cy="3490913"/>
          </a:xfrm>
          <a:ln/>
        </p:spPr>
      </p:sp>
      <p:sp>
        <p:nvSpPr>
          <p:cNvPr id="89091" name="Notes Placeholder 2"/>
          <p:cNvSpPr>
            <a:spLocks noGrp="1"/>
          </p:cNvSpPr>
          <p:nvPr>
            <p:ph type="body" idx="1"/>
          </p:nvPr>
        </p:nvSpPr>
        <p:spPr>
          <a:noFill/>
          <a:ln/>
        </p:spPr>
        <p:txBody>
          <a:bodyPr/>
          <a:lstStyle/>
          <a:p>
            <a:r>
              <a:rPr lang="en-US" sz="2000" dirty="0"/>
              <a:t>As a result of the NDAA of FY 2010, FERS SL was allowed to be added to the annuity computation.</a:t>
            </a:r>
          </a:p>
        </p:txBody>
      </p:sp>
    </p:spTree>
    <p:extLst>
      <p:ext uri="{BB962C8B-B14F-4D97-AF65-F5344CB8AC3E}">
        <p14:creationId xmlns:p14="http://schemas.microsoft.com/office/powerpoint/2010/main" val="499238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84275" y="698500"/>
            <a:ext cx="4654550" cy="3490913"/>
          </a:xfrm>
          <a:ln/>
        </p:spPr>
      </p:sp>
      <p:sp>
        <p:nvSpPr>
          <p:cNvPr id="91139" name="Notes Placeholder 2"/>
          <p:cNvSpPr>
            <a:spLocks noGrp="1"/>
          </p:cNvSpPr>
          <p:nvPr>
            <p:ph type="body" idx="1"/>
          </p:nvPr>
        </p:nvSpPr>
        <p:spPr>
          <a:xfrm>
            <a:off x="407140" y="4422461"/>
            <a:ext cx="5913018" cy="4188778"/>
          </a:xfrm>
          <a:noFill/>
          <a:ln/>
        </p:spPr>
        <p:txBody>
          <a:bodyPr/>
          <a:lstStyle/>
          <a:p>
            <a:r>
              <a:rPr lang="en-US" sz="2000" dirty="0"/>
              <a:t>Who can tell me what is involved in calculating the annuity?</a:t>
            </a:r>
          </a:p>
        </p:txBody>
      </p:sp>
    </p:spTree>
    <p:extLst>
      <p:ext uri="{BB962C8B-B14F-4D97-AF65-F5344CB8AC3E}">
        <p14:creationId xmlns:p14="http://schemas.microsoft.com/office/powerpoint/2010/main" val="3372736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84275" y="698500"/>
            <a:ext cx="4654550" cy="3490913"/>
          </a:xfrm>
          <a:ln/>
        </p:spPr>
      </p:sp>
      <p:sp>
        <p:nvSpPr>
          <p:cNvPr id="78851"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92443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1188973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1620588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1620588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84275" y="698500"/>
            <a:ext cx="4654550" cy="3490913"/>
          </a:xfrm>
          <a:ln/>
        </p:spPr>
      </p:sp>
      <p:sp>
        <p:nvSpPr>
          <p:cNvPr id="92163"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82746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84275" y="698500"/>
            <a:ext cx="4654550" cy="3490913"/>
          </a:xfrm>
          <a:ln/>
        </p:spPr>
      </p:sp>
      <p:sp>
        <p:nvSpPr>
          <p:cNvPr id="93187" name="Notes Placeholder 2"/>
          <p:cNvSpPr>
            <a:spLocks noGrp="1"/>
          </p:cNvSpPr>
          <p:nvPr>
            <p:ph type="body" idx="1"/>
          </p:nvPr>
        </p:nvSpPr>
        <p:spPr>
          <a:xfrm>
            <a:off x="162222" y="4298464"/>
            <a:ext cx="6747965" cy="4808748"/>
          </a:xfrm>
          <a:noFill/>
          <a:ln/>
        </p:spPr>
        <p:txBody>
          <a:bodyPr/>
          <a:lstStyle/>
          <a:p>
            <a:r>
              <a:rPr lang="en-US" sz="1600" dirty="0"/>
              <a:t>The high 3 average salary is the highest pay obtained by averaging the rates of basic pay in effect during any 3 consecutive years of service, with each rate weighted by the time it was in effect.  </a:t>
            </a:r>
          </a:p>
          <a:p>
            <a:r>
              <a:rPr lang="en-US" sz="1600" dirty="0"/>
              <a:t>The 3 years need not be continuous, but they must consist of consecutive period of service.  Two or more separate periods of employee that follow each other my be combined to make up the 3 years of service.</a:t>
            </a:r>
          </a:p>
          <a:p>
            <a:r>
              <a:rPr lang="en-US" sz="1600" dirty="0"/>
              <a:t>The 3 year period may start and end on whichever dates give the highest 3 years of basic pay.  Since employee pay usually increases the longer you work, the high-3 usually occurs during the last 3 years of service.  However, any 3 years will be used if it produces a higher average salary.</a:t>
            </a:r>
          </a:p>
          <a:p>
            <a:r>
              <a:rPr lang="en-US" sz="1600" dirty="0"/>
              <a:t>A break of 3 calendar days or less will be used to compute the high-3.</a:t>
            </a:r>
          </a:p>
          <a:p>
            <a:r>
              <a:rPr lang="en-US" sz="1600" dirty="0"/>
              <a:t>LWOP status for 6 months or less may be used in the high-3, however, LWOP over 6 months will not be used to compute the high-3.</a:t>
            </a:r>
          </a:p>
          <a:p>
            <a:r>
              <a:rPr lang="en-US" sz="1600" dirty="0"/>
              <a:t>Military pay will not be used in computing the high-3 unless the military service interrupts the civilian service and the employee exercises reemployment or restoration rights, civilian pay is projected over the period of military service and used to compute the high-3.</a:t>
            </a:r>
          </a:p>
          <a:p>
            <a:endParaRPr lang="en-US" sz="1600" dirty="0"/>
          </a:p>
          <a:p>
            <a:endParaRPr lang="en-US" sz="1600" dirty="0"/>
          </a:p>
        </p:txBody>
      </p:sp>
    </p:spTree>
    <p:extLst>
      <p:ext uri="{BB962C8B-B14F-4D97-AF65-F5344CB8AC3E}">
        <p14:creationId xmlns:p14="http://schemas.microsoft.com/office/powerpoint/2010/main" val="3928182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84275" y="698500"/>
            <a:ext cx="4654550" cy="3490913"/>
          </a:xfrm>
          <a:ln/>
        </p:spPr>
      </p:sp>
      <p:sp>
        <p:nvSpPr>
          <p:cNvPr id="95235"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892910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84275" y="698500"/>
            <a:ext cx="4654550" cy="3490913"/>
          </a:xfrm>
          <a:ln/>
        </p:spPr>
      </p:sp>
      <p:sp>
        <p:nvSpPr>
          <p:cNvPr id="68611" name="Notes Placeholder 2"/>
          <p:cNvSpPr>
            <a:spLocks noGrp="1"/>
          </p:cNvSpPr>
          <p:nvPr>
            <p:ph type="body" idx="1"/>
          </p:nvPr>
        </p:nvSpPr>
        <p:spPr>
          <a:xfrm>
            <a:off x="235376" y="4228521"/>
            <a:ext cx="6649362" cy="4382717"/>
          </a:xfrm>
          <a:noFill/>
          <a:ln/>
        </p:spPr>
        <p:txBody>
          <a:bodyPr/>
          <a:lstStyle/>
          <a:p>
            <a:r>
              <a:rPr lang="en-US" sz="1800" b="1" dirty="0">
                <a:solidFill>
                  <a:srgbClr val="FF0000"/>
                </a:solidFill>
              </a:rPr>
              <a:t>FERS-</a:t>
            </a:r>
            <a:r>
              <a:rPr lang="en-US" sz="1800" dirty="0"/>
              <a:t>Congress created the Federal Employees Retirement System (FERS) in 1986, and it became effective on January 1, 1987.  Since that time, new Federal civilian employees who have retirement coverage are covered by FERS.</a:t>
            </a:r>
          </a:p>
          <a:p>
            <a:endParaRPr lang="en-US" sz="1800" dirty="0"/>
          </a:p>
          <a:p>
            <a:r>
              <a:rPr lang="en-US" sz="1800" dirty="0"/>
              <a:t>FERS is a retirement plan that provides benefits from three different sources:   a </a:t>
            </a:r>
            <a:r>
              <a:rPr lang="en-US" sz="1800" i="1" dirty="0"/>
              <a:t>Basic Benefit Plan</a:t>
            </a:r>
            <a:r>
              <a:rPr lang="en-US" sz="1800" dirty="0"/>
              <a:t>, </a:t>
            </a:r>
            <a:r>
              <a:rPr lang="en-US" sz="1800" i="1" dirty="0"/>
              <a:t>Social Security</a:t>
            </a:r>
            <a:r>
              <a:rPr lang="en-US" sz="1800" dirty="0"/>
              <a:t>, and the Thrift Savings Plan (TSP).   Two of the three parts of FERS (Social Security and the TSP) can go with you to your next job if you leave the Federal Government before retirement.   The Basic Benefit and Social Security parts of FERS require you to pay your share each pay period.  Your agency withholds the cost of the Basic Benefit and Social Security from your pay as payroll deductions.  Your agency pays its part too.  Then, after you retire, you receive annuity payments each month for the rest of your life. </a:t>
            </a:r>
          </a:p>
          <a:p>
            <a:endParaRPr lang="en-US" sz="1800" dirty="0"/>
          </a:p>
          <a:p>
            <a:r>
              <a:rPr lang="en-US" sz="1800" dirty="0"/>
              <a:t>The TSP part of FERS is an account that your agency automatically sets up for you.  Each pay period your agency deposits into your account amount equal to 1% of the basic pay you earn for the pay period.  You can also make your own contributions to your TSP account and your agency will also make a matching contribution.  These contributions are tax-deferred.  The Thrift Savings Plan is administered by the Federal Retirement Thrift Investment Board. </a:t>
            </a:r>
          </a:p>
          <a:p>
            <a:endParaRPr lang="en-US" sz="1800" dirty="0"/>
          </a:p>
          <a:p>
            <a:endParaRPr lang="en-US" sz="1800" dirty="0"/>
          </a:p>
          <a:p>
            <a:endParaRPr lang="en-US" sz="1800" dirty="0"/>
          </a:p>
        </p:txBody>
      </p:sp>
    </p:spTree>
    <p:extLst>
      <p:ext uri="{BB962C8B-B14F-4D97-AF65-F5344CB8AC3E}">
        <p14:creationId xmlns:p14="http://schemas.microsoft.com/office/powerpoint/2010/main" val="1336562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84275" y="698500"/>
            <a:ext cx="4654550" cy="3490913"/>
          </a:xfrm>
          <a:ln/>
        </p:spPr>
      </p:sp>
      <p:sp>
        <p:nvSpPr>
          <p:cNvPr id="95235"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60569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84275" y="698500"/>
            <a:ext cx="4654550" cy="3490913"/>
          </a:xfrm>
          <a:ln/>
        </p:spPr>
      </p:sp>
      <p:sp>
        <p:nvSpPr>
          <p:cNvPr id="95235"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11080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84275" y="698500"/>
            <a:ext cx="4654550" cy="3490913"/>
          </a:xfrm>
          <a:ln/>
        </p:spPr>
      </p:sp>
      <p:sp>
        <p:nvSpPr>
          <p:cNvPr id="95235"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33975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84275" y="698500"/>
            <a:ext cx="4654550" cy="3490913"/>
          </a:xfrm>
          <a:ln/>
        </p:spPr>
      </p:sp>
      <p:sp>
        <p:nvSpPr>
          <p:cNvPr id="95235"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926003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84275" y="698500"/>
            <a:ext cx="4654550" cy="3490913"/>
          </a:xfrm>
          <a:ln/>
        </p:spPr>
      </p:sp>
      <p:sp>
        <p:nvSpPr>
          <p:cNvPr id="96259" name="Notes Placeholder 2"/>
          <p:cNvSpPr>
            <a:spLocks noGrp="1"/>
          </p:cNvSpPr>
          <p:nvPr>
            <p:ph type="body" idx="1"/>
          </p:nvPr>
        </p:nvSpPr>
        <p:spPr>
          <a:xfrm>
            <a:off x="135183" y="4284160"/>
            <a:ext cx="6887918" cy="4689523"/>
          </a:xfrm>
          <a:noFill/>
          <a:ln/>
        </p:spPr>
        <p:txBody>
          <a:bodyPr/>
          <a:lstStyle/>
          <a:p>
            <a:r>
              <a:rPr lang="en-US" sz="2000" dirty="0"/>
              <a:t>The general formula is used to compute basic annuities for voluntary, early voluntary, discontinued service, and deferred retirements.  It is also used to compute disability retirements when the employee is over age 60 or the earned annuity is greater than the disability guaranteed minimum.  </a:t>
            </a:r>
          </a:p>
          <a:p>
            <a:endParaRPr lang="en-US" sz="2000" dirty="0"/>
          </a:p>
          <a:p>
            <a:r>
              <a:rPr lang="en-US" sz="2000" dirty="0"/>
              <a:t>Under FERS, the general formula applies to the FERS component of an employee who transferred to FERS. While the CSRS general formula would apply to the CSRS component of an employee who transferred to FERS.</a:t>
            </a:r>
          </a:p>
          <a:p>
            <a:endParaRPr lang="en-US" sz="2000" dirty="0"/>
          </a:p>
        </p:txBody>
      </p:sp>
    </p:spTree>
    <p:extLst>
      <p:ext uri="{BB962C8B-B14F-4D97-AF65-F5344CB8AC3E}">
        <p14:creationId xmlns:p14="http://schemas.microsoft.com/office/powerpoint/2010/main" val="1429778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84275" y="698500"/>
            <a:ext cx="4654550" cy="3490913"/>
          </a:xfrm>
          <a:ln/>
        </p:spPr>
      </p:sp>
      <p:sp>
        <p:nvSpPr>
          <p:cNvPr id="97283" name="Notes Placeholder 2"/>
          <p:cNvSpPr>
            <a:spLocks noGrp="1"/>
          </p:cNvSpPr>
          <p:nvPr>
            <p:ph type="body" idx="1"/>
          </p:nvPr>
        </p:nvSpPr>
        <p:spPr>
          <a:noFill/>
          <a:ln/>
        </p:spPr>
        <p:txBody>
          <a:bodyPr/>
          <a:lstStyle/>
          <a:p>
            <a:r>
              <a:rPr lang="en-US" sz="2300" dirty="0"/>
              <a:t>Chapter 50, see Charts</a:t>
            </a:r>
          </a:p>
        </p:txBody>
      </p:sp>
    </p:spTree>
    <p:extLst>
      <p:ext uri="{BB962C8B-B14F-4D97-AF65-F5344CB8AC3E}">
        <p14:creationId xmlns:p14="http://schemas.microsoft.com/office/powerpoint/2010/main" val="2587402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84275" y="698500"/>
            <a:ext cx="4654550" cy="3490913"/>
          </a:xfrm>
          <a:ln/>
        </p:spPr>
      </p:sp>
      <p:sp>
        <p:nvSpPr>
          <p:cNvPr id="98307" name="Notes Placeholder 2"/>
          <p:cNvSpPr>
            <a:spLocks noGrp="1"/>
          </p:cNvSpPr>
          <p:nvPr>
            <p:ph type="body" idx="1"/>
          </p:nvPr>
        </p:nvSpPr>
        <p:spPr>
          <a:xfrm>
            <a:off x="257643" y="4422461"/>
            <a:ext cx="6062513" cy="4188778"/>
          </a:xfrm>
          <a:noFill/>
          <a:ln/>
        </p:spPr>
        <p:txBody>
          <a:bodyPr/>
          <a:lstStyle/>
          <a:p>
            <a:r>
              <a:rPr lang="en-US" sz="2000" dirty="0"/>
              <a:t>CSRS Example:</a:t>
            </a:r>
          </a:p>
          <a:p>
            <a:r>
              <a:rPr lang="en-US" sz="2000" dirty="0"/>
              <a:t>Employee has 30 years of service and high-3 average salary of $98,000</a:t>
            </a:r>
          </a:p>
          <a:p>
            <a:endParaRPr lang="en-US" sz="2000" dirty="0"/>
          </a:p>
          <a:p>
            <a:r>
              <a:rPr lang="en-US" sz="2000" dirty="0"/>
              <a:t>1.5% of $98,000 (or $1470) x 5 years = 	$7,350</a:t>
            </a:r>
          </a:p>
          <a:p>
            <a:r>
              <a:rPr lang="en-US" sz="2000" dirty="0"/>
              <a:t>1.75% of $98,000 (or $1715) x 5 years =	$8,575</a:t>
            </a:r>
          </a:p>
          <a:p>
            <a:r>
              <a:rPr lang="en-US" sz="2000" dirty="0"/>
              <a:t>2% of $48,000 (or $1960) x 20 years =  	</a:t>
            </a:r>
            <a:r>
              <a:rPr lang="en-US" sz="2000" u="sng" dirty="0"/>
              <a:t>$39,200</a:t>
            </a:r>
          </a:p>
          <a:p>
            <a:r>
              <a:rPr lang="en-US" sz="2000" b="1" dirty="0"/>
              <a:t>Basic Annuity (per year) =                   	$55,125 </a:t>
            </a:r>
          </a:p>
          <a:p>
            <a:r>
              <a:rPr lang="en-US" sz="2000" b="1" dirty="0"/>
              <a:t>			(/12 = $4,593 per month)</a:t>
            </a:r>
          </a:p>
          <a:p>
            <a:endParaRPr lang="en-US" sz="2000" dirty="0"/>
          </a:p>
        </p:txBody>
      </p:sp>
    </p:spTree>
    <p:extLst>
      <p:ext uri="{BB962C8B-B14F-4D97-AF65-F5344CB8AC3E}">
        <p14:creationId xmlns:p14="http://schemas.microsoft.com/office/powerpoint/2010/main" val="3236520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84275" y="698500"/>
            <a:ext cx="4654550" cy="3490913"/>
          </a:xfrm>
          <a:ln/>
        </p:spPr>
      </p:sp>
      <p:sp>
        <p:nvSpPr>
          <p:cNvPr id="100355" name="Notes Placeholder 2"/>
          <p:cNvSpPr>
            <a:spLocks noGrp="1"/>
          </p:cNvSpPr>
          <p:nvPr>
            <p:ph type="body" idx="1"/>
          </p:nvPr>
        </p:nvSpPr>
        <p:spPr>
          <a:xfrm>
            <a:off x="365790" y="4422461"/>
            <a:ext cx="5954367" cy="4188778"/>
          </a:xfrm>
          <a:noFill/>
          <a:ln/>
        </p:spPr>
        <p:txBody>
          <a:bodyPr/>
          <a:lstStyle/>
          <a:p>
            <a:r>
              <a:rPr lang="en-US" sz="2000" dirty="0"/>
              <a:t>FERS Example:</a:t>
            </a:r>
          </a:p>
          <a:p>
            <a:endParaRPr lang="en-US" sz="2000" dirty="0"/>
          </a:p>
          <a:p>
            <a:r>
              <a:rPr lang="en-US" sz="2000" dirty="0"/>
              <a:t>Employee, age 62, has 24 years of service and high-3 average salary of $98,000</a:t>
            </a:r>
          </a:p>
          <a:p>
            <a:endParaRPr lang="en-US" sz="2000" dirty="0"/>
          </a:p>
          <a:p>
            <a:r>
              <a:rPr lang="en-US" sz="2000" b="1" dirty="0"/>
              <a:t>1.1% of $98,000 (or $1,078) x 24 = $25,872 </a:t>
            </a:r>
          </a:p>
          <a:p>
            <a:r>
              <a:rPr lang="en-US" sz="2000" b="1" dirty="0"/>
              <a:t>		(/12 = 2,156 per month) </a:t>
            </a:r>
          </a:p>
          <a:p>
            <a:endParaRPr lang="en-US" sz="2000" dirty="0"/>
          </a:p>
        </p:txBody>
      </p:sp>
    </p:spTree>
    <p:extLst>
      <p:ext uri="{BB962C8B-B14F-4D97-AF65-F5344CB8AC3E}">
        <p14:creationId xmlns:p14="http://schemas.microsoft.com/office/powerpoint/2010/main" val="648483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84275" y="698500"/>
            <a:ext cx="4654550" cy="3490913"/>
          </a:xfrm>
          <a:ln/>
        </p:spPr>
      </p:sp>
      <p:sp>
        <p:nvSpPr>
          <p:cNvPr id="100355" name="Notes Placeholder 2"/>
          <p:cNvSpPr>
            <a:spLocks noGrp="1"/>
          </p:cNvSpPr>
          <p:nvPr>
            <p:ph type="body" idx="1"/>
          </p:nvPr>
        </p:nvSpPr>
        <p:spPr>
          <a:xfrm>
            <a:off x="365790" y="4422461"/>
            <a:ext cx="5954367" cy="4188778"/>
          </a:xfrm>
          <a:noFill/>
          <a:ln/>
        </p:spPr>
        <p:txBody>
          <a:bodyPr/>
          <a:lstStyle/>
          <a:p>
            <a:r>
              <a:rPr lang="en-US" sz="2000" dirty="0"/>
              <a:t>FERS Example:</a:t>
            </a:r>
          </a:p>
          <a:p>
            <a:endParaRPr lang="en-US" sz="2000" dirty="0"/>
          </a:p>
          <a:p>
            <a:r>
              <a:rPr lang="en-US" sz="2000" dirty="0"/>
              <a:t>Employee, age 62, has 24 years of service and high-3 average salary of $98,000</a:t>
            </a:r>
          </a:p>
          <a:p>
            <a:endParaRPr lang="en-US" sz="2000" dirty="0"/>
          </a:p>
          <a:p>
            <a:r>
              <a:rPr lang="en-US" sz="2000" b="1" dirty="0"/>
              <a:t>1.1% of $98,000 (or $1,078) x 24 = $25,872 </a:t>
            </a:r>
          </a:p>
          <a:p>
            <a:r>
              <a:rPr lang="en-US" sz="2000" b="1" dirty="0"/>
              <a:t>		(/12 = 2,156 per month) </a:t>
            </a:r>
          </a:p>
          <a:p>
            <a:endParaRPr lang="en-US" sz="2000" dirty="0"/>
          </a:p>
        </p:txBody>
      </p:sp>
    </p:spTree>
    <p:extLst>
      <p:ext uri="{BB962C8B-B14F-4D97-AF65-F5344CB8AC3E}">
        <p14:creationId xmlns:p14="http://schemas.microsoft.com/office/powerpoint/2010/main" val="2230195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Rot="1" noChangeAspect="1" noChangeArrowheads="1" noTextEdit="1"/>
          </p:cNvSpPr>
          <p:nvPr>
            <p:ph type="sldImg"/>
          </p:nvPr>
        </p:nvSpPr>
        <p:spPr>
          <a:xfrm>
            <a:off x="1184275" y="698500"/>
            <a:ext cx="4654550" cy="3490913"/>
          </a:xfrm>
          <a:ln/>
        </p:spPr>
      </p:sp>
      <p:sp>
        <p:nvSpPr>
          <p:cNvPr id="104452" name="Rectangle 3"/>
          <p:cNvSpPr>
            <a:spLocks noGrp="1" noChangeArrowheads="1"/>
          </p:cNvSpPr>
          <p:nvPr>
            <p:ph type="body" idx="1"/>
          </p:nvPr>
        </p:nvSpPr>
        <p:spPr>
          <a:xfrm>
            <a:off x="149497" y="4338207"/>
            <a:ext cx="6760688" cy="4850079"/>
          </a:xfrm>
          <a:noFill/>
          <a:ln/>
        </p:spPr>
        <p:txBody>
          <a:bodyPr lIns="92411" tIns="46205" rIns="92411" bIns="46205"/>
          <a:lstStyle/>
          <a:p>
            <a:pPr eaLnBrk="1" hangingPunct="1"/>
            <a:r>
              <a:rPr lang="en-US" sz="1600" dirty="0"/>
              <a:t>The FERS Annuity Supplement is paid to certain FERS employees who retire before age 62.  The supplement is an estimate of the amount of Social Security benefits earned during FERS civilian service.  </a:t>
            </a:r>
          </a:p>
          <a:p>
            <a:pPr eaLnBrk="1" hangingPunct="1"/>
            <a:r>
              <a:rPr lang="en-US" sz="1600" dirty="0"/>
              <a:t>If you retire before you reach age 62, you will be able to receive your FERS Basic Benefit, and if you choose, your Thrift Savings Plan benefit.  You will not be able to receive your Social Security benefit until you reach age 62.  However, you may qualify to receive the FERS Annuity Supplement until you reach age 62.</a:t>
            </a:r>
          </a:p>
          <a:p>
            <a:pPr eaLnBrk="1" hangingPunct="1"/>
            <a:r>
              <a:rPr lang="en-US" sz="1600" b="1" dirty="0"/>
              <a:t>FERS Annuity Supplement---Chapter 51</a:t>
            </a:r>
            <a:endParaRPr lang="en-US" sz="1600" dirty="0"/>
          </a:p>
          <a:p>
            <a:pPr eaLnBrk="1" hangingPunct="1">
              <a:buFontTx/>
              <a:buChar char="•"/>
            </a:pPr>
            <a:r>
              <a:rPr lang="en-US" sz="1600" dirty="0"/>
              <a:t> Substitutes for the Social Security part of the total FERS benefit until you reach age 62.</a:t>
            </a:r>
          </a:p>
          <a:p>
            <a:pPr eaLnBrk="1" hangingPunct="1">
              <a:buFontTx/>
              <a:buChar char="•"/>
            </a:pPr>
            <a:r>
              <a:rPr lang="en-US" sz="1600" dirty="0"/>
              <a:t> Approximates the SS benefit earned while you worked under FERS.</a:t>
            </a:r>
          </a:p>
          <a:p>
            <a:pPr eaLnBrk="1" hangingPunct="1">
              <a:buFontTx/>
              <a:buChar char="•"/>
            </a:pPr>
            <a:r>
              <a:rPr lang="en-US" sz="1600" dirty="0"/>
              <a:t> Subject to the Social Security earnings test.  If you work after retirement, your post-retirement earning could reduce or eliminate your FERS Supplement. The 2012 SS earnings limitation is $14,640.  See BAL 12-101 Annual Changes.</a:t>
            </a:r>
          </a:p>
          <a:p>
            <a:pPr eaLnBrk="1" hangingPunct="1">
              <a:buFontTx/>
              <a:buChar char="•"/>
            </a:pPr>
            <a:r>
              <a:rPr lang="en-US" sz="1600" dirty="0"/>
              <a:t> No COLAs</a:t>
            </a:r>
          </a:p>
          <a:p>
            <a:pPr eaLnBrk="1" hangingPunct="1"/>
            <a:endParaRPr lang="en-US" sz="1600" dirty="0"/>
          </a:p>
          <a:p>
            <a:pPr eaLnBrk="1" hangingPunct="1"/>
            <a:endParaRPr lang="en-US" dirty="0" smtClean="0"/>
          </a:p>
        </p:txBody>
      </p:sp>
    </p:spTree>
    <p:extLst>
      <p:ext uri="{BB962C8B-B14F-4D97-AF65-F5344CB8AC3E}">
        <p14:creationId xmlns:p14="http://schemas.microsoft.com/office/powerpoint/2010/main" val="279334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84275" y="698500"/>
            <a:ext cx="4654550" cy="3490913"/>
          </a:xfrm>
          <a:ln/>
        </p:spPr>
      </p:sp>
      <p:sp>
        <p:nvSpPr>
          <p:cNvPr id="64515" name="Notes Placeholder 2"/>
          <p:cNvSpPr>
            <a:spLocks noGrp="1"/>
          </p:cNvSpPr>
          <p:nvPr>
            <p:ph type="body" idx="1"/>
          </p:nvPr>
        </p:nvSpPr>
        <p:spPr>
          <a:xfrm>
            <a:off x="235376" y="4228521"/>
            <a:ext cx="6649362" cy="4382717"/>
          </a:xfrm>
          <a:noFill/>
          <a:ln/>
        </p:spPr>
        <p:txBody>
          <a:bodyPr/>
          <a:lstStyle/>
          <a:p>
            <a:endParaRPr lang="en-US" sz="1800" b="1" dirty="0"/>
          </a:p>
          <a:p>
            <a:endParaRPr lang="en-US" sz="1800" dirty="0"/>
          </a:p>
          <a:p>
            <a:endParaRPr lang="en-US" sz="1800" dirty="0"/>
          </a:p>
        </p:txBody>
      </p:sp>
    </p:spTree>
    <p:extLst>
      <p:ext uri="{BB962C8B-B14F-4D97-AF65-F5344CB8AC3E}">
        <p14:creationId xmlns:p14="http://schemas.microsoft.com/office/powerpoint/2010/main" val="1553468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184275" y="698500"/>
            <a:ext cx="4654550" cy="3490913"/>
          </a:xfrm>
          <a:ln/>
        </p:spPr>
      </p:sp>
      <p:sp>
        <p:nvSpPr>
          <p:cNvPr id="105475" name="Notes Placeholder 2"/>
          <p:cNvSpPr>
            <a:spLocks noGrp="1"/>
          </p:cNvSpPr>
          <p:nvPr>
            <p:ph type="body" idx="1"/>
          </p:nvPr>
        </p:nvSpPr>
        <p:spPr>
          <a:xfrm>
            <a:off x="351477" y="4422461"/>
            <a:ext cx="6316973" cy="4188778"/>
          </a:xfrm>
          <a:noFill/>
          <a:ln/>
        </p:spPr>
        <p:txBody>
          <a:bodyPr/>
          <a:lstStyle/>
          <a:p>
            <a:pPr eaLnBrk="1" hangingPunct="1">
              <a:buFontTx/>
              <a:buChar char="•"/>
            </a:pPr>
            <a:r>
              <a:rPr lang="en-US" sz="2000" dirty="0"/>
              <a:t>You can receive this supplement if you have worked under FERS for at least 1 calendar year, and you retire on an immediate, non-disability annuity (other than the  “MRA + 10” retirement provision).</a:t>
            </a:r>
          </a:p>
          <a:p>
            <a:pPr eaLnBrk="1" hangingPunct="1">
              <a:buFontTx/>
              <a:buChar char="•"/>
            </a:pPr>
            <a:endParaRPr lang="en-US" sz="2000" dirty="0"/>
          </a:p>
          <a:p>
            <a:pPr eaLnBrk="1" hangingPunct="1">
              <a:buFontTx/>
              <a:buChar char="•"/>
            </a:pPr>
            <a:r>
              <a:rPr lang="en-US" sz="2000" dirty="0"/>
              <a:t> If you retire before you reach your MRA under an Early Optional or Discontinue Service Retirement, you have to wait until your MRA before you start receiving the Supplement.</a:t>
            </a:r>
          </a:p>
          <a:p>
            <a:endParaRPr lang="en-US" sz="2300" dirty="0"/>
          </a:p>
        </p:txBody>
      </p:sp>
    </p:spTree>
    <p:extLst>
      <p:ext uri="{BB962C8B-B14F-4D97-AF65-F5344CB8AC3E}">
        <p14:creationId xmlns:p14="http://schemas.microsoft.com/office/powerpoint/2010/main" val="412389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184275" y="698500"/>
            <a:ext cx="4654550" cy="3490913"/>
          </a:xfrm>
          <a:ln/>
        </p:spPr>
      </p:sp>
      <p:sp>
        <p:nvSpPr>
          <p:cNvPr id="105475" name="Notes Placeholder 2"/>
          <p:cNvSpPr>
            <a:spLocks noGrp="1"/>
          </p:cNvSpPr>
          <p:nvPr>
            <p:ph type="body" idx="1"/>
          </p:nvPr>
        </p:nvSpPr>
        <p:spPr>
          <a:xfrm>
            <a:off x="351477" y="4422461"/>
            <a:ext cx="6316973" cy="4188778"/>
          </a:xfrm>
          <a:noFill/>
          <a:ln/>
        </p:spPr>
        <p:txBody>
          <a:bodyPr/>
          <a:lstStyle/>
          <a:p>
            <a:pPr eaLnBrk="1" hangingPunct="1">
              <a:buFontTx/>
              <a:buChar char="•"/>
            </a:pPr>
            <a:r>
              <a:rPr lang="en-US" sz="2000" dirty="0"/>
              <a:t>You can receive this supplement if you have worked under FERS for at least 1 calendar year, and you retire on an immediate, non-disability annuity (other than the  “MRA + 10” retirement provision).</a:t>
            </a:r>
          </a:p>
          <a:p>
            <a:pPr eaLnBrk="1" hangingPunct="1">
              <a:buFontTx/>
              <a:buChar char="•"/>
            </a:pPr>
            <a:endParaRPr lang="en-US" sz="2000" dirty="0"/>
          </a:p>
          <a:p>
            <a:pPr eaLnBrk="1" hangingPunct="1">
              <a:buFontTx/>
              <a:buChar char="•"/>
            </a:pPr>
            <a:r>
              <a:rPr lang="en-US" sz="2000" dirty="0"/>
              <a:t> If you retire before you reach your MRA under an Early Optional or Discontinue Service Retirement, you have to wait until your MRA before you start receiving the Supplement.</a:t>
            </a:r>
          </a:p>
          <a:p>
            <a:endParaRPr lang="en-US" sz="2300" dirty="0"/>
          </a:p>
        </p:txBody>
      </p:sp>
    </p:spTree>
    <p:extLst>
      <p:ext uri="{BB962C8B-B14F-4D97-AF65-F5344CB8AC3E}">
        <p14:creationId xmlns:p14="http://schemas.microsoft.com/office/powerpoint/2010/main" val="3440621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184275" y="698500"/>
            <a:ext cx="4654550" cy="3490913"/>
          </a:xfrm>
          <a:ln/>
        </p:spPr>
      </p:sp>
      <p:sp>
        <p:nvSpPr>
          <p:cNvPr id="105475" name="Notes Placeholder 2"/>
          <p:cNvSpPr>
            <a:spLocks noGrp="1"/>
          </p:cNvSpPr>
          <p:nvPr>
            <p:ph type="body" idx="1"/>
          </p:nvPr>
        </p:nvSpPr>
        <p:spPr>
          <a:xfrm>
            <a:off x="351477" y="4422461"/>
            <a:ext cx="6316973" cy="4188778"/>
          </a:xfrm>
          <a:noFill/>
          <a:ln/>
        </p:spPr>
        <p:txBody>
          <a:bodyPr/>
          <a:lstStyle/>
          <a:p>
            <a:pPr eaLnBrk="1" hangingPunct="1">
              <a:buFontTx/>
              <a:buChar char="•"/>
            </a:pPr>
            <a:r>
              <a:rPr lang="en-US" sz="2000" dirty="0"/>
              <a:t>You can receive this supplement if you have worked under FERS for at least 1 calendar year, and you retire on an immediate, non-disability annuity (other than the  “MRA + 10” retirement provision).</a:t>
            </a:r>
          </a:p>
          <a:p>
            <a:pPr eaLnBrk="1" hangingPunct="1">
              <a:buFontTx/>
              <a:buChar char="•"/>
            </a:pPr>
            <a:endParaRPr lang="en-US" sz="2000" dirty="0"/>
          </a:p>
          <a:p>
            <a:pPr eaLnBrk="1" hangingPunct="1">
              <a:buFontTx/>
              <a:buChar char="•"/>
            </a:pPr>
            <a:r>
              <a:rPr lang="en-US" sz="2000" dirty="0"/>
              <a:t> If you retire before you reach your MRA under an Early Optional or Discontinue Service Retirement, you have to wait until your MRA before you start receiving the Supplement.</a:t>
            </a:r>
          </a:p>
          <a:p>
            <a:endParaRPr lang="en-US" sz="2300" dirty="0"/>
          </a:p>
        </p:txBody>
      </p:sp>
    </p:spTree>
    <p:extLst>
      <p:ext uri="{BB962C8B-B14F-4D97-AF65-F5344CB8AC3E}">
        <p14:creationId xmlns:p14="http://schemas.microsoft.com/office/powerpoint/2010/main" val="3088624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84275" y="698500"/>
            <a:ext cx="4654550" cy="3490913"/>
          </a:xfrm>
          <a:ln/>
        </p:spPr>
      </p:sp>
      <p:sp>
        <p:nvSpPr>
          <p:cNvPr id="108547" name="Notes Placeholder 2"/>
          <p:cNvSpPr>
            <a:spLocks noGrp="1"/>
          </p:cNvSpPr>
          <p:nvPr>
            <p:ph type="body" idx="1"/>
          </p:nvPr>
        </p:nvSpPr>
        <p:spPr>
          <a:xfrm>
            <a:off x="252874" y="4422461"/>
            <a:ext cx="6305840" cy="4188778"/>
          </a:xfrm>
          <a:noFill/>
          <a:ln/>
        </p:spPr>
        <p:txBody>
          <a:bodyPr/>
          <a:lstStyle/>
          <a:p>
            <a:r>
              <a:rPr lang="en-US" sz="1800" dirty="0"/>
              <a:t>The annuity of an employee who retires under early deferred or MRA + 10 provisions is reduced by five-twelfths of 1 percent for each full month (5 percent a year) the employee is under age 62 at the commencing date of the annuity. </a:t>
            </a:r>
          </a:p>
        </p:txBody>
      </p:sp>
    </p:spTree>
    <p:extLst>
      <p:ext uri="{BB962C8B-B14F-4D97-AF65-F5344CB8AC3E}">
        <p14:creationId xmlns:p14="http://schemas.microsoft.com/office/powerpoint/2010/main" val="23169357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84275" y="698500"/>
            <a:ext cx="4654550" cy="3490913"/>
          </a:xfrm>
          <a:ln/>
        </p:spPr>
      </p:sp>
      <p:sp>
        <p:nvSpPr>
          <p:cNvPr id="108547" name="Notes Placeholder 2"/>
          <p:cNvSpPr>
            <a:spLocks noGrp="1"/>
          </p:cNvSpPr>
          <p:nvPr>
            <p:ph type="body" idx="1"/>
          </p:nvPr>
        </p:nvSpPr>
        <p:spPr>
          <a:xfrm>
            <a:off x="252874" y="4422461"/>
            <a:ext cx="6305840" cy="4188778"/>
          </a:xfrm>
          <a:noFill/>
          <a:ln/>
        </p:spPr>
        <p:txBody>
          <a:bodyPr/>
          <a:lstStyle/>
          <a:p>
            <a:r>
              <a:rPr lang="en-US" sz="1800" dirty="0"/>
              <a:t>The annuity of an employee who retires under early deferred or MRA + 10 provisions is reduced by five-twelfths of 1 percent for each full month (5 percent a year) the employee is under age 62 at the commencing date of the annuity. </a:t>
            </a:r>
          </a:p>
        </p:txBody>
      </p:sp>
    </p:spTree>
    <p:extLst>
      <p:ext uri="{BB962C8B-B14F-4D97-AF65-F5344CB8AC3E}">
        <p14:creationId xmlns:p14="http://schemas.microsoft.com/office/powerpoint/2010/main" val="204746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84275" y="698500"/>
            <a:ext cx="4654550" cy="3490913"/>
          </a:xfrm>
          <a:ln/>
        </p:spPr>
      </p:sp>
      <p:sp>
        <p:nvSpPr>
          <p:cNvPr id="108547" name="Notes Placeholder 2"/>
          <p:cNvSpPr>
            <a:spLocks noGrp="1"/>
          </p:cNvSpPr>
          <p:nvPr>
            <p:ph type="body" idx="1"/>
          </p:nvPr>
        </p:nvSpPr>
        <p:spPr>
          <a:xfrm>
            <a:off x="252874" y="4422461"/>
            <a:ext cx="6305840" cy="4188778"/>
          </a:xfrm>
          <a:noFill/>
          <a:ln/>
        </p:spPr>
        <p:txBody>
          <a:bodyPr/>
          <a:lstStyle/>
          <a:p>
            <a:r>
              <a:rPr lang="en-US" sz="1800" dirty="0"/>
              <a:t>The annuity of an employee who retires under early deferred or MRA + 10 provisions is reduced by five-twelfths of 1 percent for each full month (5 percent a year) the employee is under age 62 at the commencing date of the annuity. </a:t>
            </a:r>
          </a:p>
        </p:txBody>
      </p:sp>
    </p:spTree>
    <p:extLst>
      <p:ext uri="{BB962C8B-B14F-4D97-AF65-F5344CB8AC3E}">
        <p14:creationId xmlns:p14="http://schemas.microsoft.com/office/powerpoint/2010/main" val="20338367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184275" y="698500"/>
            <a:ext cx="4654550" cy="3490913"/>
          </a:xfrm>
          <a:ln/>
        </p:spPr>
      </p:sp>
      <p:sp>
        <p:nvSpPr>
          <p:cNvPr id="109571" name="Notes Placeholder 2"/>
          <p:cNvSpPr>
            <a:spLocks noGrp="1"/>
          </p:cNvSpPr>
          <p:nvPr>
            <p:ph type="body" idx="1"/>
          </p:nvPr>
        </p:nvSpPr>
        <p:spPr>
          <a:xfrm>
            <a:off x="345112" y="4422461"/>
            <a:ext cx="6321744" cy="4188778"/>
          </a:xfrm>
          <a:noFill/>
          <a:ln/>
        </p:spPr>
        <p:txBody>
          <a:bodyPr/>
          <a:lstStyle/>
          <a:p>
            <a:endParaRPr lang="en-US" sz="1800" dirty="0"/>
          </a:p>
        </p:txBody>
      </p:sp>
    </p:spTree>
    <p:extLst>
      <p:ext uri="{BB962C8B-B14F-4D97-AF65-F5344CB8AC3E}">
        <p14:creationId xmlns:p14="http://schemas.microsoft.com/office/powerpoint/2010/main" val="8285298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184275" y="698500"/>
            <a:ext cx="4654550" cy="3490913"/>
          </a:xfrm>
          <a:ln/>
        </p:spPr>
      </p:sp>
      <p:sp>
        <p:nvSpPr>
          <p:cNvPr id="110595" name="Notes Placeholder 2"/>
          <p:cNvSpPr>
            <a:spLocks noGrp="1"/>
          </p:cNvSpPr>
          <p:nvPr>
            <p:ph type="body" idx="1"/>
          </p:nvPr>
        </p:nvSpPr>
        <p:spPr>
          <a:xfrm>
            <a:off x="112921" y="4282571"/>
            <a:ext cx="6910183" cy="4888232"/>
          </a:xfrm>
          <a:noFill/>
          <a:ln/>
        </p:spPr>
        <p:txBody>
          <a:bodyPr/>
          <a:lstStyle/>
          <a:p>
            <a:r>
              <a:rPr lang="en-US" sz="1600" dirty="0"/>
              <a:t>CSRS-A spousal survivor annuity is 55% of an annuity computed as if the employee had retired on a disability retirement as of the date of death.   </a:t>
            </a:r>
          </a:p>
          <a:p>
            <a:r>
              <a:rPr lang="en-US" sz="1600" dirty="0"/>
              <a:t>A spouse receives 55% of the </a:t>
            </a:r>
            <a:r>
              <a:rPr lang="en-US" sz="1600" b="1" dirty="0"/>
              <a:t>HIGHER </a:t>
            </a:r>
            <a:r>
              <a:rPr lang="en-US" sz="1600" dirty="0"/>
              <a:t>of 1 or 2 below: An annuity computed under the general formula (see Chap 50) based on the deceased employee's Hi-3 avg salary and length of service to DoD, including credit for unused sick leave. </a:t>
            </a:r>
          </a:p>
          <a:p>
            <a:r>
              <a:rPr lang="en-US" sz="1600" dirty="0"/>
              <a:t>A "guaranteed minimum" which is the </a:t>
            </a:r>
            <a:r>
              <a:rPr lang="en-US" sz="1600" b="1" dirty="0"/>
              <a:t>LESSER </a:t>
            </a:r>
            <a:r>
              <a:rPr lang="en-US" sz="1600" dirty="0"/>
              <a:t>of: 40% of the deceased employee's Hi-3 average salary; or </a:t>
            </a:r>
          </a:p>
          <a:p>
            <a:r>
              <a:rPr lang="en-US" sz="1600" dirty="0"/>
              <a:t>The regular annuity obtained after increasing the deceased employee's length of service by the period of time between the date of death and the date he or she would have been age 60. </a:t>
            </a:r>
          </a:p>
          <a:p>
            <a:r>
              <a:rPr lang="en-US" sz="1600" dirty="0"/>
              <a:t>FERS--A spousal survivor annuity is computed as if the employee retired optionally (with no age reduction) on the date of death. </a:t>
            </a:r>
          </a:p>
          <a:p>
            <a:r>
              <a:rPr lang="en-US" sz="1600" dirty="0"/>
              <a:t>Survivor receives 50% of the employee's basic annuity, based on the deceased employee's type of service, age, length of service, and high-3 average salary at date of death. (See Chapter 50.) </a:t>
            </a:r>
          </a:p>
          <a:p>
            <a:r>
              <a:rPr lang="en-US" sz="1600" dirty="0"/>
              <a:t>For employees with a CSRS annuity component, the spouse receives 50 percent of the combined CSRS and FERS benefit. </a:t>
            </a:r>
          </a:p>
          <a:p>
            <a:endParaRPr lang="en-US" sz="1600" dirty="0"/>
          </a:p>
        </p:txBody>
      </p:sp>
    </p:spTree>
    <p:extLst>
      <p:ext uri="{BB962C8B-B14F-4D97-AF65-F5344CB8AC3E}">
        <p14:creationId xmlns:p14="http://schemas.microsoft.com/office/powerpoint/2010/main" val="35146992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84275" y="698500"/>
            <a:ext cx="4654550" cy="3490913"/>
          </a:xfrm>
          <a:ln/>
        </p:spPr>
      </p:sp>
      <p:sp>
        <p:nvSpPr>
          <p:cNvPr id="114691"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962266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184275" y="698500"/>
            <a:ext cx="4654550" cy="3490913"/>
          </a:xfrm>
          <a:ln/>
        </p:spPr>
      </p:sp>
      <p:sp>
        <p:nvSpPr>
          <p:cNvPr id="116739" name="Notes Placeholder 2"/>
          <p:cNvSpPr>
            <a:spLocks noGrp="1"/>
          </p:cNvSpPr>
          <p:nvPr>
            <p:ph type="body" idx="1"/>
          </p:nvPr>
        </p:nvSpPr>
        <p:spPr>
          <a:xfrm>
            <a:off x="179717" y="4422458"/>
            <a:ext cx="6687530" cy="4522608"/>
          </a:xfrm>
          <a:noFill/>
          <a:ln/>
        </p:spPr>
        <p:txBody>
          <a:bodyPr/>
          <a:lstStyle/>
          <a:p>
            <a:r>
              <a:rPr lang="en-US" sz="2000" dirty="0"/>
              <a:t>COLAs are not automatic.  There was no COLA payable for retirees in 2010 &amp; 2011</a:t>
            </a:r>
          </a:p>
          <a:p>
            <a:r>
              <a:rPr lang="en-US" sz="2000" dirty="0"/>
              <a:t>Consumer Price Index (CPI) for urban wage earners and clerical workers from the third quarter average of the previous year to the third quarter average for the current year.</a:t>
            </a:r>
          </a:p>
          <a:p>
            <a:endParaRPr lang="en-US" sz="2000" dirty="0"/>
          </a:p>
          <a:p>
            <a:r>
              <a:rPr lang="en-US" sz="2000" dirty="0"/>
              <a:t>COLA for 2013?</a:t>
            </a:r>
          </a:p>
          <a:p>
            <a:endParaRPr lang="en-US" sz="2000" dirty="0"/>
          </a:p>
          <a:p>
            <a:r>
              <a:rPr lang="en-US" sz="2800" dirty="0"/>
              <a:t>OPM website has the list of all COLAs at: </a:t>
            </a:r>
            <a:r>
              <a:rPr lang="en-US" sz="2000" dirty="0">
                <a:hlinkClick r:id="rId3"/>
              </a:rPr>
              <a:t>http://www.opm.gov/retire/annuity/cola/colalist.asp</a:t>
            </a:r>
            <a:r>
              <a:rPr lang="en-US" sz="2800" dirty="0"/>
              <a:t> </a:t>
            </a:r>
          </a:p>
        </p:txBody>
      </p:sp>
    </p:spTree>
    <p:extLst>
      <p:ext uri="{BB962C8B-B14F-4D97-AF65-F5344CB8AC3E}">
        <p14:creationId xmlns:p14="http://schemas.microsoft.com/office/powerpoint/2010/main" val="68055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84275" y="698500"/>
            <a:ext cx="4654550" cy="3490913"/>
          </a:xfrm>
          <a:ln/>
        </p:spPr>
      </p:sp>
      <p:sp>
        <p:nvSpPr>
          <p:cNvPr id="68611" name="Notes Placeholder 2"/>
          <p:cNvSpPr>
            <a:spLocks noGrp="1"/>
          </p:cNvSpPr>
          <p:nvPr>
            <p:ph type="body" idx="1"/>
          </p:nvPr>
        </p:nvSpPr>
        <p:spPr>
          <a:xfrm>
            <a:off x="235376" y="4228521"/>
            <a:ext cx="6649362" cy="4382717"/>
          </a:xfrm>
          <a:noFill/>
          <a:ln/>
        </p:spPr>
        <p:txBody>
          <a:bodyPr/>
          <a:lstStyle/>
          <a:p>
            <a:r>
              <a:rPr lang="en-US" sz="1800" b="1" dirty="0">
                <a:solidFill>
                  <a:srgbClr val="FF0000"/>
                </a:solidFill>
              </a:rPr>
              <a:t>FERS-</a:t>
            </a:r>
            <a:r>
              <a:rPr lang="en-US" sz="1800" dirty="0"/>
              <a:t>Congress created the Federal Employees Retirement System (FERS) in 1986, and it became effective on January 1, 1987.  Since that time, new Federal civilian employees who have retirement coverage are covered by FERS.</a:t>
            </a:r>
          </a:p>
          <a:p>
            <a:endParaRPr lang="en-US" sz="1800" dirty="0"/>
          </a:p>
          <a:p>
            <a:r>
              <a:rPr lang="en-US" sz="1800" dirty="0"/>
              <a:t>FERS is a retirement plan that provides benefits from three different sources:   a </a:t>
            </a:r>
            <a:r>
              <a:rPr lang="en-US" sz="1800" i="1" dirty="0"/>
              <a:t>Basic Benefit Plan</a:t>
            </a:r>
            <a:r>
              <a:rPr lang="en-US" sz="1800" dirty="0"/>
              <a:t>, </a:t>
            </a:r>
            <a:r>
              <a:rPr lang="en-US" sz="1800" i="1" dirty="0"/>
              <a:t>Social Security</a:t>
            </a:r>
            <a:r>
              <a:rPr lang="en-US" sz="1800" dirty="0"/>
              <a:t>, and the Thrift Savings Plan (TSP).   Two of the three parts of FERS (Social Security and the TSP) can go with you to your next job if you leave the Federal Government before retirement.   The Basic Benefit and Social Security parts of FERS require you to pay your share each pay period.  Your agency withholds the cost of the Basic Benefit and Social Security from your pay as payroll deductions.  Your agency pays its part too.  Then, after you retire, you receive annuity payments each month for the rest of your life. </a:t>
            </a:r>
          </a:p>
          <a:p>
            <a:endParaRPr lang="en-US" sz="1800" dirty="0"/>
          </a:p>
          <a:p>
            <a:r>
              <a:rPr lang="en-US" sz="1800" dirty="0"/>
              <a:t>The TSP part of FERS is an account that your agency automatically sets up for you.  Each pay period your agency deposits into your account amount equal to 1% of the basic pay you earn for the pay period.  You can also make your own contributions to your TSP account and your agency will also make a matching contribution.  These contributions are tax-deferred.  The Thrift Savings Plan is administered by the Federal Retirement Thrift Investment Board. </a:t>
            </a:r>
          </a:p>
          <a:p>
            <a:endParaRPr lang="en-US" sz="1800" dirty="0"/>
          </a:p>
          <a:p>
            <a:endParaRPr lang="en-US" sz="1800" dirty="0"/>
          </a:p>
          <a:p>
            <a:endParaRPr lang="en-US" sz="1800" dirty="0"/>
          </a:p>
        </p:txBody>
      </p:sp>
    </p:spTree>
    <p:extLst>
      <p:ext uri="{BB962C8B-B14F-4D97-AF65-F5344CB8AC3E}">
        <p14:creationId xmlns:p14="http://schemas.microsoft.com/office/powerpoint/2010/main" val="36719614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84275" y="698500"/>
            <a:ext cx="4654550" cy="3490913"/>
          </a:xfrm>
          <a:ln/>
        </p:spPr>
      </p:sp>
      <p:sp>
        <p:nvSpPr>
          <p:cNvPr id="117763" name="Notes Placeholder 2"/>
          <p:cNvSpPr>
            <a:spLocks noGrp="1"/>
          </p:cNvSpPr>
          <p:nvPr>
            <p:ph type="body" idx="1"/>
          </p:nvPr>
        </p:nvSpPr>
        <p:spPr>
          <a:xfrm>
            <a:off x="217885" y="4422461"/>
            <a:ext cx="6504637" cy="4188778"/>
          </a:xfrm>
          <a:noFill/>
          <a:ln/>
        </p:spPr>
        <p:txBody>
          <a:bodyPr/>
          <a:lstStyle/>
          <a:p>
            <a:r>
              <a:rPr lang="en-US" sz="2300" dirty="0"/>
              <a:t>Rounded down to the next whole dollar.</a:t>
            </a:r>
          </a:p>
          <a:p>
            <a:endParaRPr lang="en-US" sz="2300" dirty="0"/>
          </a:p>
          <a:p>
            <a:r>
              <a:rPr lang="en-US" sz="2300" dirty="0"/>
              <a:t>2% or less---2%</a:t>
            </a:r>
          </a:p>
          <a:p>
            <a:r>
              <a:rPr lang="en-US" sz="2300" dirty="0"/>
              <a:t>&gt;2% but &lt; 3%---2%</a:t>
            </a:r>
          </a:p>
          <a:p>
            <a:r>
              <a:rPr lang="en-US" sz="2300" dirty="0"/>
              <a:t>&gt; 3%---3% minus 1</a:t>
            </a:r>
          </a:p>
          <a:p>
            <a:endParaRPr lang="en-US" sz="2300" dirty="0"/>
          </a:p>
        </p:txBody>
      </p:sp>
    </p:spTree>
    <p:extLst>
      <p:ext uri="{BB962C8B-B14F-4D97-AF65-F5344CB8AC3E}">
        <p14:creationId xmlns:p14="http://schemas.microsoft.com/office/powerpoint/2010/main" val="3914248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1243387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35682799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41238932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23737306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3089556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25134916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7827838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37106029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1588999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84275" y="698500"/>
            <a:ext cx="4654550" cy="3490913"/>
          </a:xfrm>
          <a:ln/>
        </p:spPr>
      </p:sp>
      <p:sp>
        <p:nvSpPr>
          <p:cNvPr id="72707" name="Notes Placeholder 2"/>
          <p:cNvSpPr>
            <a:spLocks noGrp="1"/>
          </p:cNvSpPr>
          <p:nvPr>
            <p:ph type="body" idx="1"/>
          </p:nvPr>
        </p:nvSpPr>
        <p:spPr>
          <a:xfrm>
            <a:off x="135186" y="4422462"/>
            <a:ext cx="6681169" cy="4536915"/>
          </a:xfrm>
          <a:noFill/>
          <a:ln/>
        </p:spPr>
        <p:txBody>
          <a:bodyPr/>
          <a:lstStyle/>
          <a:p>
            <a:r>
              <a:rPr lang="en-US" sz="1400" dirty="0"/>
              <a:t>CSRS:</a:t>
            </a:r>
          </a:p>
          <a:p>
            <a:r>
              <a:rPr lang="en-US" sz="1400" dirty="0"/>
              <a:t>In order to retire voluntarily you must meet both the age and service requirements outlined in this slide.  </a:t>
            </a:r>
          </a:p>
          <a:p>
            <a:r>
              <a:rPr lang="en-US" sz="1400" dirty="0"/>
              <a:t>Once you meet these requirements you can retire at any time. </a:t>
            </a:r>
          </a:p>
          <a:p>
            <a:r>
              <a:rPr lang="en-US" sz="1400" dirty="0"/>
              <a:t>Generally, your benefits will begin on the first of the month after you retire unless you retire within the first three days of the month.  If you retire within the first 3 days of the month your benefits will begin on the day after you retire.</a:t>
            </a:r>
          </a:p>
          <a:p>
            <a:r>
              <a:rPr lang="en-US" sz="1400" dirty="0"/>
              <a:t> FERS:</a:t>
            </a:r>
          </a:p>
          <a:p>
            <a:r>
              <a:rPr lang="en-US" sz="1400" dirty="0"/>
              <a:t>The minimum retirement age starts at age 55 and gradually increases until age 57 depending on your year of birth. </a:t>
            </a:r>
          </a:p>
          <a:p>
            <a:r>
              <a:rPr lang="en-US" sz="1400" dirty="0"/>
              <a:t>Under FERS you may also retire on a regular retirement once you reach your MRA provided you have at least 10 years of service.  If you retire under the MRA + 10 provision, your retirement benefit will be subject to an age reduction that equals 5% for each year you are under age 62 at the time your benefits begin.</a:t>
            </a:r>
          </a:p>
          <a:p>
            <a:endParaRPr lang="en-US" sz="1400" dirty="0"/>
          </a:p>
          <a:p>
            <a:r>
              <a:rPr lang="en-US" sz="1400" dirty="0"/>
              <a:t>Under FERS your benefits will generally begin on the first of the month unless you retire under the MRA + 10 provision.  If you retire under the MRA + 10 provision, you may choose to postpone receiving your benefits until a later date to reduce or eliminate the age reduction.</a:t>
            </a:r>
          </a:p>
          <a:p>
            <a:endParaRPr lang="en-US" sz="1400" dirty="0"/>
          </a:p>
          <a:p>
            <a:r>
              <a:rPr lang="en-US" sz="1400" b="1" dirty="0"/>
              <a:t>Age Reduction</a:t>
            </a:r>
            <a:r>
              <a:rPr lang="en-US" sz="1400" dirty="0"/>
              <a:t/>
            </a:r>
            <a:br>
              <a:rPr lang="en-US" sz="1400" dirty="0"/>
            </a:br>
            <a:r>
              <a:rPr lang="en-US" sz="1400" dirty="0"/>
              <a:t>If you have 10 or more years of service and are retiring at the Minimum Retirement Age, your annuity will be reduced for each month that you are under age 62.   The reduction is 5% per year (5/12 of a percent per month).  However, your annuity will not be reduced if you completed at least 30 years of service, or if you completed at least 20 years of service and your annuity begins when you reach age 60.  You can reduce or eliminate this age reduction by postponing the beginning date of your annuity.</a:t>
            </a:r>
          </a:p>
          <a:p>
            <a:endParaRPr lang="en-US" sz="1400" dirty="0"/>
          </a:p>
          <a:p>
            <a:r>
              <a:rPr lang="en-US" sz="1400" b="1" dirty="0"/>
              <a:t>Postponing the Beginning Date of Annuity to Reduce or Avoid the Age Reduction</a:t>
            </a:r>
            <a:endParaRPr lang="en-US" sz="1400" dirty="0"/>
          </a:p>
          <a:p>
            <a:r>
              <a:rPr lang="en-US" sz="1400" dirty="0"/>
              <a:t>You can reduce or eliminate the age reduction if you choose to have your annuity begin at a date later than the Minimum Retirement Age (MRA).  You can choose any beginning date between your MRA and 2 days before your 62nd birthday. However, you cannot begin your annuity while you are reemployed.</a:t>
            </a:r>
          </a:p>
          <a:p>
            <a:endParaRPr lang="en-US" sz="1400" dirty="0"/>
          </a:p>
          <a:p>
            <a:r>
              <a:rPr lang="en-US" sz="1400" b="1" dirty="0"/>
              <a:t>If you postpone the beginning date of your annuity, you should be aware of the following—</a:t>
            </a:r>
            <a:endParaRPr lang="en-US" sz="1400" dirty="0"/>
          </a:p>
          <a:p>
            <a:r>
              <a:rPr lang="en-US" sz="1400" i="1" dirty="0"/>
              <a:t>Life Insurance</a:t>
            </a:r>
            <a:r>
              <a:rPr lang="en-US" sz="1400" dirty="0"/>
              <a:t/>
            </a:r>
            <a:br>
              <a:rPr lang="en-US" sz="1400" dirty="0"/>
            </a:br>
            <a:r>
              <a:rPr lang="en-US" sz="1400" dirty="0"/>
              <a:t>You cannot continue your life insurance coverage unless you are receiving an annuity.  Therefore, if you Postpone the beginning date of your annuity, your life insurance enrollment will terminate. When your annuity begins, the life insurance coverage you had when you separated from your employment will resume.</a:t>
            </a:r>
          </a:p>
          <a:p>
            <a:endParaRPr lang="en-US" sz="1400" dirty="0"/>
          </a:p>
          <a:p>
            <a:r>
              <a:rPr lang="en-US" sz="1400" i="1" dirty="0"/>
              <a:t>Health Insurance</a:t>
            </a:r>
            <a:r>
              <a:rPr lang="en-US" sz="1400" dirty="0"/>
              <a:t/>
            </a:r>
            <a:br>
              <a:rPr lang="en-US" sz="1400" dirty="0"/>
            </a:br>
            <a:r>
              <a:rPr lang="en-US" sz="1400" dirty="0"/>
              <a:t>If you postpone the beginning date of your annuity, you will be eligible to temporarily continue your health benefits coverage for 18 months from the date of separation from your employing agency; however, you must contact your agency within 60 days and pay the total premium, plus a 2% administrative charge.  When your annuity payments begin, you will again have the opportunity to enroll in a health benefits plan under the regular Federal Employees Health Benefits Program, and OPM will pay the Government share of the premium.</a:t>
            </a:r>
          </a:p>
          <a:p>
            <a:endParaRPr lang="en-US" sz="1400" dirty="0"/>
          </a:p>
          <a:p>
            <a:r>
              <a:rPr lang="en-US" sz="1400" i="1" dirty="0"/>
              <a:t>Federal Long Term Care Insurance</a:t>
            </a:r>
            <a:r>
              <a:rPr lang="en-US" sz="1400" dirty="0"/>
              <a:t/>
            </a:r>
            <a:br>
              <a:rPr lang="en-US" sz="1400" dirty="0"/>
            </a:br>
            <a:r>
              <a:rPr lang="en-US" sz="1400" dirty="0"/>
              <a:t>If you already have Long Term Care Insurance Coverage when you separate for retirement, but postpone the commencing date of your annuity, your coverage will continue as long as you continue to pay premiums. If you are not enrolled in the Federal Long Term Care Insurance Program when you separate for retirement, you can apply for enrollment anytime after your separation, even if you postpone the commencing date of your annuity.</a:t>
            </a:r>
          </a:p>
          <a:p>
            <a:endParaRPr lang="en-US" sz="1400" dirty="0"/>
          </a:p>
          <a:p>
            <a:r>
              <a:rPr lang="en-US" sz="1400" i="1" dirty="0"/>
              <a:t>COLAs</a:t>
            </a:r>
            <a:r>
              <a:rPr lang="en-US" sz="1400" dirty="0"/>
              <a:t/>
            </a:r>
            <a:br>
              <a:rPr lang="en-US" sz="1400" dirty="0"/>
            </a:br>
            <a:r>
              <a:rPr lang="en-US" sz="1400" dirty="0"/>
              <a:t>If you delay your annuity beginning date, your annuity rate will not include any cost-of-living adjustments (COLAs) that occur before you begin to receive the annuity. Once your annuity begins, you will be entitled to COLAs on any portion of your annuity which was computed under CSRS rules. However, you will not receive COLAs on the FERS part of your benefit until you are 62.</a:t>
            </a:r>
          </a:p>
          <a:p>
            <a:endParaRPr lang="en-US" sz="1400" dirty="0"/>
          </a:p>
          <a:p>
            <a:r>
              <a:rPr lang="en-US" sz="1400" i="1" dirty="0"/>
              <a:t>Survivor Benefits</a:t>
            </a:r>
            <a:r>
              <a:rPr lang="en-US" sz="1400" dirty="0"/>
              <a:t/>
            </a:r>
            <a:br>
              <a:rPr lang="en-US" sz="1400" dirty="0"/>
            </a:br>
            <a:r>
              <a:rPr lang="en-US" sz="1400" dirty="0"/>
              <a:t>If you defer receipt of your annuity and die before you begin to receive it, your spouse can still receive FERS survivor benefits.</a:t>
            </a:r>
          </a:p>
          <a:p>
            <a:endParaRPr lang="en-US" sz="1400" dirty="0"/>
          </a:p>
          <a:p>
            <a:r>
              <a:rPr lang="en-US" sz="1400" dirty="0"/>
              <a:t>NOTE:  Under certain conditions, active duty military service may count toward the 30 year, 20 year or 10 year requirements.  We will discuss this a little later.</a:t>
            </a:r>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6287976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xfrm>
            <a:off x="154267" y="4234877"/>
            <a:ext cx="6743194" cy="43874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a:t>CSRS-</a:t>
            </a:r>
            <a:r>
              <a:rPr lang="en-US" altLang="en-US" sz="1800"/>
              <a:t>The Civil Service Retirement Act, which became effective on August 1, 1920, established a retirement system for certain Federal employees.  The Civil Service Retirement System (CSRS) is a defined benefit, contributory retirement system.  Employees share in the expense of the annuities to which they become entitled. CSRS covered employees contribute 7, 7 1/2 or 8 percent of pay to CSRS and, while they generally pay no Social Security retirement, survivor and disability (OASDI) tax, they must pay the Medicare tax (currently 1.45 percent of pay).  The employing agency matches the employee's CSRS contributions.</a:t>
            </a:r>
          </a:p>
          <a:p>
            <a:endParaRPr lang="en-US" altLang="en-US" sz="1800"/>
          </a:p>
          <a:p>
            <a:r>
              <a:rPr lang="en-US" altLang="en-US" sz="1800"/>
              <a:t>CSRS employees may increase their earned annuity by contributing up to 10 percent of the basic pay for their creditable service to a voluntary contribution account.  See Chap 31 &amp; SF2804.</a:t>
            </a:r>
          </a:p>
          <a:p>
            <a:endParaRPr lang="en-US" altLang="en-US" sz="1800"/>
          </a:p>
          <a:p>
            <a:r>
              <a:rPr lang="en-US" altLang="en-US" sz="1800"/>
              <a:t>Employees may also contribute a portion of pay to the Thrift Savings Plan (TSP).  There is no Government contribution, but the employee contributions are tax-deferred.  For more information about TSP, see the </a:t>
            </a:r>
            <a:r>
              <a:rPr lang="en-US" altLang="en-US" sz="1800">
                <a:hlinkClick r:id="rId3"/>
              </a:rPr>
              <a:t>TSP website</a:t>
            </a:r>
            <a:r>
              <a:rPr lang="en-US" altLang="en-US" sz="1800"/>
              <a:t>. </a:t>
            </a:r>
          </a:p>
          <a:p>
            <a:endParaRPr lang="en-US" altLang="en-US" sz="180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064" indent="-286179">
              <a:spcBef>
                <a:spcPct val="30000"/>
              </a:spcBef>
              <a:defRPr sz="1200">
                <a:solidFill>
                  <a:schemeClr val="tx1"/>
                </a:solidFill>
                <a:latin typeface="Calibri" panose="020F0502020204030204" pitchFamily="34" charset="0"/>
              </a:defRPr>
            </a:lvl2pPr>
            <a:lvl3pPr marL="1146305" indent="-228943">
              <a:spcBef>
                <a:spcPct val="30000"/>
              </a:spcBef>
              <a:defRPr sz="1200">
                <a:solidFill>
                  <a:schemeClr val="tx1"/>
                </a:solidFill>
                <a:latin typeface="Calibri" panose="020F0502020204030204" pitchFamily="34" charset="0"/>
              </a:defRPr>
            </a:lvl3pPr>
            <a:lvl4pPr marL="1604191" indent="-228943">
              <a:spcBef>
                <a:spcPct val="30000"/>
              </a:spcBef>
              <a:defRPr sz="1200">
                <a:solidFill>
                  <a:schemeClr val="tx1"/>
                </a:solidFill>
                <a:latin typeface="Calibri" panose="020F0502020204030204" pitchFamily="34" charset="0"/>
              </a:defRPr>
            </a:lvl4pPr>
            <a:lvl5pPr marL="2062076" indent="-228943">
              <a:spcBef>
                <a:spcPct val="30000"/>
              </a:spcBef>
              <a:defRPr sz="1200">
                <a:solidFill>
                  <a:schemeClr val="tx1"/>
                </a:solidFill>
                <a:latin typeface="Calibri" panose="020F0502020204030204" pitchFamily="34" charset="0"/>
              </a:defRPr>
            </a:lvl5pPr>
            <a:lvl6pPr marL="2519962" indent="-228943" eaLnBrk="0" fontAlgn="base" hangingPunct="0">
              <a:spcBef>
                <a:spcPct val="30000"/>
              </a:spcBef>
              <a:spcAft>
                <a:spcPct val="0"/>
              </a:spcAft>
              <a:defRPr sz="1200">
                <a:solidFill>
                  <a:schemeClr val="tx1"/>
                </a:solidFill>
                <a:latin typeface="Calibri" panose="020F0502020204030204" pitchFamily="34" charset="0"/>
              </a:defRPr>
            </a:lvl6pPr>
            <a:lvl7pPr marL="2977848" indent="-228943" eaLnBrk="0" fontAlgn="base" hangingPunct="0">
              <a:spcBef>
                <a:spcPct val="30000"/>
              </a:spcBef>
              <a:spcAft>
                <a:spcPct val="0"/>
              </a:spcAft>
              <a:defRPr sz="1200">
                <a:solidFill>
                  <a:schemeClr val="tx1"/>
                </a:solidFill>
                <a:latin typeface="Calibri" panose="020F0502020204030204" pitchFamily="34" charset="0"/>
              </a:defRPr>
            </a:lvl7pPr>
            <a:lvl8pPr marL="3435734" indent="-228943" eaLnBrk="0" fontAlgn="base" hangingPunct="0">
              <a:spcBef>
                <a:spcPct val="30000"/>
              </a:spcBef>
              <a:spcAft>
                <a:spcPct val="0"/>
              </a:spcAft>
              <a:defRPr sz="1200">
                <a:solidFill>
                  <a:schemeClr val="tx1"/>
                </a:solidFill>
                <a:latin typeface="Calibri" panose="020F0502020204030204" pitchFamily="34" charset="0"/>
              </a:defRPr>
            </a:lvl8pPr>
            <a:lvl9pPr marL="3893620" indent="-228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2DAE14-1BA7-40EB-8190-AEC2994C19B4}" type="slidenum">
              <a:rPr lang="en-US" altLang="en-US"/>
              <a:pPr>
                <a:spcBef>
                  <a:spcPct val="0"/>
                </a:spcBef>
              </a:pPr>
              <a:t>99</a:t>
            </a:fld>
            <a:endParaRPr lang="en-US" altLang="en-US"/>
          </a:p>
        </p:txBody>
      </p:sp>
    </p:spTree>
    <p:extLst>
      <p:ext uri="{BB962C8B-B14F-4D97-AF65-F5344CB8AC3E}">
        <p14:creationId xmlns:p14="http://schemas.microsoft.com/office/powerpoint/2010/main" val="36013378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xfrm>
            <a:off x="235376" y="4234877"/>
            <a:ext cx="6662085" cy="43874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a:solidFill>
                  <a:srgbClr val="FF0000"/>
                </a:solidFill>
              </a:rPr>
              <a:t>FERS-</a:t>
            </a:r>
            <a:r>
              <a:rPr lang="en-US" altLang="en-US" sz="1800"/>
              <a:t>Congress created the Federal Employees Retirement System (FERS) in 1986, and it became effective on January 1, 1987.  Since that time, new Federal civilian employees who have retirement coverage are covered by FERS.</a:t>
            </a:r>
          </a:p>
          <a:p>
            <a:endParaRPr lang="en-US" altLang="en-US" sz="1800"/>
          </a:p>
          <a:p>
            <a:r>
              <a:rPr lang="en-US" altLang="en-US" sz="1800"/>
              <a:t>FERS is a retirement plan that provides benefits from three different sources:   a </a:t>
            </a:r>
            <a:r>
              <a:rPr lang="en-US" altLang="en-US" sz="1800" i="1"/>
              <a:t>Basic Benefit Plan</a:t>
            </a:r>
            <a:r>
              <a:rPr lang="en-US" altLang="en-US" sz="1800"/>
              <a:t>, </a:t>
            </a:r>
            <a:r>
              <a:rPr lang="en-US" altLang="en-US" sz="1800" i="1"/>
              <a:t>Social Security</a:t>
            </a:r>
            <a:r>
              <a:rPr lang="en-US" altLang="en-US" sz="1800"/>
              <a:t>, and the Thrift Savings Plan (TSP).   Two of the three parts of FERS (Social Security and the TSP) can go with you to your next job if you leave the Federal Government before retirement.   The Basic Benefit and Social Security parts of FERS require you to pay your share each pay period.  Your agency withholds the cost of the Basic Benefit and Social Security from your pay as payroll deductions.  Your agency pays its part too.  Then, after you retire, you receive annuity payments each month for the rest of your life. </a:t>
            </a:r>
          </a:p>
          <a:p>
            <a:endParaRPr lang="en-US" altLang="en-US" sz="1800"/>
          </a:p>
          <a:p>
            <a:r>
              <a:rPr lang="en-US" altLang="en-US" sz="1800"/>
              <a:t>The TSP part of FERS is an account that your agency automatically sets up for you.  Each pay period your agency deposits into your account amount equal to 1% of the basic pay you earn for the pay period.  You can also make your own contributions to your TSP account and your agency will also make a matching contribution.  These contributions are tax-deferred.  The Thrift Savings Plan is administered by the Federal Retirement Thrift Investment Board. </a:t>
            </a:r>
          </a:p>
          <a:p>
            <a:endParaRPr lang="en-US" altLang="en-US" sz="1800"/>
          </a:p>
          <a:p>
            <a:endParaRPr lang="en-US" altLang="en-US" sz="1800"/>
          </a:p>
          <a:p>
            <a:endParaRPr lang="en-US" altLang="en-US" sz="180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064" indent="-286179">
              <a:spcBef>
                <a:spcPct val="30000"/>
              </a:spcBef>
              <a:defRPr sz="1200">
                <a:solidFill>
                  <a:schemeClr val="tx1"/>
                </a:solidFill>
                <a:latin typeface="Calibri" panose="020F0502020204030204" pitchFamily="34" charset="0"/>
              </a:defRPr>
            </a:lvl2pPr>
            <a:lvl3pPr marL="1146305" indent="-228943">
              <a:spcBef>
                <a:spcPct val="30000"/>
              </a:spcBef>
              <a:defRPr sz="1200">
                <a:solidFill>
                  <a:schemeClr val="tx1"/>
                </a:solidFill>
                <a:latin typeface="Calibri" panose="020F0502020204030204" pitchFamily="34" charset="0"/>
              </a:defRPr>
            </a:lvl3pPr>
            <a:lvl4pPr marL="1604191" indent="-228943">
              <a:spcBef>
                <a:spcPct val="30000"/>
              </a:spcBef>
              <a:defRPr sz="1200">
                <a:solidFill>
                  <a:schemeClr val="tx1"/>
                </a:solidFill>
                <a:latin typeface="Calibri" panose="020F0502020204030204" pitchFamily="34" charset="0"/>
              </a:defRPr>
            </a:lvl4pPr>
            <a:lvl5pPr marL="2062076" indent="-228943">
              <a:spcBef>
                <a:spcPct val="30000"/>
              </a:spcBef>
              <a:defRPr sz="1200">
                <a:solidFill>
                  <a:schemeClr val="tx1"/>
                </a:solidFill>
                <a:latin typeface="Calibri" panose="020F0502020204030204" pitchFamily="34" charset="0"/>
              </a:defRPr>
            </a:lvl5pPr>
            <a:lvl6pPr marL="2519962" indent="-228943" eaLnBrk="0" fontAlgn="base" hangingPunct="0">
              <a:spcBef>
                <a:spcPct val="30000"/>
              </a:spcBef>
              <a:spcAft>
                <a:spcPct val="0"/>
              </a:spcAft>
              <a:defRPr sz="1200">
                <a:solidFill>
                  <a:schemeClr val="tx1"/>
                </a:solidFill>
                <a:latin typeface="Calibri" panose="020F0502020204030204" pitchFamily="34" charset="0"/>
              </a:defRPr>
            </a:lvl6pPr>
            <a:lvl7pPr marL="2977848" indent="-228943" eaLnBrk="0" fontAlgn="base" hangingPunct="0">
              <a:spcBef>
                <a:spcPct val="30000"/>
              </a:spcBef>
              <a:spcAft>
                <a:spcPct val="0"/>
              </a:spcAft>
              <a:defRPr sz="1200">
                <a:solidFill>
                  <a:schemeClr val="tx1"/>
                </a:solidFill>
                <a:latin typeface="Calibri" panose="020F0502020204030204" pitchFamily="34" charset="0"/>
              </a:defRPr>
            </a:lvl7pPr>
            <a:lvl8pPr marL="3435734" indent="-228943" eaLnBrk="0" fontAlgn="base" hangingPunct="0">
              <a:spcBef>
                <a:spcPct val="30000"/>
              </a:spcBef>
              <a:spcAft>
                <a:spcPct val="0"/>
              </a:spcAft>
              <a:defRPr sz="1200">
                <a:solidFill>
                  <a:schemeClr val="tx1"/>
                </a:solidFill>
                <a:latin typeface="Calibri" panose="020F0502020204030204" pitchFamily="34" charset="0"/>
              </a:defRPr>
            </a:lvl8pPr>
            <a:lvl9pPr marL="3893620" indent="-228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960E9E-E5B0-4AF0-8D67-1485883D381C}" type="slidenum">
              <a:rPr lang="en-US" altLang="en-US"/>
              <a:pPr>
                <a:spcBef>
                  <a:spcPct val="0"/>
                </a:spcBef>
              </a:pPr>
              <a:t>100</a:t>
            </a:fld>
            <a:endParaRPr lang="en-US" altLang="en-US"/>
          </a:p>
        </p:txBody>
      </p:sp>
    </p:spTree>
    <p:extLst>
      <p:ext uri="{BB962C8B-B14F-4D97-AF65-F5344CB8AC3E}">
        <p14:creationId xmlns:p14="http://schemas.microsoft.com/office/powerpoint/2010/main" val="10785397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235376" y="4234877"/>
            <a:ext cx="6662085" cy="43874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a:solidFill>
                  <a:srgbClr val="FF0000"/>
                </a:solidFill>
              </a:rPr>
              <a:t>FERS-</a:t>
            </a:r>
            <a:r>
              <a:rPr lang="en-US" altLang="en-US" sz="1800"/>
              <a:t>Congress created the Federal Employees Retirement System (FERS) in 1986, and it became effective on January 1, 1987.  Since that time, new Federal civilian employees who have retirement coverage are covered by FERS.</a:t>
            </a:r>
          </a:p>
          <a:p>
            <a:endParaRPr lang="en-US" altLang="en-US" sz="1800"/>
          </a:p>
          <a:p>
            <a:r>
              <a:rPr lang="en-US" altLang="en-US" sz="1800"/>
              <a:t>FERS is a retirement plan that provides benefits from three different sources:   a </a:t>
            </a:r>
            <a:r>
              <a:rPr lang="en-US" altLang="en-US" sz="1800" i="1"/>
              <a:t>Basic Benefit Plan</a:t>
            </a:r>
            <a:r>
              <a:rPr lang="en-US" altLang="en-US" sz="1800"/>
              <a:t>, </a:t>
            </a:r>
            <a:r>
              <a:rPr lang="en-US" altLang="en-US" sz="1800" i="1"/>
              <a:t>Social Security</a:t>
            </a:r>
            <a:r>
              <a:rPr lang="en-US" altLang="en-US" sz="1800"/>
              <a:t>, and the Thrift Savings Plan (TSP).   Two of the three parts of FERS (Social Security and the TSP) can go with you to your next job if you leave the Federal Government before retirement.   The Basic Benefit and Social Security parts of FERS require you to pay your share each pay period.  Your agency withholds the cost of the Basic Benefit and Social Security from your pay as payroll deductions.  Your agency pays its part too.  Then, after you retire, you receive annuity payments each month for the rest of your life. </a:t>
            </a:r>
          </a:p>
          <a:p>
            <a:endParaRPr lang="en-US" altLang="en-US" sz="1800"/>
          </a:p>
          <a:p>
            <a:r>
              <a:rPr lang="en-US" altLang="en-US" sz="1800"/>
              <a:t>The TSP part of FERS is an account that your agency automatically sets up for you.  Each pay period your agency deposits into your account amount equal to 1% of the basic pay you earn for the pay period.  You can also make your own contributions to your TSP account and your agency will also make a matching contribution.  These contributions are tax-deferred.  The Thrift Savings Plan is administered by the Federal Retirement Thrift Investment Board. </a:t>
            </a:r>
          </a:p>
          <a:p>
            <a:endParaRPr lang="en-US" altLang="en-US" sz="1800"/>
          </a:p>
          <a:p>
            <a:endParaRPr lang="en-US" altLang="en-US" sz="1800"/>
          </a:p>
          <a:p>
            <a:endParaRPr lang="en-US" altLang="en-US" sz="180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064" indent="-286179">
              <a:spcBef>
                <a:spcPct val="30000"/>
              </a:spcBef>
              <a:defRPr sz="1200">
                <a:solidFill>
                  <a:schemeClr val="tx1"/>
                </a:solidFill>
                <a:latin typeface="Calibri" panose="020F0502020204030204" pitchFamily="34" charset="0"/>
              </a:defRPr>
            </a:lvl2pPr>
            <a:lvl3pPr marL="1146305" indent="-228943">
              <a:spcBef>
                <a:spcPct val="30000"/>
              </a:spcBef>
              <a:defRPr sz="1200">
                <a:solidFill>
                  <a:schemeClr val="tx1"/>
                </a:solidFill>
                <a:latin typeface="Calibri" panose="020F0502020204030204" pitchFamily="34" charset="0"/>
              </a:defRPr>
            </a:lvl3pPr>
            <a:lvl4pPr marL="1604191" indent="-228943">
              <a:spcBef>
                <a:spcPct val="30000"/>
              </a:spcBef>
              <a:defRPr sz="1200">
                <a:solidFill>
                  <a:schemeClr val="tx1"/>
                </a:solidFill>
                <a:latin typeface="Calibri" panose="020F0502020204030204" pitchFamily="34" charset="0"/>
              </a:defRPr>
            </a:lvl4pPr>
            <a:lvl5pPr marL="2062076" indent="-228943">
              <a:spcBef>
                <a:spcPct val="30000"/>
              </a:spcBef>
              <a:defRPr sz="1200">
                <a:solidFill>
                  <a:schemeClr val="tx1"/>
                </a:solidFill>
                <a:latin typeface="Calibri" panose="020F0502020204030204" pitchFamily="34" charset="0"/>
              </a:defRPr>
            </a:lvl5pPr>
            <a:lvl6pPr marL="2519962" indent="-228943" eaLnBrk="0" fontAlgn="base" hangingPunct="0">
              <a:spcBef>
                <a:spcPct val="30000"/>
              </a:spcBef>
              <a:spcAft>
                <a:spcPct val="0"/>
              </a:spcAft>
              <a:defRPr sz="1200">
                <a:solidFill>
                  <a:schemeClr val="tx1"/>
                </a:solidFill>
                <a:latin typeface="Calibri" panose="020F0502020204030204" pitchFamily="34" charset="0"/>
              </a:defRPr>
            </a:lvl6pPr>
            <a:lvl7pPr marL="2977848" indent="-228943" eaLnBrk="0" fontAlgn="base" hangingPunct="0">
              <a:spcBef>
                <a:spcPct val="30000"/>
              </a:spcBef>
              <a:spcAft>
                <a:spcPct val="0"/>
              </a:spcAft>
              <a:defRPr sz="1200">
                <a:solidFill>
                  <a:schemeClr val="tx1"/>
                </a:solidFill>
                <a:latin typeface="Calibri" panose="020F0502020204030204" pitchFamily="34" charset="0"/>
              </a:defRPr>
            </a:lvl7pPr>
            <a:lvl8pPr marL="3435734" indent="-228943" eaLnBrk="0" fontAlgn="base" hangingPunct="0">
              <a:spcBef>
                <a:spcPct val="30000"/>
              </a:spcBef>
              <a:spcAft>
                <a:spcPct val="0"/>
              </a:spcAft>
              <a:defRPr sz="1200">
                <a:solidFill>
                  <a:schemeClr val="tx1"/>
                </a:solidFill>
                <a:latin typeface="Calibri" panose="020F0502020204030204" pitchFamily="34" charset="0"/>
              </a:defRPr>
            </a:lvl8pPr>
            <a:lvl9pPr marL="3893620" indent="-228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46AD2E-754D-4E27-B961-4287083FC66B}" type="slidenum">
              <a:rPr lang="en-US" altLang="en-US"/>
              <a:pPr>
                <a:spcBef>
                  <a:spcPct val="0"/>
                </a:spcBef>
              </a:pPr>
              <a:t>101</a:t>
            </a:fld>
            <a:endParaRPr lang="en-US" altLang="en-US"/>
          </a:p>
        </p:txBody>
      </p:sp>
    </p:spTree>
    <p:extLst>
      <p:ext uri="{BB962C8B-B14F-4D97-AF65-F5344CB8AC3E}">
        <p14:creationId xmlns:p14="http://schemas.microsoft.com/office/powerpoint/2010/main" val="32405887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xfrm>
            <a:off x="235376" y="4234877"/>
            <a:ext cx="6662085" cy="43874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a:solidFill>
                  <a:srgbClr val="FF0000"/>
                </a:solidFill>
              </a:rPr>
              <a:t>FERS-</a:t>
            </a:r>
            <a:r>
              <a:rPr lang="en-US" altLang="en-US" sz="1800"/>
              <a:t>Congress created the Federal Employees Retirement System (FERS) in 1986, and it became effective on January 1, 1987.  Since that time, new Federal civilian employees who have retirement coverage are covered by FERS.</a:t>
            </a:r>
          </a:p>
          <a:p>
            <a:endParaRPr lang="en-US" altLang="en-US" sz="1800"/>
          </a:p>
          <a:p>
            <a:r>
              <a:rPr lang="en-US" altLang="en-US" sz="1800"/>
              <a:t>FERS is a retirement plan that provides benefits from three different sources:   a </a:t>
            </a:r>
            <a:r>
              <a:rPr lang="en-US" altLang="en-US" sz="1800" i="1"/>
              <a:t>Basic Benefit Plan</a:t>
            </a:r>
            <a:r>
              <a:rPr lang="en-US" altLang="en-US" sz="1800"/>
              <a:t>, </a:t>
            </a:r>
            <a:r>
              <a:rPr lang="en-US" altLang="en-US" sz="1800" i="1"/>
              <a:t>Social Security</a:t>
            </a:r>
            <a:r>
              <a:rPr lang="en-US" altLang="en-US" sz="1800"/>
              <a:t>, and the Thrift Savings Plan (TSP).   Two of the three parts of FERS (Social Security and the TSP) can go with you to your next job if you leave the Federal Government before retirement.   The Basic Benefit and Social Security parts of FERS require you to pay your share each pay period.  Your agency withholds the cost of the Basic Benefit and Social Security from your pay as payroll deductions.  Your agency pays its part too.  Then, after you retire, you receive annuity payments each month for the rest of your life. </a:t>
            </a:r>
          </a:p>
          <a:p>
            <a:endParaRPr lang="en-US" altLang="en-US" sz="1800"/>
          </a:p>
          <a:p>
            <a:r>
              <a:rPr lang="en-US" altLang="en-US" sz="1800"/>
              <a:t>The TSP part of FERS is an account that your agency automatically sets up for you.  Each pay period your agency deposits into your account amount equal to 1% of the basic pay you earn for the pay period.  You can also make your own contributions to your TSP account and your agency will also make a matching contribution.  These contributions are tax-deferred.  The Thrift Savings Plan is administered by the Federal Retirement Thrift Investment Board. </a:t>
            </a:r>
          </a:p>
          <a:p>
            <a:endParaRPr lang="en-US" altLang="en-US" sz="1800"/>
          </a:p>
          <a:p>
            <a:endParaRPr lang="en-US" altLang="en-US" sz="1800"/>
          </a:p>
          <a:p>
            <a:endParaRPr lang="en-US" altLang="en-US" sz="180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064" indent="-286179">
              <a:spcBef>
                <a:spcPct val="30000"/>
              </a:spcBef>
              <a:defRPr sz="1200">
                <a:solidFill>
                  <a:schemeClr val="tx1"/>
                </a:solidFill>
                <a:latin typeface="Calibri" panose="020F0502020204030204" pitchFamily="34" charset="0"/>
              </a:defRPr>
            </a:lvl2pPr>
            <a:lvl3pPr marL="1146305" indent="-228943">
              <a:spcBef>
                <a:spcPct val="30000"/>
              </a:spcBef>
              <a:defRPr sz="1200">
                <a:solidFill>
                  <a:schemeClr val="tx1"/>
                </a:solidFill>
                <a:latin typeface="Calibri" panose="020F0502020204030204" pitchFamily="34" charset="0"/>
              </a:defRPr>
            </a:lvl3pPr>
            <a:lvl4pPr marL="1604191" indent="-228943">
              <a:spcBef>
                <a:spcPct val="30000"/>
              </a:spcBef>
              <a:defRPr sz="1200">
                <a:solidFill>
                  <a:schemeClr val="tx1"/>
                </a:solidFill>
                <a:latin typeface="Calibri" panose="020F0502020204030204" pitchFamily="34" charset="0"/>
              </a:defRPr>
            </a:lvl4pPr>
            <a:lvl5pPr marL="2062076" indent="-228943">
              <a:spcBef>
                <a:spcPct val="30000"/>
              </a:spcBef>
              <a:defRPr sz="1200">
                <a:solidFill>
                  <a:schemeClr val="tx1"/>
                </a:solidFill>
                <a:latin typeface="Calibri" panose="020F0502020204030204" pitchFamily="34" charset="0"/>
              </a:defRPr>
            </a:lvl5pPr>
            <a:lvl6pPr marL="2519962" indent="-228943" eaLnBrk="0" fontAlgn="base" hangingPunct="0">
              <a:spcBef>
                <a:spcPct val="30000"/>
              </a:spcBef>
              <a:spcAft>
                <a:spcPct val="0"/>
              </a:spcAft>
              <a:defRPr sz="1200">
                <a:solidFill>
                  <a:schemeClr val="tx1"/>
                </a:solidFill>
                <a:latin typeface="Calibri" panose="020F0502020204030204" pitchFamily="34" charset="0"/>
              </a:defRPr>
            </a:lvl6pPr>
            <a:lvl7pPr marL="2977848" indent="-228943" eaLnBrk="0" fontAlgn="base" hangingPunct="0">
              <a:spcBef>
                <a:spcPct val="30000"/>
              </a:spcBef>
              <a:spcAft>
                <a:spcPct val="0"/>
              </a:spcAft>
              <a:defRPr sz="1200">
                <a:solidFill>
                  <a:schemeClr val="tx1"/>
                </a:solidFill>
                <a:latin typeface="Calibri" panose="020F0502020204030204" pitchFamily="34" charset="0"/>
              </a:defRPr>
            </a:lvl7pPr>
            <a:lvl8pPr marL="3435734" indent="-228943" eaLnBrk="0" fontAlgn="base" hangingPunct="0">
              <a:spcBef>
                <a:spcPct val="30000"/>
              </a:spcBef>
              <a:spcAft>
                <a:spcPct val="0"/>
              </a:spcAft>
              <a:defRPr sz="1200">
                <a:solidFill>
                  <a:schemeClr val="tx1"/>
                </a:solidFill>
                <a:latin typeface="Calibri" panose="020F0502020204030204" pitchFamily="34" charset="0"/>
              </a:defRPr>
            </a:lvl8pPr>
            <a:lvl9pPr marL="3893620" indent="-228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3C67E0-57D2-409D-87B5-7BC309905E87}" type="slidenum">
              <a:rPr lang="en-US" altLang="en-US"/>
              <a:pPr>
                <a:spcBef>
                  <a:spcPct val="0"/>
                </a:spcBef>
              </a:pPr>
              <a:t>102</a:t>
            </a:fld>
            <a:endParaRPr lang="en-US" altLang="en-US"/>
          </a:p>
        </p:txBody>
      </p:sp>
    </p:spTree>
    <p:extLst>
      <p:ext uri="{BB962C8B-B14F-4D97-AF65-F5344CB8AC3E}">
        <p14:creationId xmlns:p14="http://schemas.microsoft.com/office/powerpoint/2010/main" val="25698134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xfrm>
            <a:off x="235376" y="4234877"/>
            <a:ext cx="6662085" cy="43874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a:solidFill>
                  <a:srgbClr val="FF0000"/>
                </a:solidFill>
              </a:rPr>
              <a:t>FERS-</a:t>
            </a:r>
            <a:r>
              <a:rPr lang="en-US" altLang="en-US" sz="1800"/>
              <a:t>Congress created the Federal Employees Retirement System (FERS) in 1986, and it became effective on January 1, 1987.  Since that time, new Federal civilian employees who have retirement coverage are covered by FERS.</a:t>
            </a:r>
          </a:p>
          <a:p>
            <a:endParaRPr lang="en-US" altLang="en-US" sz="1800"/>
          </a:p>
          <a:p>
            <a:r>
              <a:rPr lang="en-US" altLang="en-US" sz="1800"/>
              <a:t>FERS is a retirement plan that provides benefits from three different sources:   a </a:t>
            </a:r>
            <a:r>
              <a:rPr lang="en-US" altLang="en-US" sz="1800" i="1"/>
              <a:t>Basic Benefit Plan</a:t>
            </a:r>
            <a:r>
              <a:rPr lang="en-US" altLang="en-US" sz="1800"/>
              <a:t>, </a:t>
            </a:r>
            <a:r>
              <a:rPr lang="en-US" altLang="en-US" sz="1800" i="1"/>
              <a:t>Social Security</a:t>
            </a:r>
            <a:r>
              <a:rPr lang="en-US" altLang="en-US" sz="1800"/>
              <a:t>, and the Thrift Savings Plan (TSP).   Two of the three parts of FERS (Social Security and the TSP) can go with you to your next job if you leave the Federal Government before retirement.   The Basic Benefit and Social Security parts of FERS require you to pay your share each pay period.  Your agency withholds the cost of the Basic Benefit and Social Security from your pay as payroll deductions.  Your agency pays its part too.  Then, after you retire, you receive annuity payments each month for the rest of your life. </a:t>
            </a:r>
          </a:p>
          <a:p>
            <a:endParaRPr lang="en-US" altLang="en-US" sz="1800"/>
          </a:p>
          <a:p>
            <a:r>
              <a:rPr lang="en-US" altLang="en-US" sz="1800"/>
              <a:t>The TSP part of FERS is an account that your agency automatically sets up for you.  Each pay period your agency deposits into your account amount equal to 1% of the basic pay you earn for the pay period.  You can also make your own contributions to your TSP account and your agency will also make a matching contribution.  These contributions are tax-deferred.  The Thrift Savings Plan is administered by the Federal Retirement Thrift Investment Board. </a:t>
            </a:r>
          </a:p>
          <a:p>
            <a:endParaRPr lang="en-US" altLang="en-US" sz="1800"/>
          </a:p>
          <a:p>
            <a:endParaRPr lang="en-US" altLang="en-US" sz="1800"/>
          </a:p>
          <a:p>
            <a:endParaRPr lang="en-US" altLang="en-US" sz="180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064" indent="-286179">
              <a:spcBef>
                <a:spcPct val="30000"/>
              </a:spcBef>
              <a:defRPr sz="1200">
                <a:solidFill>
                  <a:schemeClr val="tx1"/>
                </a:solidFill>
                <a:latin typeface="Calibri" panose="020F0502020204030204" pitchFamily="34" charset="0"/>
              </a:defRPr>
            </a:lvl2pPr>
            <a:lvl3pPr marL="1146305" indent="-228943">
              <a:spcBef>
                <a:spcPct val="30000"/>
              </a:spcBef>
              <a:defRPr sz="1200">
                <a:solidFill>
                  <a:schemeClr val="tx1"/>
                </a:solidFill>
                <a:latin typeface="Calibri" panose="020F0502020204030204" pitchFamily="34" charset="0"/>
              </a:defRPr>
            </a:lvl3pPr>
            <a:lvl4pPr marL="1604191" indent="-228943">
              <a:spcBef>
                <a:spcPct val="30000"/>
              </a:spcBef>
              <a:defRPr sz="1200">
                <a:solidFill>
                  <a:schemeClr val="tx1"/>
                </a:solidFill>
                <a:latin typeface="Calibri" panose="020F0502020204030204" pitchFamily="34" charset="0"/>
              </a:defRPr>
            </a:lvl4pPr>
            <a:lvl5pPr marL="2062076" indent="-228943">
              <a:spcBef>
                <a:spcPct val="30000"/>
              </a:spcBef>
              <a:defRPr sz="1200">
                <a:solidFill>
                  <a:schemeClr val="tx1"/>
                </a:solidFill>
                <a:latin typeface="Calibri" panose="020F0502020204030204" pitchFamily="34" charset="0"/>
              </a:defRPr>
            </a:lvl5pPr>
            <a:lvl6pPr marL="2519962" indent="-228943" eaLnBrk="0" fontAlgn="base" hangingPunct="0">
              <a:spcBef>
                <a:spcPct val="30000"/>
              </a:spcBef>
              <a:spcAft>
                <a:spcPct val="0"/>
              </a:spcAft>
              <a:defRPr sz="1200">
                <a:solidFill>
                  <a:schemeClr val="tx1"/>
                </a:solidFill>
                <a:latin typeface="Calibri" panose="020F0502020204030204" pitchFamily="34" charset="0"/>
              </a:defRPr>
            </a:lvl6pPr>
            <a:lvl7pPr marL="2977848" indent="-228943" eaLnBrk="0" fontAlgn="base" hangingPunct="0">
              <a:spcBef>
                <a:spcPct val="30000"/>
              </a:spcBef>
              <a:spcAft>
                <a:spcPct val="0"/>
              </a:spcAft>
              <a:defRPr sz="1200">
                <a:solidFill>
                  <a:schemeClr val="tx1"/>
                </a:solidFill>
                <a:latin typeface="Calibri" panose="020F0502020204030204" pitchFamily="34" charset="0"/>
              </a:defRPr>
            </a:lvl7pPr>
            <a:lvl8pPr marL="3435734" indent="-228943" eaLnBrk="0" fontAlgn="base" hangingPunct="0">
              <a:spcBef>
                <a:spcPct val="30000"/>
              </a:spcBef>
              <a:spcAft>
                <a:spcPct val="0"/>
              </a:spcAft>
              <a:defRPr sz="1200">
                <a:solidFill>
                  <a:schemeClr val="tx1"/>
                </a:solidFill>
                <a:latin typeface="Calibri" panose="020F0502020204030204" pitchFamily="34" charset="0"/>
              </a:defRPr>
            </a:lvl8pPr>
            <a:lvl9pPr marL="3893620" indent="-228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7BB93D-410E-4334-AB1C-4C7B7D9F34A1}" type="slidenum">
              <a:rPr lang="en-US" altLang="en-US"/>
              <a:pPr>
                <a:spcBef>
                  <a:spcPct val="0"/>
                </a:spcBef>
              </a:pPr>
              <a:t>103</a:t>
            </a:fld>
            <a:endParaRPr lang="en-US" altLang="en-US"/>
          </a:p>
        </p:txBody>
      </p:sp>
    </p:spTree>
    <p:extLst>
      <p:ext uri="{BB962C8B-B14F-4D97-AF65-F5344CB8AC3E}">
        <p14:creationId xmlns:p14="http://schemas.microsoft.com/office/powerpoint/2010/main" val="8799722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xfrm>
            <a:off x="235376" y="4234877"/>
            <a:ext cx="6662085" cy="43874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a:solidFill>
                  <a:srgbClr val="FF0000"/>
                </a:solidFill>
              </a:rPr>
              <a:t>FERS-</a:t>
            </a:r>
            <a:r>
              <a:rPr lang="en-US" altLang="en-US" sz="1800"/>
              <a:t>Congress created the Federal Employees Retirement System (FERS) in 1986, and it became effective on January 1, 1987.  Since that time, new Federal civilian employees who have retirement coverage are covered by FERS.</a:t>
            </a:r>
          </a:p>
          <a:p>
            <a:endParaRPr lang="en-US" altLang="en-US" sz="1800"/>
          </a:p>
          <a:p>
            <a:r>
              <a:rPr lang="en-US" altLang="en-US" sz="1800"/>
              <a:t>FERS is a retirement plan that provides benefits from three different sources:   a </a:t>
            </a:r>
            <a:r>
              <a:rPr lang="en-US" altLang="en-US" sz="1800" i="1"/>
              <a:t>Basic Benefit Plan</a:t>
            </a:r>
            <a:r>
              <a:rPr lang="en-US" altLang="en-US" sz="1800"/>
              <a:t>, </a:t>
            </a:r>
            <a:r>
              <a:rPr lang="en-US" altLang="en-US" sz="1800" i="1"/>
              <a:t>Social Security</a:t>
            </a:r>
            <a:r>
              <a:rPr lang="en-US" altLang="en-US" sz="1800"/>
              <a:t>, and the Thrift Savings Plan (TSP).   Two of the three parts of FERS (Social Security and the TSP) can go with you to your next job if you leave the Federal Government before retirement.   The Basic Benefit and Social Security parts of FERS require you to pay your share each pay period.  Your agency withholds the cost of the Basic Benefit and Social Security from your pay as payroll deductions.  Your agency pays its part too.  Then, after you retire, you receive annuity payments each month for the rest of your life. </a:t>
            </a:r>
          </a:p>
          <a:p>
            <a:endParaRPr lang="en-US" altLang="en-US" sz="1800"/>
          </a:p>
          <a:p>
            <a:r>
              <a:rPr lang="en-US" altLang="en-US" sz="1800"/>
              <a:t>The TSP part of FERS is an account that your agency automatically sets up for you.  Each pay period your agency deposits into your account amount equal to 1% of the basic pay you earn for the pay period.  You can also make your own contributions to your TSP account and your agency will also make a matching contribution.  These contributions are tax-deferred.  The Thrift Savings Plan is administered by the Federal Retirement Thrift Investment Board. </a:t>
            </a:r>
          </a:p>
          <a:p>
            <a:endParaRPr lang="en-US" altLang="en-US" sz="1800"/>
          </a:p>
          <a:p>
            <a:endParaRPr lang="en-US" altLang="en-US" sz="1800"/>
          </a:p>
          <a:p>
            <a:endParaRPr lang="en-US" altLang="en-US" sz="180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064" indent="-286179">
              <a:spcBef>
                <a:spcPct val="30000"/>
              </a:spcBef>
              <a:defRPr sz="1200">
                <a:solidFill>
                  <a:schemeClr val="tx1"/>
                </a:solidFill>
                <a:latin typeface="Calibri" panose="020F0502020204030204" pitchFamily="34" charset="0"/>
              </a:defRPr>
            </a:lvl2pPr>
            <a:lvl3pPr marL="1146305" indent="-228943">
              <a:spcBef>
                <a:spcPct val="30000"/>
              </a:spcBef>
              <a:defRPr sz="1200">
                <a:solidFill>
                  <a:schemeClr val="tx1"/>
                </a:solidFill>
                <a:latin typeface="Calibri" panose="020F0502020204030204" pitchFamily="34" charset="0"/>
              </a:defRPr>
            </a:lvl3pPr>
            <a:lvl4pPr marL="1604191" indent="-228943">
              <a:spcBef>
                <a:spcPct val="30000"/>
              </a:spcBef>
              <a:defRPr sz="1200">
                <a:solidFill>
                  <a:schemeClr val="tx1"/>
                </a:solidFill>
                <a:latin typeface="Calibri" panose="020F0502020204030204" pitchFamily="34" charset="0"/>
              </a:defRPr>
            </a:lvl4pPr>
            <a:lvl5pPr marL="2062076" indent="-228943">
              <a:spcBef>
                <a:spcPct val="30000"/>
              </a:spcBef>
              <a:defRPr sz="1200">
                <a:solidFill>
                  <a:schemeClr val="tx1"/>
                </a:solidFill>
                <a:latin typeface="Calibri" panose="020F0502020204030204" pitchFamily="34" charset="0"/>
              </a:defRPr>
            </a:lvl5pPr>
            <a:lvl6pPr marL="2519962" indent="-228943" eaLnBrk="0" fontAlgn="base" hangingPunct="0">
              <a:spcBef>
                <a:spcPct val="30000"/>
              </a:spcBef>
              <a:spcAft>
                <a:spcPct val="0"/>
              </a:spcAft>
              <a:defRPr sz="1200">
                <a:solidFill>
                  <a:schemeClr val="tx1"/>
                </a:solidFill>
                <a:latin typeface="Calibri" panose="020F0502020204030204" pitchFamily="34" charset="0"/>
              </a:defRPr>
            </a:lvl6pPr>
            <a:lvl7pPr marL="2977848" indent="-228943" eaLnBrk="0" fontAlgn="base" hangingPunct="0">
              <a:spcBef>
                <a:spcPct val="30000"/>
              </a:spcBef>
              <a:spcAft>
                <a:spcPct val="0"/>
              </a:spcAft>
              <a:defRPr sz="1200">
                <a:solidFill>
                  <a:schemeClr val="tx1"/>
                </a:solidFill>
                <a:latin typeface="Calibri" panose="020F0502020204030204" pitchFamily="34" charset="0"/>
              </a:defRPr>
            </a:lvl7pPr>
            <a:lvl8pPr marL="3435734" indent="-228943" eaLnBrk="0" fontAlgn="base" hangingPunct="0">
              <a:spcBef>
                <a:spcPct val="30000"/>
              </a:spcBef>
              <a:spcAft>
                <a:spcPct val="0"/>
              </a:spcAft>
              <a:defRPr sz="1200">
                <a:solidFill>
                  <a:schemeClr val="tx1"/>
                </a:solidFill>
                <a:latin typeface="Calibri" panose="020F0502020204030204" pitchFamily="34" charset="0"/>
              </a:defRPr>
            </a:lvl8pPr>
            <a:lvl9pPr marL="3893620" indent="-228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47F50C-8224-4782-AC31-6D4A453330CA}" type="slidenum">
              <a:rPr lang="en-US" altLang="en-US"/>
              <a:pPr>
                <a:spcBef>
                  <a:spcPct val="0"/>
                </a:spcBef>
              </a:pPr>
              <a:t>104</a:t>
            </a:fld>
            <a:endParaRPr lang="en-US" altLang="en-US"/>
          </a:p>
        </p:txBody>
      </p:sp>
    </p:spTree>
    <p:extLst>
      <p:ext uri="{BB962C8B-B14F-4D97-AF65-F5344CB8AC3E}">
        <p14:creationId xmlns:p14="http://schemas.microsoft.com/office/powerpoint/2010/main" val="21784764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xfrm>
            <a:off x="235376" y="4234877"/>
            <a:ext cx="6662085" cy="43874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a:solidFill>
                  <a:srgbClr val="FF0000"/>
                </a:solidFill>
              </a:rPr>
              <a:t>FERS-</a:t>
            </a:r>
            <a:r>
              <a:rPr lang="en-US" altLang="en-US" sz="1800"/>
              <a:t>Congress created the Federal Employees Retirement System (FERS) in 1986, and it became effective on January 1, 1987.  Since that time, new Federal civilian employees who have retirement coverage are covered by FERS.</a:t>
            </a:r>
          </a:p>
          <a:p>
            <a:endParaRPr lang="en-US" altLang="en-US" sz="1800"/>
          </a:p>
          <a:p>
            <a:r>
              <a:rPr lang="en-US" altLang="en-US" sz="1800"/>
              <a:t>FERS is a retirement plan that provides benefits from three different sources:   a </a:t>
            </a:r>
            <a:r>
              <a:rPr lang="en-US" altLang="en-US" sz="1800" i="1"/>
              <a:t>Basic Benefit Plan</a:t>
            </a:r>
            <a:r>
              <a:rPr lang="en-US" altLang="en-US" sz="1800"/>
              <a:t>, </a:t>
            </a:r>
            <a:r>
              <a:rPr lang="en-US" altLang="en-US" sz="1800" i="1"/>
              <a:t>Social Security</a:t>
            </a:r>
            <a:r>
              <a:rPr lang="en-US" altLang="en-US" sz="1800"/>
              <a:t>, and the Thrift Savings Plan (TSP).   Two of the three parts of FERS (Social Security and the TSP) can go with you to your next job if you leave the Federal Government before retirement.   The Basic Benefit and Social Security parts of FERS require you to pay your share each pay period.  Your agency withholds the cost of the Basic Benefit and Social Security from your pay as payroll deductions.  Your agency pays its part too.  Then, after you retire, you receive annuity payments each month for the rest of your life. </a:t>
            </a:r>
          </a:p>
          <a:p>
            <a:endParaRPr lang="en-US" altLang="en-US" sz="1800"/>
          </a:p>
          <a:p>
            <a:r>
              <a:rPr lang="en-US" altLang="en-US" sz="1800"/>
              <a:t>The TSP part of FERS is an account that your agency automatically sets up for you.  Each pay period your agency deposits into your account amount equal to 1% of the basic pay you earn for the pay period.  You can also make your own contributions to your TSP account and your agency will also make a matching contribution.  These contributions are tax-deferred.  The Thrift Savings Plan is administered by the Federal Retirement Thrift Investment Board. </a:t>
            </a:r>
          </a:p>
          <a:p>
            <a:endParaRPr lang="en-US" altLang="en-US" sz="1800"/>
          </a:p>
          <a:p>
            <a:endParaRPr lang="en-US" altLang="en-US" sz="1800"/>
          </a:p>
          <a:p>
            <a:endParaRPr lang="en-US" altLang="en-US" sz="180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064" indent="-286179">
              <a:spcBef>
                <a:spcPct val="30000"/>
              </a:spcBef>
              <a:defRPr sz="1200">
                <a:solidFill>
                  <a:schemeClr val="tx1"/>
                </a:solidFill>
                <a:latin typeface="Calibri" panose="020F0502020204030204" pitchFamily="34" charset="0"/>
              </a:defRPr>
            </a:lvl2pPr>
            <a:lvl3pPr marL="1146305" indent="-228943">
              <a:spcBef>
                <a:spcPct val="30000"/>
              </a:spcBef>
              <a:defRPr sz="1200">
                <a:solidFill>
                  <a:schemeClr val="tx1"/>
                </a:solidFill>
                <a:latin typeface="Calibri" panose="020F0502020204030204" pitchFamily="34" charset="0"/>
              </a:defRPr>
            </a:lvl3pPr>
            <a:lvl4pPr marL="1604191" indent="-228943">
              <a:spcBef>
                <a:spcPct val="30000"/>
              </a:spcBef>
              <a:defRPr sz="1200">
                <a:solidFill>
                  <a:schemeClr val="tx1"/>
                </a:solidFill>
                <a:latin typeface="Calibri" panose="020F0502020204030204" pitchFamily="34" charset="0"/>
              </a:defRPr>
            </a:lvl4pPr>
            <a:lvl5pPr marL="2062076" indent="-228943">
              <a:spcBef>
                <a:spcPct val="30000"/>
              </a:spcBef>
              <a:defRPr sz="1200">
                <a:solidFill>
                  <a:schemeClr val="tx1"/>
                </a:solidFill>
                <a:latin typeface="Calibri" panose="020F0502020204030204" pitchFamily="34" charset="0"/>
              </a:defRPr>
            </a:lvl5pPr>
            <a:lvl6pPr marL="2519962" indent="-228943" eaLnBrk="0" fontAlgn="base" hangingPunct="0">
              <a:spcBef>
                <a:spcPct val="30000"/>
              </a:spcBef>
              <a:spcAft>
                <a:spcPct val="0"/>
              </a:spcAft>
              <a:defRPr sz="1200">
                <a:solidFill>
                  <a:schemeClr val="tx1"/>
                </a:solidFill>
                <a:latin typeface="Calibri" panose="020F0502020204030204" pitchFamily="34" charset="0"/>
              </a:defRPr>
            </a:lvl6pPr>
            <a:lvl7pPr marL="2977848" indent="-228943" eaLnBrk="0" fontAlgn="base" hangingPunct="0">
              <a:spcBef>
                <a:spcPct val="30000"/>
              </a:spcBef>
              <a:spcAft>
                <a:spcPct val="0"/>
              </a:spcAft>
              <a:defRPr sz="1200">
                <a:solidFill>
                  <a:schemeClr val="tx1"/>
                </a:solidFill>
                <a:latin typeface="Calibri" panose="020F0502020204030204" pitchFamily="34" charset="0"/>
              </a:defRPr>
            </a:lvl7pPr>
            <a:lvl8pPr marL="3435734" indent="-228943" eaLnBrk="0" fontAlgn="base" hangingPunct="0">
              <a:spcBef>
                <a:spcPct val="30000"/>
              </a:spcBef>
              <a:spcAft>
                <a:spcPct val="0"/>
              </a:spcAft>
              <a:defRPr sz="1200">
                <a:solidFill>
                  <a:schemeClr val="tx1"/>
                </a:solidFill>
                <a:latin typeface="Calibri" panose="020F0502020204030204" pitchFamily="34" charset="0"/>
              </a:defRPr>
            </a:lvl8pPr>
            <a:lvl9pPr marL="3893620" indent="-228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E8CA02-5CE4-4D19-B154-F830FCDB23A8}" type="slidenum">
              <a:rPr lang="en-US" altLang="en-US"/>
              <a:pPr>
                <a:spcBef>
                  <a:spcPct val="0"/>
                </a:spcBef>
              </a:pPr>
              <a:t>105</a:t>
            </a:fld>
            <a:endParaRPr lang="en-US" altLang="en-US"/>
          </a:p>
        </p:txBody>
      </p:sp>
    </p:spTree>
    <p:extLst>
      <p:ext uri="{BB962C8B-B14F-4D97-AF65-F5344CB8AC3E}">
        <p14:creationId xmlns:p14="http://schemas.microsoft.com/office/powerpoint/2010/main" val="27466004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064" indent="-286179">
              <a:spcBef>
                <a:spcPct val="30000"/>
              </a:spcBef>
              <a:defRPr sz="1200">
                <a:solidFill>
                  <a:schemeClr val="tx1"/>
                </a:solidFill>
                <a:latin typeface="Calibri" panose="020F0502020204030204" pitchFamily="34" charset="0"/>
              </a:defRPr>
            </a:lvl2pPr>
            <a:lvl3pPr marL="1146305" indent="-228943">
              <a:spcBef>
                <a:spcPct val="30000"/>
              </a:spcBef>
              <a:defRPr sz="1200">
                <a:solidFill>
                  <a:schemeClr val="tx1"/>
                </a:solidFill>
                <a:latin typeface="Calibri" panose="020F0502020204030204" pitchFamily="34" charset="0"/>
              </a:defRPr>
            </a:lvl3pPr>
            <a:lvl4pPr marL="1604191" indent="-228943">
              <a:spcBef>
                <a:spcPct val="30000"/>
              </a:spcBef>
              <a:defRPr sz="1200">
                <a:solidFill>
                  <a:schemeClr val="tx1"/>
                </a:solidFill>
                <a:latin typeface="Calibri" panose="020F0502020204030204" pitchFamily="34" charset="0"/>
              </a:defRPr>
            </a:lvl4pPr>
            <a:lvl5pPr marL="2062076" indent="-228943">
              <a:spcBef>
                <a:spcPct val="30000"/>
              </a:spcBef>
              <a:defRPr sz="1200">
                <a:solidFill>
                  <a:schemeClr val="tx1"/>
                </a:solidFill>
                <a:latin typeface="Calibri" panose="020F0502020204030204" pitchFamily="34" charset="0"/>
              </a:defRPr>
            </a:lvl5pPr>
            <a:lvl6pPr marL="2519962" indent="-228943" eaLnBrk="0" fontAlgn="base" hangingPunct="0">
              <a:spcBef>
                <a:spcPct val="30000"/>
              </a:spcBef>
              <a:spcAft>
                <a:spcPct val="0"/>
              </a:spcAft>
              <a:defRPr sz="1200">
                <a:solidFill>
                  <a:schemeClr val="tx1"/>
                </a:solidFill>
                <a:latin typeface="Calibri" panose="020F0502020204030204" pitchFamily="34" charset="0"/>
              </a:defRPr>
            </a:lvl6pPr>
            <a:lvl7pPr marL="2977848" indent="-228943" eaLnBrk="0" fontAlgn="base" hangingPunct="0">
              <a:spcBef>
                <a:spcPct val="30000"/>
              </a:spcBef>
              <a:spcAft>
                <a:spcPct val="0"/>
              </a:spcAft>
              <a:defRPr sz="1200">
                <a:solidFill>
                  <a:schemeClr val="tx1"/>
                </a:solidFill>
                <a:latin typeface="Calibri" panose="020F0502020204030204" pitchFamily="34" charset="0"/>
              </a:defRPr>
            </a:lvl7pPr>
            <a:lvl8pPr marL="3435734" indent="-228943" eaLnBrk="0" fontAlgn="base" hangingPunct="0">
              <a:spcBef>
                <a:spcPct val="30000"/>
              </a:spcBef>
              <a:spcAft>
                <a:spcPct val="0"/>
              </a:spcAft>
              <a:defRPr sz="1200">
                <a:solidFill>
                  <a:schemeClr val="tx1"/>
                </a:solidFill>
                <a:latin typeface="Calibri" panose="020F0502020204030204" pitchFamily="34" charset="0"/>
              </a:defRPr>
            </a:lvl8pPr>
            <a:lvl9pPr marL="3893620" indent="-228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A4E70F-65C8-4DCC-BF32-4ABDAC26CC50}" type="slidenum">
              <a:rPr lang="en-US" altLang="en-US"/>
              <a:pPr>
                <a:spcBef>
                  <a:spcPct val="0"/>
                </a:spcBef>
              </a:pPr>
              <a:t>106</a:t>
            </a:fld>
            <a:endParaRPr lang="en-US" altLang="en-US"/>
          </a:p>
        </p:txBody>
      </p:sp>
    </p:spTree>
    <p:extLst>
      <p:ext uri="{BB962C8B-B14F-4D97-AF65-F5344CB8AC3E}">
        <p14:creationId xmlns:p14="http://schemas.microsoft.com/office/powerpoint/2010/main" val="16072543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84275" y="698500"/>
            <a:ext cx="4654550" cy="3490913"/>
          </a:xfrm>
          <a:ln/>
        </p:spPr>
      </p:sp>
      <p:sp>
        <p:nvSpPr>
          <p:cNvPr id="119811" name="Notes Placeholder 2"/>
          <p:cNvSpPr>
            <a:spLocks noGrp="1"/>
          </p:cNvSpPr>
          <p:nvPr>
            <p:ph type="body" idx="1"/>
          </p:nvPr>
        </p:nvSpPr>
        <p:spPr>
          <a:noFill/>
          <a:ln/>
        </p:spPr>
        <p:txBody>
          <a:bodyPr/>
          <a:lstStyle/>
          <a:p>
            <a:endParaRPr lang="en-US" sz="2000" dirty="0"/>
          </a:p>
        </p:txBody>
      </p:sp>
    </p:spTree>
    <p:extLst>
      <p:ext uri="{BB962C8B-B14F-4D97-AF65-F5344CB8AC3E}">
        <p14:creationId xmlns:p14="http://schemas.microsoft.com/office/powerpoint/2010/main" val="23928437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182175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84275" y="698500"/>
            <a:ext cx="4654550" cy="3490913"/>
          </a:xfrm>
          <a:ln/>
        </p:spPr>
      </p:sp>
      <p:sp>
        <p:nvSpPr>
          <p:cNvPr id="73731" name="Notes Placeholder 2"/>
          <p:cNvSpPr>
            <a:spLocks noGrp="1"/>
          </p:cNvSpPr>
          <p:nvPr>
            <p:ph type="body" idx="1"/>
          </p:nvPr>
        </p:nvSpPr>
        <p:spPr>
          <a:noFill/>
          <a:ln/>
        </p:spPr>
        <p:txBody>
          <a:bodyPr/>
          <a:lstStyle/>
          <a:p>
            <a:r>
              <a:rPr lang="en-US" dirty="0" smtClean="0"/>
              <a:t>The Minimum Retirement Age is determined as follows:  </a:t>
            </a:r>
          </a:p>
          <a:p>
            <a:endParaRPr lang="en-US" dirty="0" smtClean="0"/>
          </a:p>
          <a:p>
            <a:r>
              <a:rPr lang="en-US" dirty="0" smtClean="0"/>
              <a:t>Before 1948,   55 years </a:t>
            </a:r>
          </a:p>
          <a:p>
            <a:r>
              <a:rPr lang="en-US" dirty="0" smtClean="0"/>
              <a:t>1948- 55 years, 2 months </a:t>
            </a:r>
          </a:p>
          <a:p>
            <a:r>
              <a:rPr lang="en-US" dirty="0" smtClean="0"/>
              <a:t>1949- 55 years, 4 months </a:t>
            </a:r>
          </a:p>
          <a:p>
            <a:r>
              <a:rPr lang="en-US" dirty="0" smtClean="0"/>
              <a:t>1950-55 years, 6 months </a:t>
            </a:r>
          </a:p>
          <a:p>
            <a:r>
              <a:rPr lang="en-US" dirty="0" smtClean="0"/>
              <a:t>1951- 55 years, 8 months </a:t>
            </a:r>
          </a:p>
          <a:p>
            <a:r>
              <a:rPr lang="en-US" dirty="0" smtClean="0"/>
              <a:t>1952- 55 years, 10 months </a:t>
            </a:r>
          </a:p>
          <a:p>
            <a:r>
              <a:rPr lang="en-US" dirty="0" smtClean="0"/>
              <a:t>1953 to 1964,   56 years </a:t>
            </a:r>
          </a:p>
          <a:p>
            <a:r>
              <a:rPr lang="en-US" dirty="0" smtClean="0"/>
              <a:t>1965- 56 years, 2 months </a:t>
            </a:r>
          </a:p>
          <a:p>
            <a:r>
              <a:rPr lang="en-US" dirty="0" smtClean="0"/>
              <a:t>1966- 56 years, 4 months </a:t>
            </a:r>
          </a:p>
          <a:p>
            <a:r>
              <a:rPr lang="en-US" dirty="0" smtClean="0"/>
              <a:t>1967- 56 years, 6 months </a:t>
            </a:r>
          </a:p>
          <a:p>
            <a:r>
              <a:rPr lang="en-US" dirty="0" smtClean="0"/>
              <a:t>1968- 56 years, 8 months </a:t>
            </a:r>
          </a:p>
          <a:p>
            <a:r>
              <a:rPr lang="en-US" dirty="0" smtClean="0"/>
              <a:t>1969- 56 years, 10 months </a:t>
            </a:r>
          </a:p>
          <a:p>
            <a:r>
              <a:rPr lang="en-US" dirty="0" smtClean="0"/>
              <a:t>1970 and after, 57 years</a:t>
            </a:r>
          </a:p>
          <a:p>
            <a:endParaRPr lang="en-US" dirty="0" smtClean="0"/>
          </a:p>
        </p:txBody>
      </p:sp>
    </p:spTree>
    <p:extLst>
      <p:ext uri="{BB962C8B-B14F-4D97-AF65-F5344CB8AC3E}">
        <p14:creationId xmlns:p14="http://schemas.microsoft.com/office/powerpoint/2010/main" val="1641858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22815500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39617871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40723369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39172304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84275" y="698500"/>
            <a:ext cx="4654550" cy="3490913"/>
          </a:xfrm>
          <a:ln/>
        </p:spPr>
      </p:sp>
      <p:sp>
        <p:nvSpPr>
          <p:cNvPr id="119811" name="Notes Placeholder 2"/>
          <p:cNvSpPr>
            <a:spLocks noGrp="1"/>
          </p:cNvSpPr>
          <p:nvPr>
            <p:ph type="body" idx="1"/>
          </p:nvPr>
        </p:nvSpPr>
        <p:spPr>
          <a:noFill/>
          <a:ln/>
        </p:spPr>
        <p:txBody>
          <a:bodyPr/>
          <a:lstStyle/>
          <a:p>
            <a:endParaRPr lang="en-US" sz="2000" dirty="0"/>
          </a:p>
        </p:txBody>
      </p:sp>
    </p:spTree>
    <p:extLst>
      <p:ext uri="{BB962C8B-B14F-4D97-AF65-F5344CB8AC3E}">
        <p14:creationId xmlns:p14="http://schemas.microsoft.com/office/powerpoint/2010/main" val="31509380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22740461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28797253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28943046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28560109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762312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84275" y="698500"/>
            <a:ext cx="4654550" cy="3490913"/>
          </a:xfrm>
          <a:ln/>
        </p:spPr>
      </p:sp>
      <p:sp>
        <p:nvSpPr>
          <p:cNvPr id="57347" name="Notes Placeholder 2"/>
          <p:cNvSpPr>
            <a:spLocks noGrp="1"/>
          </p:cNvSpPr>
          <p:nvPr>
            <p:ph type="body" idx="1"/>
          </p:nvPr>
        </p:nvSpPr>
        <p:spPr>
          <a:xfrm>
            <a:off x="351474" y="4422461"/>
            <a:ext cx="5968680" cy="4188778"/>
          </a:xfrm>
          <a:ln/>
        </p:spPr>
        <p:txBody>
          <a:bodyPr/>
          <a:lstStyle/>
          <a:p>
            <a:pPr>
              <a:defRPr/>
            </a:pPr>
            <a:r>
              <a:rPr lang="en-US" sz="2000" dirty="0"/>
              <a:t>Everyone’s service history is different.  It’s not like it used to be where you are hired under CSRS and continue to work for 30-40 years with the Federal Gov’t.</a:t>
            </a:r>
          </a:p>
          <a:p>
            <a:pPr>
              <a:defRPr/>
            </a:pPr>
            <a:r>
              <a:rPr lang="en-US" sz="2000" dirty="0"/>
              <a:t>(See Chap 20)</a:t>
            </a:r>
          </a:p>
          <a:p>
            <a:pPr>
              <a:defRPr/>
            </a:pPr>
            <a:r>
              <a:rPr lang="en-US" sz="2000" dirty="0"/>
              <a:t>Factors include:</a:t>
            </a:r>
          </a:p>
          <a:p>
            <a:pPr marL="335773" indent="-335773">
              <a:buFont typeface="Arial" pitchFamily="34" charset="0"/>
              <a:buChar char="•"/>
              <a:defRPr/>
            </a:pPr>
            <a:r>
              <a:rPr lang="en-US" sz="2000" dirty="0"/>
              <a:t>Non-deduction or temporary time</a:t>
            </a:r>
          </a:p>
          <a:p>
            <a:pPr marL="335773" indent="-335773">
              <a:buFont typeface="Arial" pitchFamily="34" charset="0"/>
              <a:buChar char="•"/>
              <a:defRPr/>
            </a:pPr>
            <a:r>
              <a:rPr lang="en-US" sz="2000" dirty="0"/>
              <a:t>Service under another retirement plan for Federal employees</a:t>
            </a:r>
          </a:p>
          <a:p>
            <a:pPr marL="335773" indent="-335773">
              <a:buFont typeface="Arial" pitchFamily="34" charset="0"/>
              <a:buChar char="•"/>
              <a:defRPr/>
            </a:pPr>
            <a:r>
              <a:rPr lang="en-US" sz="2000" dirty="0"/>
              <a:t>Part time, Full-time, Intermittent time</a:t>
            </a:r>
          </a:p>
          <a:p>
            <a:pPr marL="335773" indent="-335773">
              <a:buFont typeface="Arial" pitchFamily="34" charset="0"/>
              <a:buChar char="•"/>
              <a:defRPr/>
            </a:pPr>
            <a:r>
              <a:rPr lang="en-US" sz="2000" dirty="0"/>
              <a:t>Questionable service</a:t>
            </a:r>
          </a:p>
          <a:p>
            <a:pPr>
              <a:defRPr/>
            </a:pPr>
            <a:endParaRPr lang="en-US" sz="2000" dirty="0"/>
          </a:p>
          <a:p>
            <a:pPr>
              <a:defRPr/>
            </a:pPr>
            <a:endParaRPr lang="en-US" sz="2000" dirty="0"/>
          </a:p>
        </p:txBody>
      </p:sp>
    </p:spTree>
    <p:extLst>
      <p:ext uri="{BB962C8B-B14F-4D97-AF65-F5344CB8AC3E}">
        <p14:creationId xmlns:p14="http://schemas.microsoft.com/office/powerpoint/2010/main" val="15966318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33502077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6309778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30910448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21538635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13428112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31015535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2874403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84275" y="698500"/>
            <a:ext cx="4654550" cy="3490913"/>
          </a:xfrm>
          <a:ln/>
        </p:spPr>
      </p:sp>
      <p:sp>
        <p:nvSpPr>
          <p:cNvPr id="118787" name="Notes Placeholder 2"/>
          <p:cNvSpPr>
            <a:spLocks noGrp="1"/>
          </p:cNvSpPr>
          <p:nvPr>
            <p:ph type="body" idx="1"/>
          </p:nvPr>
        </p:nvSpPr>
        <p:spPr>
          <a:noFill/>
          <a:ln/>
        </p:spPr>
        <p:txBody>
          <a:bodyPr/>
          <a:lstStyle/>
          <a:p>
            <a:r>
              <a:rPr lang="en-US" sz="2000" dirty="0">
                <a:hlinkClick r:id="rId3"/>
              </a:rPr>
              <a:t>http://apps.opm.gov/Listserv_Apps/list-sub.cfm</a:t>
            </a:r>
            <a:r>
              <a:rPr lang="en-US" sz="2000" dirty="0"/>
              <a:t> </a:t>
            </a:r>
          </a:p>
        </p:txBody>
      </p:sp>
    </p:spTree>
    <p:extLst>
      <p:ext uri="{BB962C8B-B14F-4D97-AF65-F5344CB8AC3E}">
        <p14:creationId xmlns:p14="http://schemas.microsoft.com/office/powerpoint/2010/main" val="35020920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84275" y="698500"/>
            <a:ext cx="4654550" cy="3490913"/>
          </a:xfrm>
          <a:ln/>
        </p:spPr>
      </p:sp>
      <p:sp>
        <p:nvSpPr>
          <p:cNvPr id="119811" name="Notes Placeholder 2"/>
          <p:cNvSpPr>
            <a:spLocks noGrp="1"/>
          </p:cNvSpPr>
          <p:nvPr>
            <p:ph type="body" idx="1"/>
          </p:nvPr>
        </p:nvSpPr>
        <p:spPr>
          <a:noFill/>
          <a:ln/>
        </p:spPr>
        <p:txBody>
          <a:bodyPr/>
          <a:lstStyle/>
          <a:p>
            <a:endParaRPr lang="en-US" sz="2000" dirty="0"/>
          </a:p>
        </p:txBody>
      </p:sp>
    </p:spTree>
    <p:extLst>
      <p:ext uri="{BB962C8B-B14F-4D97-AF65-F5344CB8AC3E}">
        <p14:creationId xmlns:p14="http://schemas.microsoft.com/office/powerpoint/2010/main" val="25980900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84275" y="698500"/>
            <a:ext cx="4654550" cy="3490913"/>
          </a:xfrm>
          <a:ln/>
        </p:spPr>
      </p:sp>
      <p:sp>
        <p:nvSpPr>
          <p:cNvPr id="119811" name="Notes Placeholder 2"/>
          <p:cNvSpPr>
            <a:spLocks noGrp="1"/>
          </p:cNvSpPr>
          <p:nvPr>
            <p:ph type="body" idx="1"/>
          </p:nvPr>
        </p:nvSpPr>
        <p:spPr>
          <a:noFill/>
          <a:ln/>
        </p:spPr>
        <p:txBody>
          <a:bodyPr/>
          <a:lstStyle/>
          <a:p>
            <a:endParaRPr lang="en-US" sz="2000" dirty="0"/>
          </a:p>
        </p:txBody>
      </p:sp>
    </p:spTree>
    <p:extLst>
      <p:ext uri="{BB962C8B-B14F-4D97-AF65-F5344CB8AC3E}">
        <p14:creationId xmlns:p14="http://schemas.microsoft.com/office/powerpoint/2010/main" val="3408437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84275" y="698500"/>
            <a:ext cx="4654550" cy="3490913"/>
          </a:xfrm>
          <a:ln/>
        </p:spPr>
      </p:sp>
      <p:sp>
        <p:nvSpPr>
          <p:cNvPr id="78851" name="Notes Placeholder 2"/>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91026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r>
              <a:rPr lang="en-US" dirty="0" smtClean="0"/>
              <a:t>National Association of Letter Carriers</a:t>
            </a:r>
            <a:endParaRPr lang="en-US" dirty="0"/>
          </a:p>
        </p:txBody>
      </p:sp>
      <p:sp>
        <p:nvSpPr>
          <p:cNvPr id="6" name="Slide Number Placeholder 5"/>
          <p:cNvSpPr>
            <a:spLocks noGrp="1"/>
          </p:cNvSpPr>
          <p:nvPr>
            <p:ph type="sldNum" sz="quarter" idx="12"/>
          </p:nvPr>
        </p:nvSpPr>
        <p:spPr/>
        <p:txBody>
          <a:bodyPr/>
          <a:lstStyle/>
          <a:p>
            <a:pPr>
              <a:defRPr/>
            </a:pPr>
            <a:fld id="{C7A6844F-F3BA-4A1B-B2DA-43043DCC3770}"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r>
              <a:rPr lang="en-US" dirty="0" smtClean="0"/>
              <a:t>National Association of Letter Carriers</a:t>
            </a:r>
            <a:endParaRPr lang="en-US" dirty="0"/>
          </a:p>
        </p:txBody>
      </p:sp>
      <p:sp>
        <p:nvSpPr>
          <p:cNvPr id="6" name="Slide Number Placeholder 5"/>
          <p:cNvSpPr>
            <a:spLocks noGrp="1"/>
          </p:cNvSpPr>
          <p:nvPr>
            <p:ph type="sldNum" sz="quarter" idx="12"/>
          </p:nvPr>
        </p:nvSpPr>
        <p:spPr/>
        <p:txBody>
          <a:bodyPr/>
          <a:lstStyle/>
          <a:p>
            <a:pPr>
              <a:defRPr/>
            </a:pPr>
            <a:fld id="{F99943BC-A337-4FDD-AE64-99628B1B1BAE}"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r>
              <a:rPr lang="en-US" dirty="0" smtClean="0"/>
              <a:t>National Association of Letter Carriers</a:t>
            </a:r>
            <a:endParaRPr lang="en-US" dirty="0"/>
          </a:p>
        </p:txBody>
      </p:sp>
      <p:sp>
        <p:nvSpPr>
          <p:cNvPr id="6" name="Slide Number Placeholder 5"/>
          <p:cNvSpPr>
            <a:spLocks noGrp="1"/>
          </p:cNvSpPr>
          <p:nvPr>
            <p:ph type="sldNum" sz="quarter" idx="12"/>
          </p:nvPr>
        </p:nvSpPr>
        <p:spPr/>
        <p:txBody>
          <a:bodyPr/>
          <a:lstStyle/>
          <a:p>
            <a:pPr>
              <a:defRPr/>
            </a:pPr>
            <a:fld id="{1A8751A5-1707-4E4F-AD97-846F878D86C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315200" cy="1189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581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1371600"/>
            <a:ext cx="35814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924300"/>
            <a:ext cx="35814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00200" y="0"/>
            <a:ext cx="7315200" cy="632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315200" cy="1189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371600"/>
            <a:ext cx="3581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71600"/>
            <a:ext cx="3581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6" descr="PPT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Title Placeholder 1"/>
          <p:cNvSpPr>
            <a:spLocks noGrp="1"/>
          </p:cNvSpPr>
          <p:nvPr>
            <p:ph type="ctrTitle"/>
          </p:nvPr>
        </p:nvSpPr>
        <p:spPr>
          <a:xfrm>
            <a:off x="1600200" y="2130426"/>
            <a:ext cx="7391400" cy="1470025"/>
          </a:xfrm>
        </p:spPr>
        <p:txBody>
          <a:bodyPr/>
          <a:lstStyle>
            <a:lvl1pPr>
              <a:defRPr smtClean="0"/>
            </a:lvl1pPr>
          </a:lstStyle>
          <a:p>
            <a:r>
              <a:rPr lang="en-US" dirty="0" smtClean="0"/>
              <a:t>Click to edit Master title style</a:t>
            </a:r>
          </a:p>
        </p:txBody>
      </p:sp>
      <p:sp>
        <p:nvSpPr>
          <p:cNvPr id="10" name="Text Placeholder 2"/>
          <p:cNvSpPr>
            <a:spLocks noGrp="1"/>
          </p:cNvSpPr>
          <p:nvPr>
            <p:ph type="subTitle" idx="1"/>
          </p:nvPr>
        </p:nvSpPr>
        <p:spPr>
          <a:xfrm>
            <a:off x="2219325" y="3886200"/>
            <a:ext cx="6086475" cy="1752600"/>
          </a:xfrm>
        </p:spPr>
        <p:txBody>
          <a:bodyPr/>
          <a:lstStyle>
            <a:lvl1pPr marL="0" indent="0" algn="ctr">
              <a:buFont typeface="Arial" charset="0"/>
              <a:buNone/>
              <a:defRPr smtClean="0"/>
            </a:lvl1pPr>
          </a:lstStyle>
          <a:p>
            <a:r>
              <a:rPr lang="en-US" smtClean="0"/>
              <a:t>Click to edit Master subtitle style</a:t>
            </a:r>
          </a:p>
        </p:txBody>
      </p:sp>
      <p:sp>
        <p:nvSpPr>
          <p:cNvPr id="5" name="Date Placeholder 3"/>
          <p:cNvSpPr>
            <a:spLocks noGrp="1"/>
          </p:cNvSpPr>
          <p:nvPr>
            <p:ph type="dt" sz="half" idx="10"/>
          </p:nvPr>
        </p:nvSpPr>
        <p:spPr>
          <a:xfrm>
            <a:off x="1524000" y="6245225"/>
            <a:ext cx="1524000" cy="476250"/>
          </a:xfrm>
        </p:spPr>
        <p:txBody>
          <a:bodyPr/>
          <a:lstStyle>
            <a:lvl1pPr algn="l">
              <a:defRPr sz="1200">
                <a:solidFill>
                  <a:prstClr val="black">
                    <a:tint val="75000"/>
                  </a:prstClr>
                </a:solidFill>
              </a:defRPr>
            </a:lvl1pPr>
          </a:lstStyle>
          <a:p>
            <a:pPr>
              <a:defRPr/>
            </a:pPr>
            <a:endParaRPr lang="en-US" dirty="0"/>
          </a:p>
        </p:txBody>
      </p:sp>
      <p:sp>
        <p:nvSpPr>
          <p:cNvPr id="6" name="Slide Number Placeholder 5"/>
          <p:cNvSpPr>
            <a:spLocks noGrp="1"/>
          </p:cNvSpPr>
          <p:nvPr>
            <p:ph type="sldNum" sz="quarter" idx="11"/>
          </p:nvPr>
        </p:nvSpPr>
        <p:spPr>
          <a:xfrm>
            <a:off x="7467600" y="6245225"/>
            <a:ext cx="1219200" cy="476250"/>
          </a:xfrm>
        </p:spPr>
        <p:txBody>
          <a:bodyPr/>
          <a:lstStyle>
            <a:lvl1pPr algn="r">
              <a:defRPr sz="1200">
                <a:solidFill>
                  <a:prstClr val="black">
                    <a:tint val="75000"/>
                  </a:prstClr>
                </a:solidFill>
              </a:defRPr>
            </a:lvl1pPr>
          </a:lstStyle>
          <a:p>
            <a:pPr>
              <a:defRPr/>
            </a:pPr>
            <a:fld id="{56CD2E87-376A-47D4-B03D-CA8E81D3E69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r>
              <a:rPr lang="en-US" dirty="0" smtClean="0"/>
              <a:t>National Association of Letter Carriers</a:t>
            </a:r>
            <a:endParaRPr lang="en-US" dirty="0"/>
          </a:p>
        </p:txBody>
      </p:sp>
      <p:sp>
        <p:nvSpPr>
          <p:cNvPr id="6" name="Slide Number Placeholder 5"/>
          <p:cNvSpPr>
            <a:spLocks noGrp="1"/>
          </p:cNvSpPr>
          <p:nvPr>
            <p:ph type="sldNum" sz="quarter" idx="12"/>
          </p:nvPr>
        </p:nvSpPr>
        <p:spPr/>
        <p:txBody>
          <a:bodyPr/>
          <a:lstStyle/>
          <a:p>
            <a:pPr>
              <a:defRPr/>
            </a:pPr>
            <a:fld id="{CBDD7928-7170-4C79-AD39-76FA5D59B8C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r>
              <a:rPr lang="en-US" dirty="0" smtClean="0"/>
              <a:t>National Association of Letter Carriers</a:t>
            </a:r>
            <a:endParaRPr lang="en-US" dirty="0"/>
          </a:p>
        </p:txBody>
      </p:sp>
      <p:sp>
        <p:nvSpPr>
          <p:cNvPr id="6" name="Slide Number Placeholder 5"/>
          <p:cNvSpPr>
            <a:spLocks noGrp="1"/>
          </p:cNvSpPr>
          <p:nvPr>
            <p:ph type="sldNum" sz="quarter" idx="12"/>
          </p:nvPr>
        </p:nvSpPr>
        <p:spPr/>
        <p:txBody>
          <a:bodyPr/>
          <a:lstStyle/>
          <a:p>
            <a:pPr>
              <a:defRPr/>
            </a:pPr>
            <a:fld id="{A123FBB9-08A4-4433-8102-B3C2C25DDBE9}"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r>
              <a:rPr lang="en-US" dirty="0" smtClean="0"/>
              <a:t>National Association of Letter Carriers</a:t>
            </a:r>
            <a:endParaRPr lang="en-US" dirty="0"/>
          </a:p>
        </p:txBody>
      </p:sp>
      <p:sp>
        <p:nvSpPr>
          <p:cNvPr id="7" name="Slide Number Placeholder 6"/>
          <p:cNvSpPr>
            <a:spLocks noGrp="1"/>
          </p:cNvSpPr>
          <p:nvPr>
            <p:ph type="sldNum" sz="quarter" idx="12"/>
          </p:nvPr>
        </p:nvSpPr>
        <p:spPr/>
        <p:txBody>
          <a:bodyPr/>
          <a:lstStyle/>
          <a:p>
            <a:pPr>
              <a:defRPr/>
            </a:pPr>
            <a:fld id="{ABEE4901-3102-4DAC-A5EB-E3B7BFFC91E5}"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r>
              <a:rPr lang="en-US" dirty="0" smtClean="0"/>
              <a:t>National Association of Letter Carriers</a:t>
            </a:r>
            <a:endParaRPr lang="en-US" dirty="0"/>
          </a:p>
        </p:txBody>
      </p:sp>
      <p:sp>
        <p:nvSpPr>
          <p:cNvPr id="9" name="Slide Number Placeholder 8"/>
          <p:cNvSpPr>
            <a:spLocks noGrp="1"/>
          </p:cNvSpPr>
          <p:nvPr>
            <p:ph type="sldNum" sz="quarter" idx="12"/>
          </p:nvPr>
        </p:nvSpPr>
        <p:spPr/>
        <p:txBody>
          <a:bodyPr/>
          <a:lstStyle/>
          <a:p>
            <a:pPr>
              <a:defRPr/>
            </a:pPr>
            <a:fld id="{8FA1F223-ECC0-4CAB-AA0E-CD9F19070D0B}"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r>
              <a:rPr lang="en-US" dirty="0" smtClean="0"/>
              <a:t>National Association of Letter Carriers</a:t>
            </a:r>
            <a:endParaRPr lang="en-US" dirty="0"/>
          </a:p>
        </p:txBody>
      </p:sp>
      <p:sp>
        <p:nvSpPr>
          <p:cNvPr id="5" name="Slide Number Placeholder 4"/>
          <p:cNvSpPr>
            <a:spLocks noGrp="1"/>
          </p:cNvSpPr>
          <p:nvPr>
            <p:ph type="sldNum" sz="quarter" idx="12"/>
          </p:nvPr>
        </p:nvSpPr>
        <p:spPr/>
        <p:txBody>
          <a:bodyPr/>
          <a:lstStyle/>
          <a:p>
            <a:pPr>
              <a:defRPr/>
            </a:pPr>
            <a:fld id="{DAF89E60-F676-49F5-879D-5C3E4C5FEE1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r>
              <a:rPr lang="en-US" dirty="0" smtClean="0"/>
              <a:t>National Association of Letter Carriers</a:t>
            </a:r>
            <a:endParaRPr lang="en-US" dirty="0"/>
          </a:p>
        </p:txBody>
      </p:sp>
      <p:sp>
        <p:nvSpPr>
          <p:cNvPr id="4" name="Slide Number Placeholder 3"/>
          <p:cNvSpPr>
            <a:spLocks noGrp="1"/>
          </p:cNvSpPr>
          <p:nvPr>
            <p:ph type="sldNum" sz="quarter" idx="12"/>
          </p:nvPr>
        </p:nvSpPr>
        <p:spPr/>
        <p:txBody>
          <a:bodyPr/>
          <a:lstStyle/>
          <a:p>
            <a:pPr>
              <a:defRPr/>
            </a:pPr>
            <a:fld id="{44815672-316E-4320-B18C-E6EA66C728B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r>
              <a:rPr lang="en-US" dirty="0" smtClean="0"/>
              <a:t>National Association of Letter Carriers</a:t>
            </a:r>
            <a:endParaRPr lang="en-US" dirty="0"/>
          </a:p>
        </p:txBody>
      </p:sp>
      <p:sp>
        <p:nvSpPr>
          <p:cNvPr id="7" name="Slide Number Placeholder 6"/>
          <p:cNvSpPr>
            <a:spLocks noGrp="1"/>
          </p:cNvSpPr>
          <p:nvPr>
            <p:ph type="sldNum" sz="quarter" idx="12"/>
          </p:nvPr>
        </p:nvSpPr>
        <p:spPr/>
        <p:txBody>
          <a:bodyPr/>
          <a:lstStyle/>
          <a:p>
            <a:pPr>
              <a:defRPr/>
            </a:pPr>
            <a:fld id="{708E9FEB-C7E0-40C8-B9D6-43D47862BA3E}"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r>
              <a:rPr lang="en-US" dirty="0" smtClean="0"/>
              <a:t>National Association of Letter Carriers</a:t>
            </a:r>
            <a:endParaRPr lang="en-US" dirty="0"/>
          </a:p>
        </p:txBody>
      </p:sp>
      <p:sp>
        <p:nvSpPr>
          <p:cNvPr id="7" name="Slide Number Placeholder 6"/>
          <p:cNvSpPr>
            <a:spLocks noGrp="1"/>
          </p:cNvSpPr>
          <p:nvPr>
            <p:ph type="sldNum" sz="quarter" idx="12"/>
          </p:nvPr>
        </p:nvSpPr>
        <p:spPr/>
        <p:txBody>
          <a:bodyPr/>
          <a:lstStyle/>
          <a:p>
            <a:pPr>
              <a:defRPr/>
            </a:pPr>
            <a:fld id="{32A9B207-EA50-43AA-9896-800B1A20DDC4}"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National Association of Letter Carriers</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B8A7E8B-98FB-4D3F-ABA6-8B31D0FDF1A9}" type="slidenum">
              <a:rPr lang="en-US" smtClean="0"/>
              <a:pPr>
                <a:defRPr/>
              </a:pPr>
              <a:t>‹#›</a:t>
            </a:fld>
            <a:endParaRPr lang="en-US" dirty="0"/>
          </a:p>
        </p:txBody>
      </p:sp>
      <p:pic>
        <p:nvPicPr>
          <p:cNvPr id="7" name="Picture 4" descr="PPT Template2.jpg"/>
          <p:cNvPicPr>
            <a:picLocks noChangeAspect="1"/>
          </p:cNvPicPr>
          <p:nvPr userDrawn="1"/>
        </p:nvPicPr>
        <p:blipFill>
          <a:blip r:embed="rId17"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5" r:id="rId12"/>
    <p:sldLayoutId id="2147484276" r:id="rId13"/>
    <p:sldLayoutId id="2147484278" r:id="rId14"/>
    <p:sldLayoutId id="2147484279"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www.opm.gov/healthcare-insurance/life-insurance/reference-materials/publications-forms/handbook.pdf" TargetMode="Externa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www.tsp.gov/sitehelp/glossary/glossary.html?term=UserID"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www.tsp.gov/tsp/login.html" TargetMode="Externa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s://www.tsp.gov/LifeEvents/career/enteringRetirement.html"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hyperlink" Target="https://www.tsp.gov/PDF/formspubs/tspbk02.pdf"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hyperlink" Target="https://www.ssa.gov/myaccount/" TargetMode="Externa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hyperlink" Target="https://www.ssa.gov/myaccount/statement.html" TargetMode="External"/><Relationship Id="rId2" Type="http://schemas.openxmlformats.org/officeDocument/2006/relationships/hyperlink" Target="https://www.ssa.gov/hlp/mySSA/df-iSSNRC.htm" TargetMode="Externa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hyperlink" Target="https://www.ssa.gov/hlp/mySSA/df-beve.htm" TargetMode="External"/><Relationship Id="rId7" Type="http://schemas.openxmlformats.org/officeDocument/2006/relationships/hyperlink" Target="https://www.ssa.gov/hlp/mySSA/df-1099.htm" TargetMode="External"/><Relationship Id="rId2" Type="http://schemas.openxmlformats.org/officeDocument/2006/relationships/hyperlink" Target="https://www.ssa.gov/hlp/mySSA/df-iSSNRC.htm" TargetMode="External"/><Relationship Id="rId1" Type="http://schemas.openxmlformats.org/officeDocument/2006/relationships/slideLayout" Target="../slideLayouts/slideLayout13.xml"/><Relationship Id="rId6" Type="http://schemas.openxmlformats.org/officeDocument/2006/relationships/hyperlink" Target="https://www.ssa.gov/hlp/mySSA/df-mrc.html" TargetMode="External"/><Relationship Id="rId5" Type="http://schemas.openxmlformats.org/officeDocument/2006/relationships/hyperlink" Target="https://www.ssa.gov/hlp/mySSA/df-directdeposit.htm" TargetMode="External"/><Relationship Id="rId4" Type="http://schemas.openxmlformats.org/officeDocument/2006/relationships/hyperlink" Target="https://www.ssa.gov/hlp/mySSA/df-changeaddress.htm" TargetMode="Externa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85.xml.rels><?xml version="1.0" encoding="UTF-8" standalone="yes"?>
<Relationships xmlns="http://schemas.openxmlformats.org/package/2006/relationships"><Relationship Id="rId2" Type="http://schemas.openxmlformats.org/officeDocument/2006/relationships/hyperlink" Target="https://www.servicesonline.opm.gov/" TargetMode="Externa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apps.opm.gov/Listserv_Apps/list-sub.cf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p:cNvSpPr>
          <p:nvPr>
            <p:ph type="ctrTitle"/>
          </p:nvPr>
        </p:nvSpPr>
        <p:spPr>
          <a:xfrm>
            <a:off x="1676400" y="1295400"/>
            <a:ext cx="7239000" cy="1295400"/>
          </a:xfrm>
        </p:spPr>
        <p:txBody>
          <a:bodyPr>
            <a:normAutofit fontScale="90000"/>
          </a:bodyPr>
          <a:lstStyle/>
          <a:p>
            <a:pPr eaLnBrk="1" hangingPunct="1"/>
            <a:r>
              <a:rPr lang="en-US" dirty="0"/>
              <a:t/>
            </a:r>
            <a:br>
              <a:rPr lang="en-US" dirty="0"/>
            </a:br>
            <a:endParaRPr lang="en-US" dirty="0"/>
          </a:p>
        </p:txBody>
      </p:sp>
      <p:sp>
        <p:nvSpPr>
          <p:cNvPr id="5123" name="Rectangle 3"/>
          <p:cNvSpPr>
            <a:spLocks noGrp="1"/>
          </p:cNvSpPr>
          <p:nvPr>
            <p:ph type="subTitle" idx="1"/>
          </p:nvPr>
        </p:nvSpPr>
        <p:spPr>
          <a:xfrm>
            <a:off x="1346488" y="1979325"/>
            <a:ext cx="6629400" cy="4876800"/>
          </a:xfrm>
        </p:spPr>
        <p:txBody>
          <a:bodyPr/>
          <a:lstStyle/>
          <a:p>
            <a:pPr eaLnBrk="1" hangingPunct="1">
              <a:lnSpc>
                <a:spcPct val="90000"/>
              </a:lnSpc>
            </a:pPr>
            <a:endParaRPr lang="en-US" b="1" dirty="0"/>
          </a:p>
          <a:p>
            <a:pPr eaLnBrk="1" hangingPunct="1">
              <a:lnSpc>
                <a:spcPct val="90000"/>
              </a:lnSpc>
            </a:pPr>
            <a:endParaRPr lang="en-US" b="1" dirty="0"/>
          </a:p>
          <a:p>
            <a:pPr eaLnBrk="1" hangingPunct="1">
              <a:lnSpc>
                <a:spcPct val="90000"/>
              </a:lnSpc>
            </a:pPr>
            <a:endParaRPr lang="en-US" b="1" dirty="0"/>
          </a:p>
          <a:p>
            <a:pPr eaLnBrk="1" hangingPunct="1">
              <a:lnSpc>
                <a:spcPct val="90000"/>
              </a:lnSpc>
            </a:pPr>
            <a:endParaRPr lang="en-US" sz="3600" b="1" dirty="0" smtClean="0"/>
          </a:p>
          <a:p>
            <a:pPr eaLnBrk="1" hangingPunct="1">
              <a:lnSpc>
                <a:spcPct val="90000"/>
              </a:lnSpc>
            </a:pPr>
            <a:r>
              <a:rPr lang="en-US" sz="3600" b="1" dirty="0" smtClean="0"/>
              <a:t>CSRS </a:t>
            </a:r>
            <a:r>
              <a:rPr lang="en-US" sz="3600" b="1" dirty="0"/>
              <a:t>and </a:t>
            </a:r>
            <a:r>
              <a:rPr lang="en-US" sz="3600" b="1" dirty="0" smtClean="0"/>
              <a:t>FERS</a:t>
            </a:r>
          </a:p>
          <a:p>
            <a:pPr eaLnBrk="1" hangingPunct="1">
              <a:lnSpc>
                <a:spcPct val="90000"/>
              </a:lnSpc>
            </a:pPr>
            <a:r>
              <a:rPr lang="en-US" sz="3600" b="1" dirty="0" smtClean="0"/>
              <a:t>A Guide for Employees</a:t>
            </a:r>
          </a:p>
          <a:p>
            <a:pPr eaLnBrk="1" hangingPunct="1">
              <a:lnSpc>
                <a:spcPct val="90000"/>
              </a:lnSpc>
            </a:pPr>
            <a:r>
              <a:rPr lang="en-US" sz="3600" b="1" dirty="0" smtClean="0"/>
              <a:t>Approaching Retirement</a:t>
            </a:r>
            <a:endParaRPr lang="en-US" sz="3600" b="1" dirty="0"/>
          </a:p>
          <a:p>
            <a:pPr eaLnBrk="1" hangingPunct="1">
              <a:lnSpc>
                <a:spcPct val="90000"/>
              </a:lnSpc>
            </a:pPr>
            <a:endParaRPr lang="en-US" b="1" dirty="0">
              <a:solidFill>
                <a:srgbClr val="FF0000"/>
              </a:solidFill>
            </a:endParaRPr>
          </a:p>
          <a:p>
            <a:pPr eaLnBrk="1" hangingPunct="1">
              <a:lnSpc>
                <a:spcPct val="90000"/>
              </a:lnSpc>
            </a:pPr>
            <a:endParaRPr lang="en-US" b="1" dirty="0"/>
          </a:p>
        </p:txBody>
      </p:sp>
      <p:pic>
        <p:nvPicPr>
          <p:cNvPr id="4" name="Picture 3" descr="NALC color logo.tiff"/>
          <p:cNvPicPr>
            <a:picLocks noChangeAspect="1"/>
          </p:cNvPicPr>
          <p:nvPr/>
        </p:nvPicPr>
        <p:blipFill>
          <a:blip r:embed="rId3" cstate="print"/>
          <a:stretch>
            <a:fillRect/>
          </a:stretch>
        </p:blipFill>
        <p:spPr>
          <a:xfrm>
            <a:off x="3096381" y="1248233"/>
            <a:ext cx="2759018" cy="26851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endParaRPr lang="en-US" sz="4800" dirty="0" smtClean="0"/>
          </a:p>
          <a:p>
            <a:pPr marL="0" indent="0" algn="ctr">
              <a:buNone/>
            </a:pPr>
            <a:endParaRPr lang="en-US" sz="4800" dirty="0"/>
          </a:p>
          <a:p>
            <a:pPr marL="0" indent="0" algn="ctr">
              <a:buNone/>
            </a:pPr>
            <a:r>
              <a:rPr lang="en-US" sz="4800" dirty="0" smtClean="0"/>
              <a:t>There is no “80 year” rule establishing eligibility to retire.</a:t>
            </a:r>
            <a:endParaRPr lang="en-US" sz="4800" dirty="0"/>
          </a:p>
        </p:txBody>
      </p:sp>
    </p:spTree>
    <p:extLst>
      <p:ext uri="{BB962C8B-B14F-4D97-AF65-F5344CB8AC3E}">
        <p14:creationId xmlns:p14="http://schemas.microsoft.com/office/powerpoint/2010/main" val="13093056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1" y="1277258"/>
            <a:ext cx="9144000" cy="6986528"/>
          </a:xfrm>
          <a:prstGeom prst="rect">
            <a:avLst/>
          </a:prstGeom>
          <a:noFill/>
          <a:ln w="12700">
            <a:noFill/>
            <a:miter lim="800000"/>
            <a:headEnd type="none" w="sm" len="sm"/>
            <a:tailEnd type="none" w="sm" len="sm"/>
          </a:ln>
        </p:spPr>
        <p:txBody>
          <a:bodyPr>
            <a:spAutoFit/>
          </a:bodyPr>
          <a:lstStyle/>
          <a:p>
            <a:pPr marL="808038" lvl="1" indent="-350838">
              <a:spcBef>
                <a:spcPts val="1200"/>
              </a:spcBef>
              <a:defRPr/>
            </a:pPr>
            <a:endParaRPr lang="en-US" sz="2800" dirty="0">
              <a:latin typeface="Arial" charset="0"/>
              <a:cs typeface="Arial" charset="0"/>
            </a:endParaRPr>
          </a:p>
          <a:p>
            <a:pPr marL="808038" lvl="1" indent="-350838" algn="ctr">
              <a:spcBef>
                <a:spcPts val="1200"/>
              </a:spcBef>
              <a:defRPr/>
            </a:pPr>
            <a:r>
              <a:rPr lang="en-US" sz="2800" b="1" dirty="0">
                <a:latin typeface="Arial" charset="0"/>
                <a:cs typeface="Arial" charset="0"/>
              </a:rPr>
              <a:t>What FERS employees pay</a:t>
            </a:r>
          </a:p>
          <a:p>
            <a:pPr marL="808038" lvl="1" indent="-350838" algn="ctr">
              <a:spcBef>
                <a:spcPts val="1200"/>
              </a:spcBef>
              <a:defRPr/>
            </a:pPr>
            <a:endParaRPr lang="en-US" sz="1200" dirty="0">
              <a:latin typeface="Arial" charset="0"/>
              <a:cs typeface="Arial" charset="0"/>
            </a:endParaRPr>
          </a:p>
          <a:p>
            <a:pPr marL="808038" lvl="1" indent="-350838">
              <a:spcBef>
                <a:spcPts val="1200"/>
              </a:spcBef>
              <a:buFont typeface="Arial" charset="0"/>
              <a:buChar char="•"/>
              <a:defRPr/>
            </a:pPr>
            <a:r>
              <a:rPr lang="en-US" sz="2800" dirty="0">
                <a:latin typeface="Arial" charset="0"/>
                <a:cs typeface="Arial" charset="0"/>
              </a:rPr>
              <a:t>Most employees pay  </a:t>
            </a:r>
            <a:r>
              <a:rPr lang="en-US" sz="2800" strike="sngStrike" dirty="0">
                <a:solidFill>
                  <a:srgbClr val="C00000"/>
                </a:solidFill>
                <a:latin typeface="Arial" charset="0"/>
                <a:cs typeface="Arial" charset="0"/>
              </a:rPr>
              <a:t>0.8%</a:t>
            </a:r>
            <a:r>
              <a:rPr lang="en-US" sz="2800" dirty="0">
                <a:latin typeface="Arial" charset="0"/>
                <a:cs typeface="Arial" charset="0"/>
              </a:rPr>
              <a:t> into Basic Benefit Plan</a:t>
            </a:r>
          </a:p>
          <a:p>
            <a:pPr marL="808038" lvl="1" indent="-350838">
              <a:spcBef>
                <a:spcPts val="1200"/>
              </a:spcBef>
              <a:defRPr/>
            </a:pPr>
            <a:r>
              <a:rPr lang="en-US" sz="2800" dirty="0">
                <a:solidFill>
                  <a:srgbClr val="C00000"/>
                </a:solidFill>
                <a:latin typeface="Arial" charset="0"/>
                <a:cs typeface="Arial" charset="0"/>
              </a:rPr>
              <a:t>				3.1% hired &gt; 1/1/13*    FERS-RAE</a:t>
            </a:r>
          </a:p>
          <a:p>
            <a:pPr marL="808038" lvl="1" indent="-350838">
              <a:spcBef>
                <a:spcPts val="1200"/>
              </a:spcBef>
              <a:defRPr/>
            </a:pPr>
            <a:r>
              <a:rPr lang="en-US" sz="2800" dirty="0">
                <a:solidFill>
                  <a:srgbClr val="C00000"/>
                </a:solidFill>
                <a:latin typeface="Arial" charset="0"/>
                <a:cs typeface="Arial" charset="0"/>
              </a:rPr>
              <a:t>				4.4% hired &gt; 1/1/14**   FERS-FRAE</a:t>
            </a:r>
          </a:p>
          <a:p>
            <a:pPr marL="808038" lvl="1" indent="-350838">
              <a:spcBef>
                <a:spcPts val="1200"/>
              </a:spcBef>
              <a:defRPr/>
            </a:pPr>
            <a:r>
              <a:rPr lang="en-US" sz="2800" dirty="0">
                <a:latin typeface="Arial" charset="0"/>
                <a:cs typeface="Arial" charset="0"/>
              </a:rPr>
              <a:t>    plus 6.2% into Social Security</a:t>
            </a:r>
          </a:p>
          <a:p>
            <a:pPr marL="808038" lvl="1" indent="-350838">
              <a:spcBef>
                <a:spcPts val="1200"/>
              </a:spcBef>
              <a:defRPr/>
            </a:pPr>
            <a:endParaRPr lang="en-US" sz="1200" dirty="0">
              <a:solidFill>
                <a:srgbClr val="C00000"/>
              </a:solidFill>
              <a:latin typeface="Arial" charset="0"/>
              <a:cs typeface="Arial" charset="0"/>
            </a:endParaRPr>
          </a:p>
          <a:p>
            <a:pPr marL="350838" indent="-350838" eaLnBrk="1" hangingPunct="1">
              <a:spcBef>
                <a:spcPts val="1200"/>
              </a:spcBef>
              <a:spcAft>
                <a:spcPct val="20000"/>
              </a:spcAft>
              <a:defRPr/>
            </a:pPr>
            <a:r>
              <a:rPr lang="en-US" sz="2000" dirty="0">
                <a:solidFill>
                  <a:srgbClr val="C00000"/>
                </a:solidFill>
                <a:latin typeface="Arial" charset="0"/>
                <a:cs typeface="Arial" charset="0"/>
              </a:rPr>
              <a:t>    *Middle Class Tax Relief and Job Creation Act of 2012      Passed into law</a:t>
            </a:r>
          </a:p>
          <a:p>
            <a:pPr marL="350838" indent="-350838" eaLnBrk="1" hangingPunct="1">
              <a:spcBef>
                <a:spcPts val="1200"/>
              </a:spcBef>
              <a:spcAft>
                <a:spcPct val="20000"/>
              </a:spcAft>
              <a:defRPr/>
            </a:pPr>
            <a:r>
              <a:rPr lang="en-US" sz="2000" dirty="0">
                <a:solidFill>
                  <a:srgbClr val="C00000"/>
                </a:solidFill>
                <a:latin typeface="Arial" charset="0"/>
                <a:cs typeface="Arial" charset="0"/>
              </a:rPr>
              <a:t>  ** Bipartisan Budget Act of 2013			     Passed into law</a:t>
            </a:r>
          </a:p>
          <a:p>
            <a:pPr marL="808038" lvl="1" indent="-350838">
              <a:spcBef>
                <a:spcPts val="1200"/>
              </a:spcBef>
              <a:defRPr/>
            </a:pPr>
            <a:endParaRPr lang="en-US" sz="2800" dirty="0">
              <a:solidFill>
                <a:srgbClr val="C00000"/>
              </a:solidFill>
              <a:latin typeface="Arial" charset="0"/>
              <a:cs typeface="Arial" charset="0"/>
            </a:endParaRPr>
          </a:p>
          <a:p>
            <a:pPr marL="808038" lvl="1" indent="-350838">
              <a:spcBef>
                <a:spcPts val="1200"/>
              </a:spcBef>
              <a:defRPr/>
            </a:pPr>
            <a:endParaRPr lang="en-US" sz="2800" dirty="0">
              <a:latin typeface="Arial" charset="0"/>
              <a:cs typeface="Arial" charset="0"/>
            </a:endParaRPr>
          </a:p>
          <a:p>
            <a:pPr marL="350838" indent="-350838" eaLnBrk="1" hangingPunct="1">
              <a:spcBef>
                <a:spcPts val="1200"/>
              </a:spcBef>
              <a:spcAft>
                <a:spcPct val="20000"/>
              </a:spcAft>
              <a:buFontTx/>
              <a:buChar char="•"/>
              <a:defRPr/>
            </a:pPr>
            <a:endParaRPr lang="en-US" sz="3200" dirty="0">
              <a:latin typeface="Arial" charset="0"/>
              <a:cs typeface="Arial" charset="0"/>
            </a:endParaRPr>
          </a:p>
        </p:txBody>
      </p:sp>
      <p:sp>
        <p:nvSpPr>
          <p:cNvPr id="8" name="Title 7"/>
          <p:cNvSpPr>
            <a:spLocks noGrp="1"/>
          </p:cNvSpPr>
          <p:nvPr>
            <p:ph type="title"/>
          </p:nvPr>
        </p:nvSpPr>
        <p:spPr>
          <a:xfrm>
            <a:off x="457200" y="754063"/>
            <a:ext cx="8229600" cy="1143000"/>
          </a:xfrm>
        </p:spPr>
        <p:txBody>
          <a:bodyPr rtlCol="0">
            <a:normAutofit fontScale="90000"/>
          </a:bodyPr>
          <a:lstStyle/>
          <a:p>
            <a:pPr marL="350838" indent="-350838" fontAlgn="auto">
              <a:spcBef>
                <a:spcPts val="1200"/>
              </a:spcBef>
              <a:spcAft>
                <a:spcPts val="0"/>
              </a:spcAft>
              <a:defRPr/>
            </a:pPr>
            <a:r>
              <a:rPr lang="en-US" sz="3600" b="1" dirty="0" smtClean="0"/>
              <a:t>Federal Employees Retirement </a:t>
            </a:r>
            <a:br>
              <a:rPr lang="en-US" sz="3600" b="1" dirty="0" smtClean="0"/>
            </a:br>
            <a:r>
              <a:rPr lang="en-US" sz="3600" b="1" dirty="0" smtClean="0"/>
              <a:t>System (FERS)</a:t>
            </a:r>
            <a:r>
              <a:rPr lang="en-US" b="1" dirty="0" smtClean="0"/>
              <a:t/>
            </a:r>
            <a:br>
              <a:rPr lang="en-US" b="1" dirty="0" smtClean="0"/>
            </a:br>
            <a:endParaRPr lang="en-US" dirty="0"/>
          </a:p>
        </p:txBody>
      </p:sp>
      <p:sp>
        <p:nvSpPr>
          <p:cNvPr id="10244" name="Slide Number Placeholder 6"/>
          <p:cNvSpPr>
            <a:spLocks noGrp="1"/>
          </p:cNvSpPr>
          <p:nvPr>
            <p:ph type="sldNum" sz="quarter" idx="4294967295"/>
          </p:nvPr>
        </p:nvSpPr>
        <p:spPr bwMode="auto">
          <a:xfrm>
            <a:off x="6553200" y="6443663"/>
            <a:ext cx="2133600" cy="277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F392D96-B1A6-452B-8FB3-ACC2FBCAC4ED}" type="slidenum">
              <a:rPr lang="en-US" altLang="en-US" sz="1200">
                <a:solidFill>
                  <a:srgbClr val="898989"/>
                </a:solidFill>
                <a:latin typeface="Arial" panose="020B0604020202020204" pitchFamily="34" charset="0"/>
              </a:rPr>
              <a:pPr>
                <a:spcBef>
                  <a:spcPct val="0"/>
                </a:spcBef>
                <a:buFontTx/>
                <a:buNone/>
              </a:pPr>
              <a:t>100</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4901824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1" y="1814275"/>
            <a:ext cx="9144000" cy="5478423"/>
          </a:xfrm>
          <a:prstGeom prst="rect">
            <a:avLst/>
          </a:prstGeom>
          <a:noFill/>
          <a:ln w="12700">
            <a:noFill/>
            <a:miter lim="800000"/>
            <a:headEnd type="none" w="sm" len="sm"/>
            <a:tailEnd type="none" w="sm" len="sm"/>
          </a:ln>
        </p:spPr>
        <p:txBody>
          <a:bodyPr>
            <a:spAutoFit/>
          </a:bodyPr>
          <a:lstStyle/>
          <a:p>
            <a:pPr marL="350838" indent="-350838">
              <a:spcBef>
                <a:spcPts val="1200"/>
              </a:spcBef>
              <a:defRPr/>
            </a:pPr>
            <a:r>
              <a:rPr lang="en-US" sz="2800" dirty="0">
                <a:latin typeface="Arial" charset="0"/>
                <a:cs typeface="Arial" charset="0"/>
              </a:rPr>
              <a:t>	FERS effective 1/1/1987  </a:t>
            </a:r>
          </a:p>
          <a:p>
            <a:pPr marL="350838" indent="-350838">
              <a:spcBef>
                <a:spcPts val="1200"/>
              </a:spcBef>
              <a:buFont typeface="Arial" charset="0"/>
              <a:buChar char="•"/>
              <a:defRPr/>
            </a:pPr>
            <a:r>
              <a:rPr lang="en-US" sz="2800" dirty="0">
                <a:latin typeface="Arial" charset="0"/>
                <a:cs typeface="Arial" charset="0"/>
              </a:rPr>
              <a:t>3 different components:</a:t>
            </a:r>
          </a:p>
          <a:p>
            <a:pPr marL="808038" lvl="1" indent="-350838">
              <a:spcBef>
                <a:spcPts val="1200"/>
              </a:spcBef>
              <a:buFont typeface="Arial" charset="0"/>
              <a:buChar char="•"/>
              <a:defRPr/>
            </a:pPr>
            <a:r>
              <a:rPr lang="en-US" sz="2800" dirty="0">
                <a:latin typeface="Arial" charset="0"/>
                <a:cs typeface="Arial" charset="0"/>
              </a:rPr>
              <a:t>Basic Benefit Plan </a:t>
            </a:r>
            <a:r>
              <a:rPr lang="en-US" sz="2800" strike="sngStrike" dirty="0">
                <a:solidFill>
                  <a:srgbClr val="C00000"/>
                </a:solidFill>
                <a:latin typeface="Arial" charset="0"/>
                <a:cs typeface="Arial" charset="0"/>
              </a:rPr>
              <a:t>(+ Special Annuity Supplement)</a:t>
            </a:r>
            <a:r>
              <a:rPr lang="en-US" sz="2800" dirty="0">
                <a:latin typeface="Arial" charset="0"/>
                <a:cs typeface="Arial" charset="0"/>
              </a:rPr>
              <a:t> </a:t>
            </a:r>
          </a:p>
          <a:p>
            <a:pPr marL="808038" lvl="1" indent="-350838">
              <a:spcBef>
                <a:spcPts val="1200"/>
              </a:spcBef>
              <a:buFont typeface="Arial" charset="0"/>
              <a:buChar char="•"/>
              <a:defRPr/>
            </a:pPr>
            <a:r>
              <a:rPr lang="en-US" sz="2800" dirty="0">
                <a:latin typeface="Arial" charset="0"/>
                <a:cs typeface="Arial" charset="0"/>
              </a:rPr>
              <a:t>Social Security</a:t>
            </a:r>
          </a:p>
          <a:p>
            <a:pPr marL="808038" lvl="1" indent="-350838">
              <a:spcBef>
                <a:spcPts val="1200"/>
              </a:spcBef>
              <a:buFont typeface="Arial" charset="0"/>
              <a:buChar char="•"/>
              <a:defRPr/>
            </a:pPr>
            <a:r>
              <a:rPr lang="en-US" sz="2800" dirty="0">
                <a:latin typeface="Arial" charset="0"/>
                <a:cs typeface="Arial" charset="0"/>
              </a:rPr>
              <a:t>Thrift Savings Plan (up to 5% matching)</a:t>
            </a:r>
          </a:p>
          <a:p>
            <a:pPr marL="808038" lvl="1" indent="-350838">
              <a:spcBef>
                <a:spcPts val="1200"/>
              </a:spcBef>
              <a:defRPr/>
            </a:pPr>
            <a:endParaRPr lang="en-US" sz="1600" dirty="0">
              <a:solidFill>
                <a:srgbClr val="C00000"/>
              </a:solidFill>
              <a:latin typeface="Arial" charset="0"/>
              <a:cs typeface="Arial" charset="0"/>
            </a:endParaRPr>
          </a:p>
          <a:p>
            <a:pPr marL="350838" indent="-350838" eaLnBrk="1" hangingPunct="1">
              <a:spcBef>
                <a:spcPts val="1200"/>
              </a:spcBef>
              <a:spcAft>
                <a:spcPct val="20000"/>
              </a:spcAft>
              <a:buFontTx/>
              <a:buChar char="•"/>
              <a:defRPr/>
            </a:pPr>
            <a:r>
              <a:rPr lang="en-US" sz="2000" dirty="0">
                <a:solidFill>
                  <a:srgbClr val="C00000"/>
                </a:solidFill>
                <a:latin typeface="Arial" charset="0"/>
                <a:cs typeface="Arial" charset="0"/>
              </a:rPr>
              <a:t>House continuing resolution passed 3/29/12</a:t>
            </a:r>
          </a:p>
          <a:p>
            <a:pPr marL="350838" indent="-350838" eaLnBrk="1" hangingPunct="1">
              <a:spcBef>
                <a:spcPts val="1200"/>
              </a:spcBef>
              <a:spcAft>
                <a:spcPct val="20000"/>
              </a:spcAft>
              <a:buFontTx/>
              <a:buChar char="•"/>
              <a:defRPr/>
            </a:pPr>
            <a:r>
              <a:rPr lang="en-US" sz="2000" dirty="0">
                <a:solidFill>
                  <a:srgbClr val="C00000"/>
                </a:solidFill>
                <a:latin typeface="Arial" charset="0"/>
                <a:cs typeface="Arial" charset="0"/>
              </a:rPr>
              <a:t>HR 3813 </a:t>
            </a:r>
          </a:p>
          <a:p>
            <a:pPr marL="350838" indent="-350838" eaLnBrk="1" hangingPunct="1">
              <a:spcBef>
                <a:spcPts val="1200"/>
              </a:spcBef>
              <a:spcAft>
                <a:spcPct val="20000"/>
              </a:spcAft>
              <a:buFontTx/>
              <a:buChar char="•"/>
              <a:defRPr/>
            </a:pPr>
            <a:r>
              <a:rPr lang="en-US" sz="2000" dirty="0">
                <a:solidFill>
                  <a:srgbClr val="C00000"/>
                </a:solidFill>
                <a:latin typeface="Arial" charset="0"/>
                <a:cs typeface="Arial" charset="0"/>
              </a:rPr>
              <a:t>Obama Administration FY 2013 budget</a:t>
            </a:r>
          </a:p>
          <a:p>
            <a:pPr marL="350838" indent="-350838" eaLnBrk="1" hangingPunct="1">
              <a:spcBef>
                <a:spcPts val="1200"/>
              </a:spcBef>
              <a:spcAft>
                <a:spcPct val="20000"/>
              </a:spcAft>
              <a:defRPr/>
            </a:pPr>
            <a:endParaRPr lang="en-US" sz="3200" dirty="0">
              <a:latin typeface="Arial" charset="0"/>
              <a:cs typeface="Arial" charset="0"/>
            </a:endParaRPr>
          </a:p>
        </p:txBody>
      </p:sp>
      <p:sp>
        <p:nvSpPr>
          <p:cNvPr id="8" name="Title 7"/>
          <p:cNvSpPr>
            <a:spLocks noGrp="1"/>
          </p:cNvSpPr>
          <p:nvPr>
            <p:ph type="title"/>
          </p:nvPr>
        </p:nvSpPr>
        <p:spPr>
          <a:xfrm>
            <a:off x="457200" y="754063"/>
            <a:ext cx="8229600" cy="1143000"/>
          </a:xfrm>
        </p:spPr>
        <p:txBody>
          <a:bodyPr rtlCol="0">
            <a:normAutofit fontScale="90000"/>
          </a:bodyPr>
          <a:lstStyle/>
          <a:p>
            <a:pPr marL="350838" indent="-350838" fontAlgn="auto">
              <a:spcBef>
                <a:spcPts val="1200"/>
              </a:spcBef>
              <a:spcAft>
                <a:spcPts val="0"/>
              </a:spcAft>
              <a:defRPr/>
            </a:pPr>
            <a:r>
              <a:rPr lang="en-US" sz="3600" b="1" dirty="0" smtClean="0"/>
              <a:t>Federal Employees Retirement </a:t>
            </a:r>
            <a:br>
              <a:rPr lang="en-US" sz="3600" b="1" dirty="0" smtClean="0"/>
            </a:br>
            <a:r>
              <a:rPr lang="en-US" sz="3600" b="1" dirty="0" smtClean="0"/>
              <a:t>System (FERS)</a:t>
            </a:r>
            <a:r>
              <a:rPr lang="en-US" b="1" dirty="0" smtClean="0"/>
              <a:t/>
            </a:r>
            <a:br>
              <a:rPr lang="en-US" b="1" dirty="0" smtClean="0"/>
            </a:br>
            <a:endParaRPr lang="en-US" dirty="0"/>
          </a:p>
        </p:txBody>
      </p:sp>
      <p:sp>
        <p:nvSpPr>
          <p:cNvPr id="12292" name="Slide Number Placeholder 6"/>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DFCA02-A961-4E1E-80B9-936B1AA954F9}" type="slidenum">
              <a:rPr lang="en-US" altLang="en-US" sz="1200">
                <a:solidFill>
                  <a:srgbClr val="898989"/>
                </a:solidFill>
                <a:latin typeface="Arial" panose="020B0604020202020204" pitchFamily="34" charset="0"/>
              </a:rPr>
              <a:pPr>
                <a:spcBef>
                  <a:spcPct val="0"/>
                </a:spcBef>
                <a:buFontTx/>
                <a:buNone/>
              </a:pPr>
              <a:t>101</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518151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14366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a:spcBef>
                <a:spcPct val="20000"/>
              </a:spcBef>
              <a:buFont typeface="Arial" panose="020B0604020202020204" pitchFamily="34" charset="0"/>
              <a:buChar char="•"/>
              <a:defRPr sz="3200">
                <a:solidFill>
                  <a:schemeClr val="tx1"/>
                </a:solidFill>
                <a:latin typeface="Calibri" panose="020F0502020204030204" pitchFamily="34" charset="0"/>
              </a:defRPr>
            </a:lvl1pPr>
            <a:lvl2pPr marL="808038" indent="-3508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265238" indent="-3508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pPr>
            <a:endParaRPr lang="en-US" altLang="en-US" sz="2800">
              <a:latin typeface="Arial" panose="020B0604020202020204" pitchFamily="34" charset="0"/>
            </a:endParaRPr>
          </a:p>
          <a:p>
            <a:pPr>
              <a:spcBef>
                <a:spcPts val="1200"/>
              </a:spcBef>
            </a:pPr>
            <a:r>
              <a:rPr lang="en-US" altLang="en-US" sz="2800">
                <a:latin typeface="Arial" panose="020B0604020202020204" pitchFamily="34" charset="0"/>
              </a:rPr>
              <a:t>FERS effective 1/1/1987  </a:t>
            </a:r>
          </a:p>
          <a:p>
            <a:pPr>
              <a:spcBef>
                <a:spcPts val="1200"/>
              </a:spcBef>
            </a:pPr>
            <a:r>
              <a:rPr lang="en-US" altLang="en-US" sz="2800">
                <a:latin typeface="Arial" panose="020B0604020202020204" pitchFamily="34" charset="0"/>
              </a:rPr>
              <a:t>3 different components:</a:t>
            </a:r>
          </a:p>
          <a:p>
            <a:pPr lvl="1">
              <a:spcBef>
                <a:spcPts val="1200"/>
              </a:spcBef>
              <a:buFont typeface="Arial" panose="020B0604020202020204" pitchFamily="34" charset="0"/>
              <a:buChar char="•"/>
            </a:pPr>
            <a:r>
              <a:rPr lang="en-US" altLang="en-US">
                <a:latin typeface="Arial" panose="020B0604020202020204" pitchFamily="34" charset="0"/>
              </a:rPr>
              <a:t>Basic Benefit Plan (+ Special Annuity Supplement)</a:t>
            </a:r>
          </a:p>
          <a:p>
            <a:pPr lvl="1">
              <a:spcBef>
                <a:spcPts val="1200"/>
              </a:spcBef>
              <a:buFont typeface="Arial" panose="020B0604020202020204" pitchFamily="34" charset="0"/>
              <a:buChar char="•"/>
            </a:pPr>
            <a:r>
              <a:rPr lang="en-US" altLang="en-US">
                <a:latin typeface="Arial" panose="020B0604020202020204" pitchFamily="34" charset="0"/>
              </a:rPr>
              <a:t>Social Security </a:t>
            </a:r>
            <a:r>
              <a:rPr lang="en-US" altLang="en-US">
                <a:solidFill>
                  <a:srgbClr val="C00000"/>
                </a:solidFill>
                <a:latin typeface="Arial" panose="020B0604020202020204" pitchFamily="34" charset="0"/>
              </a:rPr>
              <a:t>(Reduced via Chained CPI)</a:t>
            </a:r>
            <a:endParaRPr lang="en-US" altLang="en-US">
              <a:latin typeface="Arial" panose="020B0604020202020204" pitchFamily="34" charset="0"/>
            </a:endParaRPr>
          </a:p>
          <a:p>
            <a:pPr lvl="1">
              <a:spcBef>
                <a:spcPts val="1200"/>
              </a:spcBef>
              <a:buFont typeface="Arial" panose="020B0604020202020204" pitchFamily="34" charset="0"/>
              <a:buChar char="•"/>
            </a:pPr>
            <a:r>
              <a:rPr lang="en-US" altLang="en-US">
                <a:latin typeface="Arial" panose="020B0604020202020204" pitchFamily="34" charset="0"/>
              </a:rPr>
              <a:t>Thrift Savings Plan (up to 5% matching)</a:t>
            </a:r>
          </a:p>
          <a:p>
            <a:pPr lvl="2">
              <a:spcBef>
                <a:spcPts val="1200"/>
              </a:spcBef>
              <a:buFontTx/>
              <a:buNone/>
            </a:pPr>
            <a:endParaRPr lang="en-US" altLang="en-US" sz="2800">
              <a:solidFill>
                <a:srgbClr val="C00000"/>
              </a:solidFill>
              <a:latin typeface="Arial" panose="020B0604020202020204" pitchFamily="34" charset="0"/>
            </a:endParaRPr>
          </a:p>
          <a:p>
            <a:pPr lvl="2">
              <a:spcBef>
                <a:spcPts val="1200"/>
              </a:spcBef>
              <a:buFontTx/>
              <a:buNone/>
            </a:pPr>
            <a:r>
              <a:rPr lang="en-US" altLang="en-US" sz="2000">
                <a:solidFill>
                  <a:srgbClr val="C00000"/>
                </a:solidFill>
                <a:latin typeface="Arial" panose="020B0604020202020204" pitchFamily="34" charset="0"/>
              </a:rPr>
              <a:t>Obama Administration 2012 and 2013 budgets</a:t>
            </a:r>
            <a:endParaRPr lang="en-US" altLang="en-US" sz="2000">
              <a:latin typeface="Arial" panose="020B0604020202020204" pitchFamily="34" charset="0"/>
            </a:endParaRPr>
          </a:p>
          <a:p>
            <a:pPr eaLnBrk="1" hangingPunct="1">
              <a:spcBef>
                <a:spcPts val="1200"/>
              </a:spcBef>
              <a:spcAft>
                <a:spcPct val="20000"/>
              </a:spcAft>
              <a:buFontTx/>
              <a:buNone/>
            </a:pPr>
            <a:endParaRPr lang="en-US" altLang="en-US">
              <a:latin typeface="Arial" panose="020B0604020202020204" pitchFamily="34" charset="0"/>
            </a:endParaRPr>
          </a:p>
        </p:txBody>
      </p:sp>
      <p:sp>
        <p:nvSpPr>
          <p:cNvPr id="8" name="Title 7"/>
          <p:cNvSpPr>
            <a:spLocks noGrp="1"/>
          </p:cNvSpPr>
          <p:nvPr>
            <p:ph type="title"/>
          </p:nvPr>
        </p:nvSpPr>
        <p:spPr>
          <a:xfrm>
            <a:off x="457200" y="754063"/>
            <a:ext cx="8229600" cy="1143000"/>
          </a:xfrm>
        </p:spPr>
        <p:txBody>
          <a:bodyPr rtlCol="0">
            <a:normAutofit fontScale="90000"/>
          </a:bodyPr>
          <a:lstStyle/>
          <a:p>
            <a:pPr marL="350838" indent="-350838" fontAlgn="auto">
              <a:spcBef>
                <a:spcPts val="1200"/>
              </a:spcBef>
              <a:spcAft>
                <a:spcPts val="0"/>
              </a:spcAft>
              <a:defRPr/>
            </a:pPr>
            <a:r>
              <a:rPr lang="en-US" sz="3600" b="1" dirty="0" smtClean="0"/>
              <a:t>Federal Employees Retirement </a:t>
            </a:r>
            <a:br>
              <a:rPr lang="en-US" sz="3600" b="1" dirty="0" smtClean="0"/>
            </a:br>
            <a:r>
              <a:rPr lang="en-US" sz="3600" b="1" dirty="0" smtClean="0"/>
              <a:t>System (FERS)</a:t>
            </a:r>
            <a:r>
              <a:rPr lang="en-US" b="1" dirty="0" smtClean="0"/>
              <a:t/>
            </a:r>
            <a:br>
              <a:rPr lang="en-US" b="1" dirty="0" smtClean="0"/>
            </a:br>
            <a:endParaRPr lang="en-US" dirty="0"/>
          </a:p>
        </p:txBody>
      </p:sp>
      <p:sp>
        <p:nvSpPr>
          <p:cNvPr id="14340" name="Slide Number Placeholder 6"/>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2DD350-2EDD-426E-9035-0D8247732EC8}" type="slidenum">
              <a:rPr lang="en-US" altLang="en-US" sz="1200">
                <a:solidFill>
                  <a:srgbClr val="898989"/>
                </a:solidFill>
                <a:latin typeface="Arial" panose="020B0604020202020204" pitchFamily="34" charset="0"/>
              </a:rPr>
              <a:pPr>
                <a:spcBef>
                  <a:spcPct val="0"/>
                </a:spcBef>
                <a:buFontTx/>
                <a:buNone/>
              </a:pPr>
              <a:t>102</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42161664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1" y="1799762"/>
            <a:ext cx="9144000" cy="6955750"/>
          </a:xfrm>
          <a:prstGeom prst="rect">
            <a:avLst/>
          </a:prstGeom>
          <a:noFill/>
          <a:ln w="12700">
            <a:noFill/>
            <a:miter lim="800000"/>
            <a:headEnd type="none" w="sm" len="sm"/>
            <a:tailEnd type="none" w="sm" len="sm"/>
          </a:ln>
        </p:spPr>
        <p:txBody>
          <a:bodyPr>
            <a:spAutoFit/>
          </a:bodyPr>
          <a:lstStyle/>
          <a:p>
            <a:pPr marL="350838" indent="-350838">
              <a:spcBef>
                <a:spcPts val="1200"/>
              </a:spcBef>
              <a:defRPr/>
            </a:pPr>
            <a:r>
              <a:rPr lang="en-US" sz="2800" dirty="0">
                <a:latin typeface="Arial" charset="0"/>
                <a:cs typeface="Arial" charset="0"/>
              </a:rPr>
              <a:t>FERS effective 1/1/1987  </a:t>
            </a:r>
          </a:p>
          <a:p>
            <a:pPr marL="350838" indent="-350838">
              <a:spcBef>
                <a:spcPts val="1200"/>
              </a:spcBef>
              <a:buFont typeface="Arial" charset="0"/>
              <a:buChar char="•"/>
              <a:defRPr/>
            </a:pPr>
            <a:r>
              <a:rPr lang="en-US" sz="2800" dirty="0">
                <a:latin typeface="Arial" charset="0"/>
                <a:cs typeface="Arial" charset="0"/>
              </a:rPr>
              <a:t>3 different components:</a:t>
            </a:r>
          </a:p>
          <a:p>
            <a:pPr marL="808038" lvl="1" indent="-350838">
              <a:spcBef>
                <a:spcPts val="1200"/>
              </a:spcBef>
              <a:buFont typeface="Arial" charset="0"/>
              <a:buChar char="•"/>
              <a:defRPr/>
            </a:pPr>
            <a:r>
              <a:rPr lang="en-US" sz="2800" dirty="0">
                <a:latin typeface="Arial" charset="0"/>
                <a:cs typeface="Arial" charset="0"/>
              </a:rPr>
              <a:t>Basic Benefit Plan (+ Special Annuity Supplement)</a:t>
            </a:r>
          </a:p>
          <a:p>
            <a:pPr marL="808038" lvl="1" indent="-350838">
              <a:spcBef>
                <a:spcPts val="1200"/>
              </a:spcBef>
              <a:buFont typeface="Arial" charset="0"/>
              <a:buChar char="•"/>
              <a:defRPr/>
            </a:pPr>
            <a:r>
              <a:rPr lang="en-US" sz="2800" dirty="0">
                <a:latin typeface="Arial" charset="0"/>
                <a:cs typeface="Arial" charset="0"/>
              </a:rPr>
              <a:t>Social Security</a:t>
            </a:r>
          </a:p>
          <a:p>
            <a:pPr marL="808038" lvl="1" indent="-350838">
              <a:spcBef>
                <a:spcPts val="1200"/>
              </a:spcBef>
              <a:buFont typeface="Arial" charset="0"/>
              <a:buChar char="•"/>
              <a:defRPr/>
            </a:pPr>
            <a:r>
              <a:rPr lang="en-US" sz="2800" dirty="0">
                <a:latin typeface="Arial" charset="0"/>
                <a:cs typeface="Arial" charset="0"/>
              </a:rPr>
              <a:t>Thrift Savings Plan </a:t>
            </a:r>
            <a:r>
              <a:rPr lang="en-US" sz="2800" strike="sngStrike" dirty="0">
                <a:solidFill>
                  <a:srgbClr val="C00000"/>
                </a:solidFill>
                <a:latin typeface="Arial" charset="0"/>
                <a:cs typeface="Arial" charset="0"/>
              </a:rPr>
              <a:t>(up to 5% matching) </a:t>
            </a:r>
            <a:r>
              <a:rPr lang="en-US" sz="2800" strike="sngStrike" dirty="0" smtClean="0">
                <a:solidFill>
                  <a:srgbClr val="C00000"/>
                </a:solidFill>
                <a:latin typeface="Arial" charset="0"/>
                <a:cs typeface="Arial" charset="0"/>
              </a:rPr>
              <a:t>*</a:t>
            </a:r>
            <a:endParaRPr lang="en-US" sz="2800" strike="sngStrike" dirty="0">
              <a:solidFill>
                <a:srgbClr val="C00000"/>
              </a:solidFill>
              <a:latin typeface="Arial" charset="0"/>
              <a:cs typeface="Arial" charset="0"/>
            </a:endParaRPr>
          </a:p>
          <a:p>
            <a:pPr marL="808038" lvl="1" indent="-350838">
              <a:spcBef>
                <a:spcPts val="1200"/>
              </a:spcBef>
              <a:defRPr/>
            </a:pPr>
            <a:r>
              <a:rPr lang="en-US" sz="2800" dirty="0">
                <a:solidFill>
                  <a:srgbClr val="C00000"/>
                </a:solidFill>
                <a:latin typeface="Arial" charset="0"/>
                <a:cs typeface="Arial" charset="0"/>
              </a:rPr>
              <a:t>	</a:t>
            </a:r>
            <a:r>
              <a:rPr lang="en-US" sz="2800" dirty="0">
                <a:solidFill>
                  <a:srgbClr val="C00000"/>
                </a:solidFill>
              </a:rPr>
              <a:t>	</a:t>
            </a:r>
            <a:r>
              <a:rPr lang="en-US" sz="2800" dirty="0" smtClean="0">
                <a:solidFill>
                  <a:srgbClr val="C00000"/>
                </a:solidFill>
              </a:rPr>
              <a:t>Return on G-fund reduced to 0.02%**</a:t>
            </a:r>
            <a:endParaRPr lang="en-US" sz="1200" dirty="0">
              <a:solidFill>
                <a:srgbClr val="C00000"/>
              </a:solidFill>
              <a:latin typeface="Arial" charset="0"/>
              <a:cs typeface="Arial" charset="0"/>
            </a:endParaRPr>
          </a:p>
          <a:p>
            <a:pPr marL="1265238" lvl="2" indent="-350838">
              <a:spcBef>
                <a:spcPts val="1200"/>
              </a:spcBef>
              <a:defRPr/>
            </a:pPr>
            <a:r>
              <a:rPr lang="en-US" sz="2000" dirty="0" smtClean="0">
                <a:solidFill>
                  <a:srgbClr val="C00000"/>
                </a:solidFill>
                <a:latin typeface="Arial" charset="0"/>
                <a:cs typeface="Arial" charset="0"/>
              </a:rPr>
              <a:t>*S-1486 </a:t>
            </a:r>
            <a:r>
              <a:rPr lang="en-US" sz="2000" dirty="0">
                <a:solidFill>
                  <a:srgbClr val="C00000"/>
                </a:solidFill>
                <a:latin typeface="Arial" charset="0"/>
                <a:cs typeface="Arial" charset="0"/>
              </a:rPr>
              <a:t>–  Would allow USPS to bargain with unions to eliminate USPS matching </a:t>
            </a:r>
            <a:r>
              <a:rPr lang="en-US" sz="2000" dirty="0" smtClean="0">
                <a:solidFill>
                  <a:srgbClr val="C00000"/>
                </a:solidFill>
                <a:latin typeface="Arial" charset="0"/>
                <a:cs typeface="Arial" charset="0"/>
              </a:rPr>
              <a:t>TSP contributions</a:t>
            </a:r>
          </a:p>
          <a:p>
            <a:pPr marL="1265238" lvl="2" indent="-350838">
              <a:spcBef>
                <a:spcPts val="1200"/>
              </a:spcBef>
              <a:defRPr/>
            </a:pPr>
            <a:r>
              <a:rPr lang="en-US" sz="2000" dirty="0" smtClean="0">
                <a:solidFill>
                  <a:srgbClr val="C00000"/>
                </a:solidFill>
              </a:rPr>
              <a:t>** House Budgets 2016 &amp; 2017; 2015 Highway Transportation bill</a:t>
            </a:r>
            <a:endParaRPr lang="en-US" sz="2000" dirty="0" smtClean="0">
              <a:solidFill>
                <a:srgbClr val="C00000"/>
              </a:solidFill>
              <a:latin typeface="Arial" charset="0"/>
              <a:cs typeface="Arial" charset="0"/>
            </a:endParaRPr>
          </a:p>
          <a:p>
            <a:pPr marL="1265238" lvl="2" indent="-350838">
              <a:spcBef>
                <a:spcPts val="1200"/>
              </a:spcBef>
              <a:defRPr/>
            </a:pPr>
            <a:endParaRPr lang="en-US" sz="2000" dirty="0" smtClean="0">
              <a:solidFill>
                <a:srgbClr val="C00000"/>
              </a:solidFill>
              <a:latin typeface="Arial" charset="0"/>
              <a:cs typeface="Arial" charset="0"/>
            </a:endParaRPr>
          </a:p>
          <a:p>
            <a:pPr marL="1265238" lvl="2" indent="-350838">
              <a:spcBef>
                <a:spcPts val="1200"/>
              </a:spcBef>
              <a:defRPr/>
            </a:pPr>
            <a:endParaRPr lang="en-US" sz="2800" dirty="0">
              <a:solidFill>
                <a:srgbClr val="C00000"/>
              </a:solidFill>
              <a:latin typeface="Arial" charset="0"/>
              <a:cs typeface="Arial" charset="0"/>
            </a:endParaRPr>
          </a:p>
          <a:p>
            <a:pPr marL="1265238" lvl="2" indent="-350838">
              <a:spcBef>
                <a:spcPts val="1200"/>
              </a:spcBef>
              <a:defRPr/>
            </a:pPr>
            <a:endParaRPr lang="en-US" sz="2800" dirty="0">
              <a:latin typeface="Arial" charset="0"/>
              <a:cs typeface="Arial" charset="0"/>
            </a:endParaRPr>
          </a:p>
          <a:p>
            <a:pPr marL="350838" indent="-350838" eaLnBrk="1" hangingPunct="1">
              <a:spcBef>
                <a:spcPts val="1200"/>
              </a:spcBef>
              <a:spcAft>
                <a:spcPct val="20000"/>
              </a:spcAft>
              <a:defRPr/>
            </a:pPr>
            <a:endParaRPr lang="en-US" sz="3200" dirty="0">
              <a:latin typeface="Arial" charset="0"/>
              <a:cs typeface="Arial" charset="0"/>
            </a:endParaRPr>
          </a:p>
        </p:txBody>
      </p:sp>
      <p:sp>
        <p:nvSpPr>
          <p:cNvPr id="8" name="Title 7"/>
          <p:cNvSpPr>
            <a:spLocks noGrp="1"/>
          </p:cNvSpPr>
          <p:nvPr>
            <p:ph type="title"/>
          </p:nvPr>
        </p:nvSpPr>
        <p:spPr>
          <a:xfrm>
            <a:off x="457200" y="754063"/>
            <a:ext cx="8229600" cy="1143000"/>
          </a:xfrm>
        </p:spPr>
        <p:txBody>
          <a:bodyPr rtlCol="0">
            <a:normAutofit fontScale="90000"/>
          </a:bodyPr>
          <a:lstStyle/>
          <a:p>
            <a:pPr marL="350838" indent="-350838" fontAlgn="auto">
              <a:spcBef>
                <a:spcPts val="1200"/>
              </a:spcBef>
              <a:spcAft>
                <a:spcPts val="0"/>
              </a:spcAft>
              <a:defRPr/>
            </a:pPr>
            <a:r>
              <a:rPr lang="en-US" sz="3600" b="1" dirty="0" smtClean="0"/>
              <a:t>Federal Employees Retirement </a:t>
            </a:r>
            <a:br>
              <a:rPr lang="en-US" sz="3600" b="1" dirty="0" smtClean="0"/>
            </a:br>
            <a:r>
              <a:rPr lang="en-US" sz="3600" b="1" dirty="0" smtClean="0"/>
              <a:t>System (FERS)</a:t>
            </a:r>
            <a:r>
              <a:rPr lang="en-US" b="1" dirty="0" smtClean="0"/>
              <a:t/>
            </a:r>
            <a:br>
              <a:rPr lang="en-US" b="1" dirty="0" smtClean="0"/>
            </a:br>
            <a:endParaRPr lang="en-US" dirty="0"/>
          </a:p>
        </p:txBody>
      </p:sp>
      <p:sp>
        <p:nvSpPr>
          <p:cNvPr id="16388" name="Slide Number Placeholder 6"/>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C704F5-9CB2-4B0B-AD12-DB86B1167025}" type="slidenum">
              <a:rPr lang="en-US" altLang="en-US" sz="1200">
                <a:solidFill>
                  <a:srgbClr val="898989"/>
                </a:solidFill>
                <a:latin typeface="Arial" panose="020B0604020202020204" pitchFamily="34" charset="0"/>
              </a:rPr>
              <a:pPr>
                <a:spcBef>
                  <a:spcPct val="0"/>
                </a:spcBef>
                <a:buFontTx/>
                <a:buNone/>
              </a:pPr>
              <a:t>103</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30629316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1" y="1756220"/>
            <a:ext cx="9144000" cy="5447645"/>
          </a:xfrm>
          <a:prstGeom prst="rect">
            <a:avLst/>
          </a:prstGeom>
          <a:noFill/>
          <a:ln w="12700">
            <a:noFill/>
            <a:miter lim="800000"/>
            <a:headEnd type="none" w="sm" len="sm"/>
            <a:tailEnd type="none" w="sm" len="sm"/>
          </a:ln>
        </p:spPr>
        <p:txBody>
          <a:bodyPr>
            <a:spAutoFit/>
          </a:bodyPr>
          <a:lstStyle/>
          <a:p>
            <a:pPr marL="350838" indent="-350838">
              <a:spcBef>
                <a:spcPts val="1200"/>
              </a:spcBef>
              <a:defRPr/>
            </a:pPr>
            <a:r>
              <a:rPr lang="en-US" sz="2800" dirty="0">
                <a:latin typeface="Arial" charset="0"/>
                <a:cs typeface="Arial" charset="0"/>
              </a:rPr>
              <a:t>FERS effective 1/1/1987  </a:t>
            </a:r>
          </a:p>
          <a:p>
            <a:pPr marL="350838" indent="-350838">
              <a:spcBef>
                <a:spcPts val="1200"/>
              </a:spcBef>
              <a:buFont typeface="Arial" charset="0"/>
              <a:buChar char="•"/>
              <a:defRPr/>
            </a:pPr>
            <a:r>
              <a:rPr lang="en-US" sz="2800" dirty="0">
                <a:latin typeface="Arial" charset="0"/>
                <a:cs typeface="Arial" charset="0"/>
              </a:rPr>
              <a:t>3 different components:</a:t>
            </a:r>
          </a:p>
          <a:p>
            <a:pPr marL="808038" lvl="1" indent="-350838">
              <a:spcBef>
                <a:spcPts val="1200"/>
              </a:spcBef>
              <a:buFont typeface="Arial" charset="0"/>
              <a:buChar char="•"/>
              <a:defRPr/>
            </a:pPr>
            <a:r>
              <a:rPr lang="en-US" sz="2800" strike="sngStrike" dirty="0">
                <a:solidFill>
                  <a:srgbClr val="C00000"/>
                </a:solidFill>
                <a:latin typeface="Arial" charset="0"/>
                <a:cs typeface="Arial" charset="0"/>
              </a:rPr>
              <a:t>Basic Benefit Plan (+ Special Annuity Supplement)</a:t>
            </a:r>
            <a:r>
              <a:rPr lang="en-US" sz="2800" dirty="0">
                <a:latin typeface="Arial" charset="0"/>
                <a:cs typeface="Arial" charset="0"/>
              </a:rPr>
              <a:t> </a:t>
            </a:r>
          </a:p>
          <a:p>
            <a:pPr marL="808038" lvl="1" indent="-350838">
              <a:spcBef>
                <a:spcPts val="1200"/>
              </a:spcBef>
              <a:buFont typeface="Arial" charset="0"/>
              <a:buChar char="•"/>
              <a:defRPr/>
            </a:pPr>
            <a:r>
              <a:rPr lang="en-US" sz="2800" dirty="0">
                <a:latin typeface="Arial" charset="0"/>
                <a:cs typeface="Arial" charset="0"/>
              </a:rPr>
              <a:t>Social Security</a:t>
            </a:r>
          </a:p>
          <a:p>
            <a:pPr marL="808038" lvl="1" indent="-350838">
              <a:spcBef>
                <a:spcPts val="1200"/>
              </a:spcBef>
              <a:buFont typeface="Arial" charset="0"/>
              <a:buChar char="•"/>
              <a:defRPr/>
            </a:pPr>
            <a:r>
              <a:rPr lang="en-US" sz="2800" dirty="0">
                <a:latin typeface="Arial" charset="0"/>
                <a:cs typeface="Arial" charset="0"/>
              </a:rPr>
              <a:t>Thrift Savings Plan (up to 5% matching)</a:t>
            </a:r>
          </a:p>
          <a:p>
            <a:pPr marL="1265238" lvl="2" indent="-350838">
              <a:spcBef>
                <a:spcPts val="1200"/>
              </a:spcBef>
              <a:defRPr/>
            </a:pPr>
            <a:endParaRPr lang="en-US" sz="2800" dirty="0">
              <a:latin typeface="Arial" charset="0"/>
              <a:cs typeface="Arial" charset="0"/>
            </a:endParaRPr>
          </a:p>
          <a:p>
            <a:pPr marL="1265238" lvl="2" indent="-350838">
              <a:spcBef>
                <a:spcPts val="1200"/>
              </a:spcBef>
              <a:buFont typeface="Arial" charset="0"/>
              <a:buChar char="•"/>
              <a:defRPr/>
            </a:pPr>
            <a:r>
              <a:rPr lang="en-US" sz="2000" dirty="0">
                <a:solidFill>
                  <a:srgbClr val="C00000"/>
                </a:solidFill>
                <a:latin typeface="Arial" charset="0"/>
                <a:cs typeface="Arial" charset="0"/>
              </a:rPr>
              <a:t>Burr, Coburn Chambliss senate bill: </a:t>
            </a:r>
            <a:r>
              <a:rPr lang="en-US" sz="2000" i="1" dirty="0">
                <a:solidFill>
                  <a:srgbClr val="C00000"/>
                </a:solidFill>
                <a:latin typeface="Arial" charset="0"/>
                <a:cs typeface="Arial" charset="0"/>
              </a:rPr>
              <a:t>Public-Private Employee Retirement Parity Act introduced 11/12/2013  	</a:t>
            </a:r>
            <a:r>
              <a:rPr lang="en-US" sz="2000" dirty="0">
                <a:solidFill>
                  <a:srgbClr val="C00000"/>
                </a:solidFill>
                <a:latin typeface="Arial" charset="0"/>
                <a:cs typeface="Arial" charset="0"/>
              </a:rPr>
              <a:t>S 644</a:t>
            </a:r>
          </a:p>
          <a:p>
            <a:pPr marL="1265238" lvl="2" indent="-350838">
              <a:spcBef>
                <a:spcPts val="1200"/>
              </a:spcBef>
              <a:buFont typeface="Arial" charset="0"/>
              <a:buChar char="•"/>
              <a:defRPr/>
            </a:pPr>
            <a:endParaRPr lang="en-US" sz="2800" dirty="0">
              <a:latin typeface="Arial" charset="0"/>
              <a:cs typeface="Arial" charset="0"/>
            </a:endParaRPr>
          </a:p>
          <a:p>
            <a:pPr marL="350838" indent="-350838" eaLnBrk="1" hangingPunct="1">
              <a:spcBef>
                <a:spcPts val="1200"/>
              </a:spcBef>
              <a:spcAft>
                <a:spcPct val="20000"/>
              </a:spcAft>
              <a:defRPr/>
            </a:pPr>
            <a:endParaRPr lang="en-US" sz="3200" dirty="0">
              <a:latin typeface="Arial" charset="0"/>
              <a:cs typeface="Arial" charset="0"/>
            </a:endParaRPr>
          </a:p>
        </p:txBody>
      </p:sp>
      <p:sp>
        <p:nvSpPr>
          <p:cNvPr id="8" name="Title 7"/>
          <p:cNvSpPr>
            <a:spLocks noGrp="1"/>
          </p:cNvSpPr>
          <p:nvPr>
            <p:ph type="title"/>
          </p:nvPr>
        </p:nvSpPr>
        <p:spPr>
          <a:xfrm>
            <a:off x="457200" y="739775"/>
            <a:ext cx="8229600" cy="1143000"/>
          </a:xfrm>
        </p:spPr>
        <p:txBody>
          <a:bodyPr rtlCol="0">
            <a:normAutofit fontScale="90000"/>
          </a:bodyPr>
          <a:lstStyle/>
          <a:p>
            <a:pPr marL="350838" indent="-350838" fontAlgn="auto">
              <a:spcBef>
                <a:spcPts val="1200"/>
              </a:spcBef>
              <a:spcAft>
                <a:spcPts val="0"/>
              </a:spcAft>
              <a:defRPr/>
            </a:pPr>
            <a:r>
              <a:rPr lang="en-US" sz="3600" b="1" dirty="0" smtClean="0"/>
              <a:t>Federal Employees Retirement </a:t>
            </a:r>
            <a:br>
              <a:rPr lang="en-US" sz="3600" b="1" dirty="0" smtClean="0"/>
            </a:br>
            <a:r>
              <a:rPr lang="en-US" sz="3600" b="1" dirty="0" smtClean="0"/>
              <a:t>System (FERS)</a:t>
            </a:r>
            <a:r>
              <a:rPr lang="en-US" b="1" dirty="0" smtClean="0"/>
              <a:t/>
            </a:r>
            <a:br>
              <a:rPr lang="en-US" b="1" dirty="0" smtClean="0"/>
            </a:br>
            <a:endParaRPr lang="en-US" dirty="0"/>
          </a:p>
        </p:txBody>
      </p:sp>
      <p:sp>
        <p:nvSpPr>
          <p:cNvPr id="18436" name="Slide Number Placeholder 6"/>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B64257A-A85E-4C35-9051-F8DB63B600A7}" type="slidenum">
              <a:rPr lang="en-US" altLang="en-US" sz="1200">
                <a:solidFill>
                  <a:srgbClr val="898989"/>
                </a:solidFill>
                <a:latin typeface="Arial" panose="020B0604020202020204" pitchFamily="34" charset="0"/>
              </a:rPr>
              <a:pPr>
                <a:spcBef>
                  <a:spcPct val="0"/>
                </a:spcBef>
                <a:buFontTx/>
                <a:buNone/>
              </a:pPr>
              <a:t>104</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57783811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1" y="1523996"/>
            <a:ext cx="9144000" cy="5262979"/>
          </a:xfrm>
          <a:prstGeom prst="rect">
            <a:avLst/>
          </a:prstGeom>
          <a:noFill/>
          <a:ln w="12700">
            <a:noFill/>
            <a:miter lim="800000"/>
            <a:headEnd type="none" w="sm" len="sm"/>
            <a:tailEnd type="none" w="sm" len="sm"/>
          </a:ln>
        </p:spPr>
        <p:txBody>
          <a:bodyPr>
            <a:spAutoFit/>
          </a:bodyPr>
          <a:lstStyle/>
          <a:p>
            <a:pPr marL="350838" indent="-350838">
              <a:spcBef>
                <a:spcPts val="1200"/>
              </a:spcBef>
              <a:buFont typeface="Arial" charset="0"/>
              <a:buChar char="•"/>
              <a:defRPr/>
            </a:pPr>
            <a:endParaRPr lang="en-US" sz="2800" dirty="0">
              <a:latin typeface="Arial" charset="0"/>
              <a:cs typeface="Arial" charset="0"/>
            </a:endParaRPr>
          </a:p>
          <a:p>
            <a:pPr marL="350838" indent="-350838">
              <a:spcBef>
                <a:spcPts val="1200"/>
              </a:spcBef>
              <a:defRPr/>
            </a:pPr>
            <a:r>
              <a:rPr lang="en-US" sz="2800" dirty="0">
                <a:latin typeface="Arial" charset="0"/>
                <a:cs typeface="Arial" charset="0"/>
              </a:rPr>
              <a:t>FERS effective 1/1/1987  </a:t>
            </a:r>
          </a:p>
          <a:p>
            <a:pPr marL="350838" indent="-350838">
              <a:spcBef>
                <a:spcPts val="1200"/>
              </a:spcBef>
              <a:buFont typeface="Arial" charset="0"/>
              <a:buChar char="•"/>
              <a:defRPr/>
            </a:pPr>
            <a:r>
              <a:rPr lang="en-US" sz="2800" dirty="0">
                <a:latin typeface="Arial" charset="0"/>
                <a:cs typeface="Arial" charset="0"/>
              </a:rPr>
              <a:t>3 different components:</a:t>
            </a:r>
          </a:p>
          <a:p>
            <a:pPr marL="808038" lvl="1" indent="-350838">
              <a:spcBef>
                <a:spcPts val="1200"/>
              </a:spcBef>
              <a:buFont typeface="Arial" charset="0"/>
              <a:buChar char="•"/>
              <a:defRPr/>
            </a:pPr>
            <a:r>
              <a:rPr lang="en-US" sz="2800" strike="sngStrike" dirty="0">
                <a:solidFill>
                  <a:srgbClr val="C00000"/>
                </a:solidFill>
                <a:latin typeface="Arial" charset="0"/>
                <a:cs typeface="Arial" charset="0"/>
              </a:rPr>
              <a:t>Basic Benefit Plan (+ Special Annuity Supplement)</a:t>
            </a:r>
          </a:p>
          <a:p>
            <a:pPr marL="808038" lvl="1" indent="-350838">
              <a:spcBef>
                <a:spcPts val="1200"/>
              </a:spcBef>
              <a:buFont typeface="Arial" charset="0"/>
              <a:buChar char="•"/>
              <a:defRPr/>
            </a:pPr>
            <a:r>
              <a:rPr lang="en-US" sz="2800" dirty="0">
                <a:latin typeface="Arial" charset="0"/>
                <a:cs typeface="Arial" charset="0"/>
              </a:rPr>
              <a:t> Social Security </a:t>
            </a:r>
            <a:r>
              <a:rPr lang="en-US" sz="2800" dirty="0">
                <a:solidFill>
                  <a:srgbClr val="C00000"/>
                </a:solidFill>
                <a:latin typeface="Arial" charset="0"/>
                <a:cs typeface="Arial" charset="0"/>
              </a:rPr>
              <a:t>(Reduced via Chained CPI)</a:t>
            </a:r>
            <a:endParaRPr lang="en-US" sz="2800" dirty="0">
              <a:latin typeface="Arial" charset="0"/>
              <a:cs typeface="Arial" charset="0"/>
            </a:endParaRPr>
          </a:p>
          <a:p>
            <a:pPr marL="808038" lvl="1" indent="-350838">
              <a:spcBef>
                <a:spcPts val="1200"/>
              </a:spcBef>
              <a:buFont typeface="Arial" charset="0"/>
              <a:buChar char="•"/>
              <a:defRPr/>
            </a:pPr>
            <a:r>
              <a:rPr lang="en-US" sz="2800" dirty="0">
                <a:latin typeface="Arial" charset="0"/>
                <a:cs typeface="Arial" charset="0"/>
              </a:rPr>
              <a:t>Thrift Savings Plan </a:t>
            </a:r>
            <a:r>
              <a:rPr lang="en-US" sz="2800" strike="sngStrike" dirty="0">
                <a:solidFill>
                  <a:srgbClr val="C00000"/>
                </a:solidFill>
                <a:latin typeface="Arial" charset="0"/>
                <a:cs typeface="Arial" charset="0"/>
              </a:rPr>
              <a:t>(up to 5% matching) </a:t>
            </a:r>
          </a:p>
          <a:p>
            <a:pPr marL="808038" lvl="1" indent="-350838">
              <a:spcBef>
                <a:spcPts val="1200"/>
              </a:spcBef>
              <a:defRPr/>
            </a:pPr>
            <a:r>
              <a:rPr lang="en-US" sz="2800" dirty="0">
                <a:solidFill>
                  <a:srgbClr val="C00000"/>
                </a:solidFill>
                <a:latin typeface="Arial" charset="0"/>
                <a:cs typeface="Arial" charset="0"/>
              </a:rPr>
              <a:t>	No matching employer </a:t>
            </a:r>
            <a:r>
              <a:rPr lang="en-US" sz="2800" dirty="0" smtClean="0">
                <a:solidFill>
                  <a:srgbClr val="C00000"/>
                </a:solidFill>
                <a:latin typeface="Arial" charset="0"/>
                <a:cs typeface="Arial" charset="0"/>
              </a:rPr>
              <a:t>contribution</a:t>
            </a:r>
          </a:p>
          <a:p>
            <a:pPr marL="808038" lvl="1" indent="-350838">
              <a:spcBef>
                <a:spcPts val="1200"/>
              </a:spcBef>
              <a:defRPr/>
            </a:pPr>
            <a:r>
              <a:rPr lang="en-US" sz="2800" dirty="0" smtClean="0">
                <a:solidFill>
                  <a:srgbClr val="C00000"/>
                </a:solidFill>
              </a:rPr>
              <a:t>	G fund return reduced to 0.02%</a:t>
            </a:r>
            <a:endParaRPr lang="en-US" sz="2800" dirty="0">
              <a:latin typeface="Arial" charset="0"/>
              <a:cs typeface="Arial" charset="0"/>
            </a:endParaRPr>
          </a:p>
          <a:p>
            <a:pPr marL="350838" indent="-350838" eaLnBrk="1" hangingPunct="1">
              <a:spcBef>
                <a:spcPts val="1200"/>
              </a:spcBef>
              <a:spcAft>
                <a:spcPct val="20000"/>
              </a:spcAft>
              <a:defRPr/>
            </a:pPr>
            <a:endParaRPr lang="en-US" sz="3200" dirty="0">
              <a:latin typeface="Arial" charset="0"/>
              <a:cs typeface="Arial" charset="0"/>
            </a:endParaRPr>
          </a:p>
        </p:txBody>
      </p:sp>
      <p:sp>
        <p:nvSpPr>
          <p:cNvPr id="8" name="Title 7"/>
          <p:cNvSpPr>
            <a:spLocks noGrp="1"/>
          </p:cNvSpPr>
          <p:nvPr>
            <p:ph type="title"/>
          </p:nvPr>
        </p:nvSpPr>
        <p:spPr>
          <a:xfrm>
            <a:off x="457200" y="754063"/>
            <a:ext cx="8229600" cy="1143000"/>
          </a:xfrm>
        </p:spPr>
        <p:txBody>
          <a:bodyPr rtlCol="0">
            <a:normAutofit fontScale="90000"/>
          </a:bodyPr>
          <a:lstStyle/>
          <a:p>
            <a:pPr marL="350838" indent="-350838" fontAlgn="auto">
              <a:spcBef>
                <a:spcPts val="1200"/>
              </a:spcBef>
              <a:spcAft>
                <a:spcPts val="0"/>
              </a:spcAft>
              <a:defRPr/>
            </a:pPr>
            <a:r>
              <a:rPr lang="en-US" sz="3600" b="1" dirty="0" smtClean="0"/>
              <a:t>Federal Employees Retirement </a:t>
            </a:r>
            <a:br>
              <a:rPr lang="en-US" sz="3600" b="1" dirty="0" smtClean="0"/>
            </a:br>
            <a:r>
              <a:rPr lang="en-US" sz="3600" b="1" dirty="0" smtClean="0"/>
              <a:t>System (FERS)</a:t>
            </a:r>
            <a:r>
              <a:rPr lang="en-US" b="1" dirty="0" smtClean="0"/>
              <a:t/>
            </a:r>
            <a:br>
              <a:rPr lang="en-US" b="1" dirty="0" smtClean="0"/>
            </a:br>
            <a:endParaRPr lang="en-US" dirty="0"/>
          </a:p>
        </p:txBody>
      </p:sp>
      <p:sp>
        <p:nvSpPr>
          <p:cNvPr id="20484" name="Slide Number Placeholder 6"/>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9FC569-5321-402C-B27E-70ECF4434B72}" type="slidenum">
              <a:rPr lang="en-US" altLang="en-US" sz="1200">
                <a:solidFill>
                  <a:srgbClr val="898989"/>
                </a:solidFill>
                <a:latin typeface="Arial" panose="020B0604020202020204" pitchFamily="34" charset="0"/>
              </a:rPr>
              <a:pPr>
                <a:spcBef>
                  <a:spcPct val="0"/>
                </a:spcBef>
                <a:buFontTx/>
                <a:buNone/>
              </a:pPr>
              <a:t>105</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399972666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823913" y="657225"/>
            <a:ext cx="7467600" cy="808038"/>
          </a:xfrm>
        </p:spPr>
        <p:txBody>
          <a:bodyPr anchor="t"/>
          <a:lstStyle/>
          <a:p>
            <a:pPr eaLnBrk="1" hangingPunct="1"/>
            <a:r>
              <a:rPr lang="en-US" altLang="en-US" sz="3200" b="1" smtClean="0"/>
              <a:t>Basic Annuity</a:t>
            </a:r>
          </a:p>
        </p:txBody>
      </p:sp>
      <p:pic>
        <p:nvPicPr>
          <p:cNvPr id="30723" name="Picture 2" descr="MCj04396000000[1]"/>
          <p:cNvPicPr>
            <a:picLocks noGrp="1" noChangeAspect="1" noChangeArrowheads="1"/>
          </p:cNvPicPr>
          <p:nvPr>
            <p:ph idx="1"/>
          </p:nvPr>
        </p:nvPicPr>
        <p:blipFill>
          <a:blip r:embed="rId3">
            <a:lum bright="70000" contrast="-70000"/>
            <a:extLst>
              <a:ext uri="{28A0092B-C50C-407E-A947-70E740481C1C}">
                <a14:useLocalDpi xmlns:a14="http://schemas.microsoft.com/office/drawing/2010/main" val="0"/>
              </a:ext>
            </a:extLst>
          </a:blip>
          <a:srcRect/>
          <a:stretch>
            <a:fillRect/>
          </a:stretch>
        </p:blipFill>
        <p:spPr>
          <a:xfrm>
            <a:off x="685800" y="1600200"/>
            <a:ext cx="7772400" cy="4525963"/>
          </a:xfrm>
        </p:spPr>
      </p:pic>
      <p:sp>
        <p:nvSpPr>
          <p:cNvPr id="30724" name="Slide Number Placeholder 7"/>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56852F-730B-436B-8A69-E0D89FA2F3DA}" type="slidenum">
              <a:rPr lang="en-US" altLang="en-US" sz="1200">
                <a:solidFill>
                  <a:srgbClr val="898989"/>
                </a:solidFill>
                <a:latin typeface="Arial" panose="020B0604020202020204" pitchFamily="34" charset="0"/>
              </a:rPr>
              <a:pPr>
                <a:spcBef>
                  <a:spcPct val="0"/>
                </a:spcBef>
                <a:buFontTx/>
                <a:buNone/>
              </a:pPr>
              <a:t>106</a:t>
            </a:fld>
            <a:endParaRPr lang="en-US" altLang="en-US" sz="1200">
              <a:solidFill>
                <a:srgbClr val="898989"/>
              </a:solidFill>
              <a:latin typeface="Arial" panose="020B0604020202020204" pitchFamily="34" charset="0"/>
            </a:endParaRPr>
          </a:p>
        </p:txBody>
      </p:sp>
      <p:sp>
        <p:nvSpPr>
          <p:cNvPr id="33796" name="Rectangle 4"/>
          <p:cNvSpPr>
            <a:spLocks noChangeArrowheads="1"/>
          </p:cNvSpPr>
          <p:nvPr/>
        </p:nvSpPr>
        <p:spPr bwMode="auto">
          <a:xfrm>
            <a:off x="1175664" y="1676400"/>
            <a:ext cx="7370763" cy="5047536"/>
          </a:xfrm>
          <a:prstGeom prst="rect">
            <a:avLst/>
          </a:prstGeom>
          <a:noFill/>
          <a:ln w="12700">
            <a:noFill/>
            <a:miter lim="800000"/>
            <a:headEnd type="none" w="sm" len="sm"/>
            <a:tailEnd type="none" w="sm" len="sm"/>
          </a:ln>
        </p:spPr>
        <p:txBody>
          <a:bodyPr>
            <a:spAutoFit/>
          </a:bodyPr>
          <a:lstStyle/>
          <a:p>
            <a:pPr marL="231775" indent="-231775">
              <a:spcBef>
                <a:spcPct val="50000"/>
              </a:spcBef>
              <a:buFontTx/>
              <a:buChar char="•"/>
              <a:defRPr/>
            </a:pPr>
            <a:r>
              <a:rPr lang="en-US" sz="2800" dirty="0">
                <a:latin typeface="Arial" charset="0"/>
                <a:cs typeface="Arial" charset="0"/>
              </a:rPr>
              <a:t>Annuity is based on a percentage of the High </a:t>
            </a:r>
            <a:r>
              <a:rPr lang="en-US" sz="2800" strike="sngStrike" dirty="0">
                <a:latin typeface="Arial" charset="0"/>
                <a:cs typeface="Arial" charset="0"/>
              </a:rPr>
              <a:t>3</a:t>
            </a:r>
            <a:r>
              <a:rPr lang="en-US" sz="2800" dirty="0">
                <a:latin typeface="Arial" charset="0"/>
                <a:cs typeface="Arial" charset="0"/>
              </a:rPr>
              <a:t>  </a:t>
            </a:r>
            <a:r>
              <a:rPr lang="en-US" sz="2800" dirty="0">
                <a:solidFill>
                  <a:srgbClr val="C00000"/>
                </a:solidFill>
                <a:latin typeface="Arial" charset="0"/>
                <a:cs typeface="Arial" charset="0"/>
              </a:rPr>
              <a:t>5 </a:t>
            </a:r>
            <a:r>
              <a:rPr lang="en-US" sz="2800" dirty="0">
                <a:latin typeface="Arial" charset="0"/>
                <a:cs typeface="Arial" charset="0"/>
              </a:rPr>
              <a:t> year average salary</a:t>
            </a:r>
          </a:p>
          <a:p>
            <a:pPr marL="231775" indent="-231775">
              <a:spcBef>
                <a:spcPct val="50000"/>
              </a:spcBef>
              <a:buFontTx/>
              <a:buChar char="•"/>
              <a:defRPr/>
            </a:pPr>
            <a:endParaRPr lang="en-US" sz="2800" dirty="0">
              <a:latin typeface="Arial" charset="0"/>
              <a:cs typeface="Arial" charset="0"/>
            </a:endParaRPr>
          </a:p>
          <a:p>
            <a:pPr marL="231775" indent="-231775">
              <a:spcBef>
                <a:spcPct val="50000"/>
              </a:spcBef>
              <a:buFontTx/>
              <a:buChar char="•"/>
              <a:defRPr/>
            </a:pPr>
            <a:r>
              <a:rPr lang="en-US" sz="2800" dirty="0">
                <a:latin typeface="Arial" charset="0"/>
                <a:cs typeface="Arial" charset="0"/>
              </a:rPr>
              <a:t>Percentage is determined by the amount of creditable service and the appropriate annuity formula</a:t>
            </a:r>
          </a:p>
          <a:p>
            <a:pPr marL="231775" indent="-231775">
              <a:spcBef>
                <a:spcPct val="50000"/>
              </a:spcBef>
              <a:buFontTx/>
              <a:buChar char="•"/>
              <a:defRPr/>
            </a:pPr>
            <a:endParaRPr lang="en-US" sz="2800" dirty="0">
              <a:latin typeface="Arial" charset="0"/>
              <a:cs typeface="Arial" charset="0"/>
            </a:endParaRPr>
          </a:p>
          <a:p>
            <a:pPr marL="231775" indent="-231775">
              <a:spcBef>
                <a:spcPct val="50000"/>
              </a:spcBef>
              <a:buFontTx/>
              <a:buChar char="•"/>
              <a:defRPr/>
            </a:pPr>
            <a:r>
              <a:rPr lang="en-US" sz="2000" dirty="0">
                <a:solidFill>
                  <a:srgbClr val="C00000"/>
                </a:solidFill>
                <a:latin typeface="Arial" charset="0"/>
                <a:cs typeface="Arial" charset="0"/>
              </a:rPr>
              <a:t>Securing Annuities for Federal Employees Act 2012</a:t>
            </a:r>
            <a:endParaRPr lang="en-US" sz="2800" dirty="0">
              <a:solidFill>
                <a:srgbClr val="C00000"/>
              </a:solidFill>
              <a:latin typeface="Arial" charset="0"/>
              <a:cs typeface="Arial" charset="0"/>
            </a:endParaRPr>
          </a:p>
          <a:p>
            <a:pPr marL="231775" indent="-231775">
              <a:spcBef>
                <a:spcPct val="50000"/>
              </a:spcBef>
              <a:buFontTx/>
              <a:buChar char="•"/>
              <a:defRPr/>
            </a:pPr>
            <a:endParaRPr lang="en-US" sz="2800" dirty="0">
              <a:latin typeface="Arial" charset="0"/>
              <a:cs typeface="Arial" charset="0"/>
            </a:endParaRPr>
          </a:p>
        </p:txBody>
      </p:sp>
    </p:spTree>
    <p:extLst>
      <p:ext uri="{BB962C8B-B14F-4D97-AF65-F5344CB8AC3E}">
        <p14:creationId xmlns:p14="http://schemas.microsoft.com/office/powerpoint/2010/main" val="23061807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r>
              <a:rPr lang="en-US" b="1" dirty="0"/>
              <a:t>The War on </a:t>
            </a:r>
            <a:r>
              <a:rPr lang="en-US" b="1" dirty="0" smtClean="0"/>
              <a:t>Retirement</a:t>
            </a:r>
          </a:p>
          <a:p>
            <a:pPr marL="0" indent="0" algn="ctr">
              <a:buNone/>
            </a:pPr>
            <a:endParaRPr lang="en-US" b="1" dirty="0"/>
          </a:p>
          <a:p>
            <a:pPr marL="0" indent="0" algn="ctr">
              <a:buNone/>
            </a:pPr>
            <a:r>
              <a:rPr lang="en-US" b="1" dirty="0" smtClean="0"/>
              <a:t>The Court of Public Opinion Attacks</a:t>
            </a:r>
          </a:p>
          <a:p>
            <a:pPr marL="0" indent="0" algn="ctr">
              <a:buNone/>
            </a:pPr>
            <a:endParaRPr lang="en-US" dirty="0"/>
          </a:p>
          <a:p>
            <a:pPr marL="0" indent="0">
              <a:buNone/>
            </a:pPr>
            <a:r>
              <a:rPr lang="en-US" dirty="0" smtClean="0"/>
              <a:t>The banker</a:t>
            </a:r>
          </a:p>
          <a:p>
            <a:pPr marL="0" indent="0">
              <a:buNone/>
            </a:pPr>
            <a:r>
              <a:rPr lang="en-US" dirty="0" smtClean="0"/>
              <a:t>The entrepreneur</a:t>
            </a:r>
          </a:p>
          <a:p>
            <a:pPr marL="0" indent="0">
              <a:buNone/>
            </a:pPr>
            <a:r>
              <a:rPr lang="en-US" dirty="0" smtClean="0"/>
              <a:t>The pundit</a:t>
            </a:r>
          </a:p>
          <a:p>
            <a:pPr marL="0" indent="0">
              <a:buNone/>
            </a:pPr>
            <a:r>
              <a:rPr lang="en-US" dirty="0" smtClean="0"/>
              <a:t>The commissioner</a:t>
            </a:r>
            <a:endParaRPr lang="en-US" dirty="0"/>
          </a:p>
          <a:p>
            <a:pPr marL="0" indent="0">
              <a:buNone/>
            </a:pPr>
            <a:endParaRPr lang="en-US" dirty="0"/>
          </a:p>
        </p:txBody>
      </p:sp>
    </p:spTree>
    <p:extLst>
      <p:ext uri="{BB962C8B-B14F-4D97-AF65-F5344CB8AC3E}">
        <p14:creationId xmlns:p14="http://schemas.microsoft.com/office/powerpoint/2010/main" val="7960128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from the Oligarchy</a:t>
            </a:r>
            <a:endParaRPr lang="en-US" dirty="0"/>
          </a:p>
        </p:txBody>
      </p:sp>
      <p:sp>
        <p:nvSpPr>
          <p:cNvPr id="3" name="Content Placeholder 2"/>
          <p:cNvSpPr>
            <a:spLocks noGrp="1"/>
          </p:cNvSpPr>
          <p:nvPr>
            <p:ph idx="1"/>
          </p:nvPr>
        </p:nvSpPr>
        <p:spPr/>
        <p:txBody>
          <a:bodyPr>
            <a:normAutofit/>
          </a:bodyPr>
          <a:lstStyle/>
          <a:p>
            <a:pPr marL="0" indent="0">
              <a:buNone/>
            </a:pPr>
            <a:r>
              <a:rPr lang="en-US" dirty="0"/>
              <a:t> </a:t>
            </a:r>
          </a:p>
          <a:p>
            <a:pPr marL="0" indent="0">
              <a:buNone/>
            </a:pPr>
            <a:endParaRPr lang="en-US" sz="1500" b="1" dirty="0"/>
          </a:p>
          <a:p>
            <a:pPr marL="0" indent="0">
              <a:buNone/>
            </a:pPr>
            <a:r>
              <a:rPr lang="en-US" sz="1500" b="1" dirty="0"/>
              <a:t>Bank CEO</a:t>
            </a:r>
            <a:r>
              <a:rPr lang="en-US" sz="1500" dirty="0"/>
              <a:t> when asked about retirement insecurity for working class people:</a:t>
            </a:r>
          </a:p>
          <a:p>
            <a:endParaRPr lang="en-US" dirty="0"/>
          </a:p>
          <a:p>
            <a:pPr marL="0" indent="0">
              <a:buNone/>
            </a:pPr>
            <a:r>
              <a:rPr lang="en-US" sz="3225" i="1" dirty="0"/>
              <a:t>“They don’t have any money while they’re working, so why would they have any money in retirement?”</a:t>
            </a:r>
            <a:endParaRPr lang="en-US" sz="3225" dirty="0"/>
          </a:p>
          <a:p>
            <a:endParaRPr lang="en-US" dirty="0"/>
          </a:p>
          <a:p>
            <a:endParaRPr lang="en-US" dirty="0"/>
          </a:p>
          <a:p>
            <a:endParaRPr lang="en-US" dirty="0"/>
          </a:p>
        </p:txBody>
      </p:sp>
    </p:spTree>
    <p:extLst>
      <p:ext uri="{BB962C8B-B14F-4D97-AF65-F5344CB8AC3E}">
        <p14:creationId xmlns:p14="http://schemas.microsoft.com/office/powerpoint/2010/main" val="325942211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Quotes from the Oligarchy</a:t>
            </a:r>
          </a:p>
        </p:txBody>
      </p:sp>
      <p:sp>
        <p:nvSpPr>
          <p:cNvPr id="3" name="Content Placeholder 2"/>
          <p:cNvSpPr>
            <a:spLocks noGrp="1"/>
          </p:cNvSpPr>
          <p:nvPr>
            <p:ph idx="1"/>
          </p:nvPr>
        </p:nvSpPr>
        <p:spPr/>
        <p:txBody>
          <a:bodyPr>
            <a:normAutofit/>
          </a:bodyPr>
          <a:lstStyle/>
          <a:p>
            <a:pPr marL="0" indent="0">
              <a:buNone/>
            </a:pPr>
            <a:r>
              <a:rPr lang="en-US" sz="1800" b="1" dirty="0"/>
              <a:t>Tech entrepreneur</a:t>
            </a:r>
            <a:r>
              <a:rPr lang="en-US" sz="1800" dirty="0"/>
              <a:t> arguing retirement is not consistent with biblical teachings:</a:t>
            </a:r>
          </a:p>
          <a:p>
            <a:endParaRPr lang="en-US" dirty="0"/>
          </a:p>
          <a:p>
            <a:pPr marL="0" indent="0">
              <a:buNone/>
            </a:pPr>
            <a:r>
              <a:rPr lang="en-US" sz="2100" i="1" dirty="0"/>
              <a:t>“There’s nothing in the bible that talks about retirement… Nowhere does it say, ‘Well, he was a good and faithful servant, so he went to the beach.’ It doesn’t say that anywhere… Noah… wasn’t like, cashing Social Security checks, he wasn’t hanging out, he was working. So I think we have an obligation to work</a:t>
            </a:r>
            <a:r>
              <a:rPr lang="en-US" sz="2100" i="1" dirty="0" smtClean="0"/>
              <a:t>.“</a:t>
            </a:r>
            <a:endParaRPr lang="en-US" sz="2100" dirty="0"/>
          </a:p>
        </p:txBody>
      </p:sp>
    </p:spTree>
    <p:extLst>
      <p:ext uri="{BB962C8B-B14F-4D97-AF65-F5344CB8AC3E}">
        <p14:creationId xmlns:p14="http://schemas.microsoft.com/office/powerpoint/2010/main" val="3892016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722100" y="232224"/>
            <a:ext cx="7696200" cy="1295400"/>
          </a:xfrm>
        </p:spPr>
        <p:txBody>
          <a:bodyPr/>
          <a:lstStyle/>
          <a:p>
            <a:pPr eaLnBrk="1" hangingPunct="1"/>
            <a:r>
              <a:rPr lang="en-US" sz="3200" b="1" dirty="0" smtClean="0"/>
              <a:t>Age and Service Requirements for </a:t>
            </a:r>
            <a:br>
              <a:rPr lang="en-US" sz="3200" b="1" dirty="0" smtClean="0"/>
            </a:br>
            <a:r>
              <a:rPr lang="en-US" sz="3200" b="1" dirty="0" smtClean="0"/>
              <a:t>Regular Retirement</a:t>
            </a:r>
          </a:p>
        </p:txBody>
      </p:sp>
      <p:sp>
        <p:nvSpPr>
          <p:cNvPr id="29" name="Slide Number Placeholder 28"/>
          <p:cNvSpPr>
            <a:spLocks noGrp="1"/>
          </p:cNvSpPr>
          <p:nvPr>
            <p:ph type="sldNum" sz="quarter" idx="12"/>
          </p:nvPr>
        </p:nvSpPr>
        <p:spPr/>
        <p:txBody>
          <a:bodyPr/>
          <a:lstStyle/>
          <a:p>
            <a:pPr>
              <a:defRPr/>
            </a:pPr>
            <a:fld id="{CBDD7928-7170-4C79-AD39-76FA5D59B8C9}" type="slidenum">
              <a:rPr lang="en-US" smtClean="0"/>
              <a:pPr>
                <a:defRPr/>
              </a:pPr>
              <a:t>11</a:t>
            </a:fld>
            <a:endParaRPr lang="en-US" dirty="0"/>
          </a:p>
        </p:txBody>
      </p:sp>
      <p:sp>
        <p:nvSpPr>
          <p:cNvPr id="14339" name="Text Box 3"/>
          <p:cNvSpPr txBox="1">
            <a:spLocks noChangeArrowheads="1"/>
          </p:cNvSpPr>
          <p:nvPr/>
        </p:nvSpPr>
        <p:spPr bwMode="auto">
          <a:xfrm>
            <a:off x="4688119" y="2017490"/>
            <a:ext cx="2057400" cy="5847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b="1" u="sng" dirty="0"/>
              <a:t>Age</a:t>
            </a:r>
          </a:p>
        </p:txBody>
      </p:sp>
      <p:sp>
        <p:nvSpPr>
          <p:cNvPr id="14340" name="Text Box 4"/>
          <p:cNvSpPr txBox="1">
            <a:spLocks noChangeArrowheads="1"/>
          </p:cNvSpPr>
          <p:nvPr/>
        </p:nvSpPr>
        <p:spPr bwMode="auto">
          <a:xfrm>
            <a:off x="6897919" y="2032003"/>
            <a:ext cx="2057400" cy="5847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b="1" u="sng" dirty="0"/>
              <a:t>Service</a:t>
            </a:r>
          </a:p>
        </p:txBody>
      </p:sp>
      <p:sp>
        <p:nvSpPr>
          <p:cNvPr id="14341" name="Text Box 5"/>
          <p:cNvSpPr txBox="1">
            <a:spLocks noChangeArrowheads="1"/>
          </p:cNvSpPr>
          <p:nvPr/>
        </p:nvSpPr>
        <p:spPr bwMode="auto">
          <a:xfrm>
            <a:off x="4688119" y="2827570"/>
            <a:ext cx="2057400" cy="5847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MRA</a:t>
            </a:r>
          </a:p>
        </p:txBody>
      </p:sp>
      <p:sp>
        <p:nvSpPr>
          <p:cNvPr id="14342" name="Text Box 6"/>
          <p:cNvSpPr txBox="1">
            <a:spLocks noChangeArrowheads="1"/>
          </p:cNvSpPr>
          <p:nvPr/>
        </p:nvSpPr>
        <p:spPr bwMode="auto">
          <a:xfrm>
            <a:off x="6807203" y="2830289"/>
            <a:ext cx="2057400" cy="5847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30 years</a:t>
            </a:r>
          </a:p>
        </p:txBody>
      </p:sp>
      <p:sp>
        <p:nvSpPr>
          <p:cNvPr id="14343" name="Text Box 7"/>
          <p:cNvSpPr txBox="1">
            <a:spLocks noChangeArrowheads="1"/>
          </p:cNvSpPr>
          <p:nvPr/>
        </p:nvSpPr>
        <p:spPr bwMode="auto">
          <a:xfrm>
            <a:off x="4688119" y="3589570"/>
            <a:ext cx="2057400" cy="5847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60</a:t>
            </a:r>
          </a:p>
        </p:txBody>
      </p:sp>
      <p:sp>
        <p:nvSpPr>
          <p:cNvPr id="14344" name="Text Box 8"/>
          <p:cNvSpPr txBox="1">
            <a:spLocks noChangeArrowheads="1"/>
          </p:cNvSpPr>
          <p:nvPr/>
        </p:nvSpPr>
        <p:spPr bwMode="auto">
          <a:xfrm>
            <a:off x="6821719" y="3621319"/>
            <a:ext cx="2057400" cy="5847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20 years</a:t>
            </a:r>
          </a:p>
        </p:txBody>
      </p:sp>
      <p:sp>
        <p:nvSpPr>
          <p:cNvPr id="14345" name="Text Box 9"/>
          <p:cNvSpPr txBox="1">
            <a:spLocks noChangeArrowheads="1"/>
          </p:cNvSpPr>
          <p:nvPr/>
        </p:nvSpPr>
        <p:spPr bwMode="auto">
          <a:xfrm>
            <a:off x="4688119" y="4351570"/>
            <a:ext cx="2057400" cy="5847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62</a:t>
            </a:r>
          </a:p>
        </p:txBody>
      </p:sp>
      <p:sp>
        <p:nvSpPr>
          <p:cNvPr id="14346" name="Text Box 10"/>
          <p:cNvSpPr txBox="1">
            <a:spLocks noChangeArrowheads="1"/>
          </p:cNvSpPr>
          <p:nvPr/>
        </p:nvSpPr>
        <p:spPr bwMode="auto">
          <a:xfrm>
            <a:off x="6821719" y="4351570"/>
            <a:ext cx="2057400" cy="5847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5 years</a:t>
            </a:r>
          </a:p>
        </p:txBody>
      </p:sp>
      <p:sp>
        <p:nvSpPr>
          <p:cNvPr id="14347" name="Text Box 11"/>
          <p:cNvSpPr txBox="1">
            <a:spLocks noChangeArrowheads="1"/>
          </p:cNvSpPr>
          <p:nvPr/>
        </p:nvSpPr>
        <p:spPr bwMode="auto">
          <a:xfrm>
            <a:off x="4688119" y="5158019"/>
            <a:ext cx="2057400" cy="5847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MRA</a:t>
            </a:r>
          </a:p>
        </p:txBody>
      </p:sp>
      <p:sp>
        <p:nvSpPr>
          <p:cNvPr id="14348" name="Text Box 12"/>
          <p:cNvSpPr txBox="1">
            <a:spLocks noChangeArrowheads="1"/>
          </p:cNvSpPr>
          <p:nvPr/>
        </p:nvSpPr>
        <p:spPr bwMode="auto">
          <a:xfrm>
            <a:off x="6821719" y="5189768"/>
            <a:ext cx="2057400" cy="5847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10 </a:t>
            </a:r>
            <a:r>
              <a:rPr lang="en-US" sz="3200" dirty="0" smtClean="0"/>
              <a:t>years*</a:t>
            </a:r>
            <a:endParaRPr lang="en-US" sz="3200" dirty="0"/>
          </a:p>
        </p:txBody>
      </p:sp>
      <p:sp>
        <p:nvSpPr>
          <p:cNvPr id="14349" name="Line 21"/>
          <p:cNvSpPr>
            <a:spLocks noChangeShapeType="1"/>
          </p:cNvSpPr>
          <p:nvPr/>
        </p:nvSpPr>
        <p:spPr bwMode="auto">
          <a:xfrm>
            <a:off x="4673607" y="1944916"/>
            <a:ext cx="0" cy="3672115"/>
          </a:xfrm>
          <a:prstGeom prst="line">
            <a:avLst/>
          </a:prstGeom>
          <a:noFill/>
          <a:ln w="76200">
            <a:solidFill>
              <a:srgbClr val="0033CC"/>
            </a:solidFill>
            <a:round/>
            <a:headEnd type="none" w="sm" len="sm"/>
            <a:tailEnd type="none" w="sm" len="sm"/>
          </a:ln>
        </p:spPr>
        <p:txBody>
          <a:bodyPr/>
          <a:lstStyle/>
          <a:p>
            <a:endParaRPr lang="en-US" dirty="0"/>
          </a:p>
        </p:txBody>
      </p:sp>
      <p:grpSp>
        <p:nvGrpSpPr>
          <p:cNvPr id="14350" name="Group 24"/>
          <p:cNvGrpSpPr>
            <a:grpSpLocks/>
          </p:cNvGrpSpPr>
          <p:nvPr/>
        </p:nvGrpSpPr>
        <p:grpSpPr bwMode="auto">
          <a:xfrm>
            <a:off x="79848" y="1457558"/>
            <a:ext cx="3962400" cy="3509963"/>
            <a:chOff x="384" y="946"/>
            <a:chExt cx="2496" cy="2211"/>
          </a:xfrm>
        </p:grpSpPr>
        <p:sp>
          <p:nvSpPr>
            <p:cNvPr id="14353" name="Text Box 13"/>
            <p:cNvSpPr txBox="1">
              <a:spLocks noChangeArrowheads="1"/>
            </p:cNvSpPr>
            <p:nvPr/>
          </p:nvSpPr>
          <p:spPr bwMode="auto">
            <a:xfrm>
              <a:off x="384" y="1346"/>
              <a:ext cx="1104" cy="36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b="1" u="sng" dirty="0"/>
                <a:t>Age</a:t>
              </a:r>
            </a:p>
          </p:txBody>
        </p:sp>
        <p:sp>
          <p:nvSpPr>
            <p:cNvPr id="14354" name="Text Box 14"/>
            <p:cNvSpPr txBox="1">
              <a:spLocks noChangeArrowheads="1"/>
            </p:cNvSpPr>
            <p:nvPr/>
          </p:nvSpPr>
          <p:spPr bwMode="auto">
            <a:xfrm>
              <a:off x="1776" y="1337"/>
              <a:ext cx="1104" cy="36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b="1" u="sng" dirty="0"/>
                <a:t>Service</a:t>
              </a:r>
            </a:p>
          </p:txBody>
        </p:sp>
        <p:sp>
          <p:nvSpPr>
            <p:cNvPr id="14355" name="Text Box 15"/>
            <p:cNvSpPr txBox="1">
              <a:spLocks noChangeArrowheads="1"/>
            </p:cNvSpPr>
            <p:nvPr/>
          </p:nvSpPr>
          <p:spPr bwMode="auto">
            <a:xfrm>
              <a:off x="384" y="1829"/>
              <a:ext cx="1104" cy="36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55</a:t>
              </a:r>
            </a:p>
          </p:txBody>
        </p:sp>
        <p:sp>
          <p:nvSpPr>
            <p:cNvPr id="14356" name="Text Box 16"/>
            <p:cNvSpPr txBox="1">
              <a:spLocks noChangeArrowheads="1"/>
            </p:cNvSpPr>
            <p:nvPr/>
          </p:nvSpPr>
          <p:spPr bwMode="auto">
            <a:xfrm>
              <a:off x="1728" y="1849"/>
              <a:ext cx="1104" cy="36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30 years</a:t>
              </a:r>
            </a:p>
          </p:txBody>
        </p:sp>
        <p:sp>
          <p:nvSpPr>
            <p:cNvPr id="14357" name="Text Box 17"/>
            <p:cNvSpPr txBox="1">
              <a:spLocks noChangeArrowheads="1"/>
            </p:cNvSpPr>
            <p:nvPr/>
          </p:nvSpPr>
          <p:spPr bwMode="auto">
            <a:xfrm>
              <a:off x="384" y="2309"/>
              <a:ext cx="1104" cy="36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60</a:t>
              </a:r>
            </a:p>
          </p:txBody>
        </p:sp>
        <p:sp>
          <p:nvSpPr>
            <p:cNvPr id="14358" name="Text Box 18"/>
            <p:cNvSpPr txBox="1">
              <a:spLocks noChangeArrowheads="1"/>
            </p:cNvSpPr>
            <p:nvPr/>
          </p:nvSpPr>
          <p:spPr bwMode="auto">
            <a:xfrm>
              <a:off x="1728" y="2329"/>
              <a:ext cx="1104" cy="36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20 years</a:t>
              </a:r>
            </a:p>
          </p:txBody>
        </p:sp>
        <p:sp>
          <p:nvSpPr>
            <p:cNvPr id="14359" name="Text Box 19"/>
            <p:cNvSpPr txBox="1">
              <a:spLocks noChangeArrowheads="1"/>
            </p:cNvSpPr>
            <p:nvPr/>
          </p:nvSpPr>
          <p:spPr bwMode="auto">
            <a:xfrm>
              <a:off x="384" y="2789"/>
              <a:ext cx="1104" cy="36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62</a:t>
              </a:r>
            </a:p>
          </p:txBody>
        </p:sp>
        <p:sp>
          <p:nvSpPr>
            <p:cNvPr id="14360" name="Text Box 20"/>
            <p:cNvSpPr txBox="1">
              <a:spLocks noChangeArrowheads="1"/>
            </p:cNvSpPr>
            <p:nvPr/>
          </p:nvSpPr>
          <p:spPr bwMode="auto">
            <a:xfrm>
              <a:off x="1728" y="2789"/>
              <a:ext cx="1104" cy="36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5 years</a:t>
              </a:r>
            </a:p>
          </p:txBody>
        </p:sp>
        <p:sp>
          <p:nvSpPr>
            <p:cNvPr id="14361" name="Text Box 22"/>
            <p:cNvSpPr txBox="1">
              <a:spLocks noChangeArrowheads="1"/>
            </p:cNvSpPr>
            <p:nvPr/>
          </p:nvSpPr>
          <p:spPr bwMode="auto">
            <a:xfrm>
              <a:off x="1132" y="946"/>
              <a:ext cx="835" cy="368"/>
            </a:xfrm>
            <a:prstGeom prst="rect">
              <a:avLst/>
            </a:prstGeom>
            <a:noFill/>
            <a:ln w="12700">
              <a:noFill/>
              <a:miter lim="800000"/>
              <a:headEnd type="none" w="sm" len="sm"/>
              <a:tailEnd type="none" w="sm" len="sm"/>
            </a:ln>
          </p:spPr>
          <p:txBody>
            <a:bodyPr wrap="none">
              <a:spAutoFit/>
            </a:bodyPr>
            <a:lstStyle/>
            <a:p>
              <a:pPr algn="ctr" eaLnBrk="0" hangingPunct="0"/>
              <a:r>
                <a:rPr lang="en-US" sz="3200" b="1" dirty="0"/>
                <a:t>CSRS</a:t>
              </a:r>
            </a:p>
          </p:txBody>
        </p:sp>
      </p:grpSp>
      <p:sp>
        <p:nvSpPr>
          <p:cNvPr id="14351" name="Text Box 23"/>
          <p:cNvSpPr txBox="1">
            <a:spLocks noChangeArrowheads="1"/>
          </p:cNvSpPr>
          <p:nvPr/>
        </p:nvSpPr>
        <p:spPr bwMode="auto">
          <a:xfrm>
            <a:off x="4684495" y="1524002"/>
            <a:ext cx="40386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FERS</a:t>
            </a:r>
          </a:p>
        </p:txBody>
      </p:sp>
      <p:sp>
        <p:nvSpPr>
          <p:cNvPr id="26" name="Text Box 12"/>
          <p:cNvSpPr txBox="1">
            <a:spLocks noChangeArrowheads="1"/>
          </p:cNvSpPr>
          <p:nvPr/>
        </p:nvSpPr>
        <p:spPr bwMode="auto">
          <a:xfrm>
            <a:off x="5934331" y="5808644"/>
            <a:ext cx="2981452" cy="461665"/>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2400" dirty="0" smtClean="0"/>
              <a:t>(*</a:t>
            </a:r>
            <a:r>
              <a:rPr lang="en-US" sz="2400" u="sng" dirty="0" smtClean="0"/>
              <a:t>reduced benefits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Quotes from the Oligarchy</a:t>
            </a:r>
          </a:p>
        </p:txBody>
      </p:sp>
      <p:sp>
        <p:nvSpPr>
          <p:cNvPr id="3" name="Content Placeholder 2"/>
          <p:cNvSpPr>
            <a:spLocks noGrp="1"/>
          </p:cNvSpPr>
          <p:nvPr>
            <p:ph idx="1"/>
          </p:nvPr>
        </p:nvSpPr>
        <p:spPr>
          <a:xfrm>
            <a:off x="607500" y="2494574"/>
            <a:ext cx="7915931" cy="2727383"/>
          </a:xfrm>
        </p:spPr>
        <p:txBody>
          <a:bodyPr>
            <a:normAutofit/>
          </a:bodyPr>
          <a:lstStyle/>
          <a:p>
            <a:pPr marL="0" indent="0">
              <a:buNone/>
            </a:pPr>
            <a:r>
              <a:rPr lang="en-US" sz="1800" b="1" dirty="0"/>
              <a:t>	</a:t>
            </a:r>
            <a:r>
              <a:rPr lang="en-US" sz="1800" b="1" dirty="0" smtClean="0"/>
              <a:t>Political author</a:t>
            </a:r>
            <a:r>
              <a:rPr lang="en-US" sz="1800" dirty="0" smtClean="0"/>
              <a:t> </a:t>
            </a:r>
            <a:r>
              <a:rPr lang="en-US" sz="1800" dirty="0"/>
              <a:t>on the good old days:</a:t>
            </a:r>
          </a:p>
          <a:p>
            <a:pPr marL="0" indent="0">
              <a:buNone/>
            </a:pPr>
            <a:r>
              <a:rPr lang="en-US" sz="2100" i="1" dirty="0"/>
              <a:t>“In the old days, there were, broadly, two phases of human existence. You were a child until age thirteen. Then you were a working adult. Then you died. Now there are four phases. You are a child until twelve... Then you are an adolescent.... Then you work, after a fashion. Then you quit at sixty-five, sixty, fifty-five... Whatever you can get away with, and enjoy a three decade retirement at public expense.”</a:t>
            </a:r>
            <a:endParaRPr lang="en-US" sz="2100" dirty="0"/>
          </a:p>
        </p:txBody>
      </p:sp>
    </p:spTree>
    <p:extLst>
      <p:ext uri="{BB962C8B-B14F-4D97-AF65-F5344CB8AC3E}">
        <p14:creationId xmlns:p14="http://schemas.microsoft.com/office/powerpoint/2010/main" val="24503614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from the Oligarchy</a:t>
            </a:r>
            <a:endParaRPr lang="en-US" dirty="0"/>
          </a:p>
        </p:txBody>
      </p:sp>
      <p:sp>
        <p:nvSpPr>
          <p:cNvPr id="3" name="Content Placeholder 2"/>
          <p:cNvSpPr>
            <a:spLocks noGrp="1"/>
          </p:cNvSpPr>
          <p:nvPr>
            <p:ph idx="1"/>
          </p:nvPr>
        </p:nvSpPr>
        <p:spPr>
          <a:xfrm>
            <a:off x="614034" y="2563155"/>
            <a:ext cx="7915931" cy="2727383"/>
          </a:xfrm>
        </p:spPr>
        <p:txBody>
          <a:bodyPr>
            <a:normAutofit/>
          </a:bodyPr>
          <a:lstStyle/>
          <a:p>
            <a:pPr marL="0" indent="0">
              <a:buNone/>
            </a:pPr>
            <a:r>
              <a:rPr lang="en-US" sz="1800" dirty="0"/>
              <a:t>National Commission on Fiscal Responsibility and Reform:</a:t>
            </a:r>
          </a:p>
          <a:p>
            <a:pPr marL="0" indent="0">
              <a:buNone/>
            </a:pPr>
            <a:r>
              <a:rPr lang="en-US" sz="2700" i="1" dirty="0"/>
              <a:t>“[Federal] pensions are out of line with pensions available in the private sector…Recommend a ten-year savings target of $70 billion.”</a:t>
            </a:r>
          </a:p>
        </p:txBody>
      </p:sp>
    </p:spTree>
    <p:extLst>
      <p:ext uri="{BB962C8B-B14F-4D97-AF65-F5344CB8AC3E}">
        <p14:creationId xmlns:p14="http://schemas.microsoft.com/office/powerpoint/2010/main" val="366526251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 Back</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Vote</a:t>
            </a:r>
          </a:p>
          <a:p>
            <a:pPr marL="0" indent="0">
              <a:buNone/>
            </a:pPr>
            <a:endParaRPr lang="en-US" dirty="0" smtClean="0"/>
          </a:p>
          <a:p>
            <a:r>
              <a:rPr lang="en-US" dirty="0" smtClean="0"/>
              <a:t>Contribute to Letter Carrier Political Fund</a:t>
            </a:r>
            <a:endParaRPr lang="en-US" dirty="0"/>
          </a:p>
        </p:txBody>
      </p:sp>
      <p:sp>
        <p:nvSpPr>
          <p:cNvPr id="4" name="Footer Placeholder 3"/>
          <p:cNvSpPr>
            <a:spLocks noGrp="1"/>
          </p:cNvSpPr>
          <p:nvPr>
            <p:ph type="ftr" sz="quarter" idx="11"/>
          </p:nvPr>
        </p:nvSpPr>
        <p:spPr/>
        <p:txBody>
          <a:bodyPr/>
          <a:lstStyle/>
          <a:p>
            <a:r>
              <a:rPr lang="en-US" dirty="0" smtClean="0"/>
              <a:t>National Association of Letter Carriers</a:t>
            </a:r>
            <a:endParaRPr lang="en-US" dirty="0"/>
          </a:p>
        </p:txBody>
      </p:sp>
      <p:sp>
        <p:nvSpPr>
          <p:cNvPr id="5" name="Slide Number Placeholder 4"/>
          <p:cNvSpPr>
            <a:spLocks noGrp="1"/>
          </p:cNvSpPr>
          <p:nvPr>
            <p:ph type="sldNum" sz="quarter" idx="12"/>
          </p:nvPr>
        </p:nvSpPr>
        <p:spPr/>
        <p:txBody>
          <a:bodyPr/>
          <a:lstStyle/>
          <a:p>
            <a:pPr>
              <a:defRPr/>
            </a:pPr>
            <a:fld id="{CBDD7928-7170-4C79-AD39-76FA5D59B8C9}" type="slidenum">
              <a:rPr lang="en-US" smtClean="0"/>
              <a:pPr>
                <a:defRPr/>
              </a:pPr>
              <a:t>112</a:t>
            </a:fld>
            <a:endParaRPr lang="en-US" dirty="0"/>
          </a:p>
        </p:txBody>
      </p:sp>
    </p:spTree>
    <p:extLst>
      <p:ext uri="{BB962C8B-B14F-4D97-AF65-F5344CB8AC3E}">
        <p14:creationId xmlns:p14="http://schemas.microsoft.com/office/powerpoint/2010/main" val="28906329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489629" y="708774"/>
            <a:ext cx="3692369" cy="584775"/>
          </a:xfrm>
          <a:prstGeom prst="rect">
            <a:avLst/>
          </a:prstGeom>
          <a:noFill/>
          <a:ln w="12700">
            <a:noFill/>
            <a:miter lim="800000"/>
            <a:headEnd type="none" w="sm" len="sm"/>
            <a:tailEnd type="none" w="sm" len="sm"/>
          </a:ln>
        </p:spPr>
        <p:txBody>
          <a:bodyPr wrap="square">
            <a:spAutoFit/>
          </a:bodyPr>
          <a:lstStyle/>
          <a:p>
            <a:pPr algn="ctr" eaLnBrk="0" hangingPunct="0"/>
            <a:r>
              <a:rPr lang="en-US" sz="3200" b="1" dirty="0">
                <a:latin typeface="+mn-lt"/>
              </a:rPr>
              <a:t>Questions</a:t>
            </a:r>
          </a:p>
        </p:txBody>
      </p:sp>
      <p:pic>
        <p:nvPicPr>
          <p:cNvPr id="1027" name="Picture 3" descr="C:\Documents and Settings\bowman\Local Settings\Temporary Internet Files\Content.IE5\WA8KYG3A\MC900431512[1].png"/>
          <p:cNvPicPr>
            <a:picLocks noChangeAspect="1" noChangeArrowheads="1"/>
          </p:cNvPicPr>
          <p:nvPr/>
        </p:nvPicPr>
        <p:blipFill>
          <a:blip r:embed="rId3" cstate="print"/>
          <a:srcRect/>
          <a:stretch>
            <a:fillRect/>
          </a:stretch>
        </p:blipFill>
        <p:spPr bwMode="auto">
          <a:xfrm>
            <a:off x="3127299" y="2178963"/>
            <a:ext cx="3159775" cy="3159775"/>
          </a:xfrm>
          <a:prstGeom prst="rect">
            <a:avLst/>
          </a:prstGeom>
          <a:noFill/>
        </p:spPr>
      </p:pic>
      <p:sp>
        <p:nvSpPr>
          <p:cNvPr id="9" name="Slide Number Placeholder 8"/>
          <p:cNvSpPr>
            <a:spLocks noGrp="1"/>
          </p:cNvSpPr>
          <p:nvPr>
            <p:ph type="sldNum" sz="quarter" idx="12"/>
          </p:nvPr>
        </p:nvSpPr>
        <p:spPr/>
        <p:txBody>
          <a:bodyPr/>
          <a:lstStyle/>
          <a:p>
            <a:pPr>
              <a:defRPr/>
            </a:pPr>
            <a:fld id="{CBDD7928-7170-4C79-AD39-76FA5D59B8C9}" type="slidenum">
              <a:rPr lang="en-US" smtClean="0"/>
              <a:pPr>
                <a:defRPr/>
              </a:pPr>
              <a:t>113</a:t>
            </a:fld>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Post-Retirement </a:t>
            </a:r>
            <a:br>
              <a:rPr lang="en-US" dirty="0" smtClean="0"/>
            </a:br>
            <a:r>
              <a:rPr lang="en-US" dirty="0" smtClean="0"/>
              <a:t>FEGLI</a:t>
            </a:r>
            <a:endParaRPr lang="en-US" dirty="0"/>
          </a:p>
        </p:txBody>
      </p:sp>
      <p:sp>
        <p:nvSpPr>
          <p:cNvPr id="3" name="Subtitle 2"/>
          <p:cNvSpPr>
            <a:spLocks noGrp="1"/>
          </p:cNvSpPr>
          <p:nvPr>
            <p:ph type="subTitle" idx="1"/>
          </p:nvPr>
        </p:nvSpPr>
        <p:spPr/>
        <p:txBody>
          <a:bodyPr/>
          <a:lstStyle/>
          <a:p>
            <a:r>
              <a:rPr lang="en-US" dirty="0" smtClean="0"/>
              <a:t>Federal Employees Group Life Insurance</a:t>
            </a:r>
            <a:endParaRPr lang="en-US" dirty="0"/>
          </a:p>
        </p:txBody>
      </p:sp>
    </p:spTree>
    <p:extLst>
      <p:ext uri="{BB962C8B-B14F-4D97-AF65-F5344CB8AC3E}">
        <p14:creationId xmlns:p14="http://schemas.microsoft.com/office/powerpoint/2010/main" val="15633893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1600200" y="-29028"/>
            <a:ext cx="7315200" cy="6324600"/>
          </a:xfrm>
        </p:spPr>
        <p:txBody>
          <a:bodyPr/>
          <a:lstStyle/>
          <a:p>
            <a:endParaRPr lang="en-US" dirty="0" smtClean="0"/>
          </a:p>
          <a:p>
            <a:pPr marL="0" indent="0" algn="ctr">
              <a:buNone/>
            </a:pPr>
            <a:r>
              <a:rPr lang="en-US" sz="4000" dirty="0" smtClean="0"/>
              <a:t>FEGLI Handbook</a:t>
            </a:r>
          </a:p>
          <a:p>
            <a:pPr marL="0" indent="0" algn="ctr">
              <a:buNone/>
            </a:pPr>
            <a:endParaRPr lang="en-US" sz="4000" dirty="0"/>
          </a:p>
          <a:p>
            <a:pPr marL="0" indent="0">
              <a:buNone/>
            </a:pPr>
            <a:r>
              <a:rPr lang="en-US" sz="2400" dirty="0">
                <a:hlinkClick r:id="rId2"/>
              </a:rPr>
              <a:t>https://</a:t>
            </a:r>
            <a:r>
              <a:rPr lang="en-US" sz="2400" dirty="0" smtClean="0">
                <a:hlinkClick r:id="rId2"/>
              </a:rPr>
              <a:t>www.opm.gov/healthcare-insurance/life-insurance/reference-materials/publications-forms/handbook.pdf</a:t>
            </a:r>
            <a:endParaRPr lang="en-US" sz="2400" dirty="0" smtClean="0"/>
          </a:p>
          <a:p>
            <a:pPr marL="0" indent="0">
              <a:buNone/>
            </a:pPr>
            <a:endParaRPr lang="en-US" sz="2400" dirty="0"/>
          </a:p>
          <a:p>
            <a:pPr marL="0" indent="0">
              <a:buNone/>
            </a:pPr>
            <a:r>
              <a:rPr lang="en-US" sz="2400" dirty="0" smtClean="0"/>
              <a:t>FEGLI is term life insurance. It does not build any cash value. There are no regularly scheduled open seasons to elect or increase FEGLI coverage. OPM schedules open seasons intermittently and rarely. OPM has scheduled an open season for September 1, 2016 through September 30, 2016.</a:t>
            </a:r>
            <a:endParaRPr lang="en-US" sz="2400" dirty="0"/>
          </a:p>
        </p:txBody>
      </p:sp>
    </p:spTree>
    <p:extLst>
      <p:ext uri="{BB962C8B-B14F-4D97-AF65-F5344CB8AC3E}">
        <p14:creationId xmlns:p14="http://schemas.microsoft.com/office/powerpoint/2010/main" val="23002030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p:txBody>
          <a:bodyPr>
            <a:normAutofit lnSpcReduction="10000"/>
          </a:bodyPr>
          <a:lstStyle/>
          <a:p>
            <a:endParaRPr lang="en-US" dirty="0" smtClean="0"/>
          </a:p>
          <a:p>
            <a:endParaRPr lang="en-US" dirty="0"/>
          </a:p>
          <a:p>
            <a:r>
              <a:rPr lang="en-US" dirty="0" smtClean="0"/>
              <a:t>In order to carry any FEGLI coverage into retirement, you must have been covered for the five years prior to retirement.</a:t>
            </a:r>
          </a:p>
          <a:p>
            <a:r>
              <a:rPr lang="en-US" dirty="0" smtClean="0"/>
              <a:t>Annuitants can reduce or cancel FEGLI coverage at any time.</a:t>
            </a:r>
          </a:p>
          <a:p>
            <a:r>
              <a:rPr lang="en-US" dirty="0" smtClean="0"/>
              <a:t>If annuitant elects to reduce or cancel any part of FEGLI coverage, the election is irrevocable.</a:t>
            </a:r>
          </a:p>
          <a:p>
            <a:r>
              <a:rPr lang="en-US" dirty="0" smtClean="0"/>
              <a:t>Annuitants cannot increase coverage, even during open season.</a:t>
            </a:r>
            <a:endParaRPr lang="en-US" dirty="0"/>
          </a:p>
        </p:txBody>
      </p:sp>
    </p:spTree>
    <p:extLst>
      <p:ext uri="{BB962C8B-B14F-4D97-AF65-F5344CB8AC3E}">
        <p14:creationId xmlns:p14="http://schemas.microsoft.com/office/powerpoint/2010/main" val="10873164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lstStyle/>
          <a:p>
            <a:pPr marL="0" indent="0">
              <a:buNone/>
              <a:defRPr/>
            </a:pPr>
            <a:endParaRPr lang="en-US" sz="2800" dirty="0" smtClean="0"/>
          </a:p>
          <a:p>
            <a:pPr marL="0" indent="0">
              <a:buNone/>
              <a:defRPr/>
            </a:pPr>
            <a:endParaRPr lang="en-US" sz="2800" dirty="0"/>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117</a:t>
            </a:fld>
            <a:endParaRPr lang="en-US" dirty="0"/>
          </a:p>
        </p:txBody>
      </p:sp>
      <p:sp>
        <p:nvSpPr>
          <p:cNvPr id="2" name="Rectangle 1"/>
          <p:cNvSpPr/>
          <p:nvPr/>
        </p:nvSpPr>
        <p:spPr>
          <a:xfrm>
            <a:off x="443397" y="137742"/>
            <a:ext cx="8478533" cy="5016758"/>
          </a:xfrm>
          <a:prstGeom prst="rect">
            <a:avLst/>
          </a:prstGeom>
        </p:spPr>
        <p:txBody>
          <a:bodyPr wrap="square">
            <a:spAutoFit/>
          </a:bodyPr>
          <a:lstStyle/>
          <a:p>
            <a:r>
              <a:rPr lang="en-US" sz="3200" dirty="0">
                <a:latin typeface="+mn-lt"/>
              </a:rPr>
              <a:t>Basic – Final salary rounded to next 1,000 plus $</a:t>
            </a:r>
            <a:r>
              <a:rPr lang="en-US" sz="3200" dirty="0" smtClean="0">
                <a:latin typeface="+mn-lt"/>
              </a:rPr>
              <a:t>2,000</a:t>
            </a:r>
          </a:p>
          <a:p>
            <a:endParaRPr lang="en-US" sz="3200" dirty="0">
              <a:latin typeface="+mn-lt"/>
            </a:endParaRPr>
          </a:p>
          <a:p>
            <a:r>
              <a:rPr lang="en-US" sz="3200" dirty="0">
                <a:latin typeface="+mn-lt"/>
              </a:rPr>
              <a:t>Option A - Straight $</a:t>
            </a:r>
            <a:r>
              <a:rPr lang="en-US" sz="3200" dirty="0" smtClean="0">
                <a:latin typeface="+mn-lt"/>
              </a:rPr>
              <a:t>10,000</a:t>
            </a:r>
          </a:p>
          <a:p>
            <a:endParaRPr lang="en-US" sz="3200" dirty="0">
              <a:latin typeface="+mn-lt"/>
            </a:endParaRPr>
          </a:p>
          <a:p>
            <a:r>
              <a:rPr lang="en-US" sz="3200" dirty="0">
                <a:latin typeface="+mn-lt"/>
              </a:rPr>
              <a:t>Option B -	Final salary rounded to next 1,000 times up to 5 </a:t>
            </a:r>
            <a:r>
              <a:rPr lang="en-US" sz="3200" dirty="0" smtClean="0">
                <a:latin typeface="+mn-lt"/>
              </a:rPr>
              <a:t>multiples</a:t>
            </a:r>
          </a:p>
          <a:p>
            <a:endParaRPr lang="en-US" sz="3200" dirty="0">
              <a:latin typeface="+mn-lt"/>
            </a:endParaRPr>
          </a:p>
          <a:p>
            <a:r>
              <a:rPr lang="en-US" sz="3200" dirty="0">
                <a:latin typeface="+mn-lt"/>
              </a:rPr>
              <a:t>Option C – Family: $5,000 </a:t>
            </a:r>
            <a:r>
              <a:rPr lang="en-US" sz="3200" dirty="0" smtClean="0">
                <a:latin typeface="+mn-lt"/>
              </a:rPr>
              <a:t>spouse </a:t>
            </a:r>
            <a:r>
              <a:rPr lang="en-US" sz="3200" dirty="0">
                <a:latin typeface="+mn-lt"/>
              </a:rPr>
              <a:t>and $2,500 eligible children times up to 5 multiples  </a:t>
            </a:r>
          </a:p>
        </p:txBody>
      </p:sp>
    </p:spTree>
    <p:extLst>
      <p:ext uri="{BB962C8B-B14F-4D97-AF65-F5344CB8AC3E}">
        <p14:creationId xmlns:p14="http://schemas.microsoft.com/office/powerpoint/2010/main" val="250516008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lstStyle/>
          <a:p>
            <a:pPr marL="0" indent="0">
              <a:buNone/>
              <a:defRPr/>
            </a:pPr>
            <a:endParaRPr lang="en-US" sz="2800" dirty="0" smtClean="0"/>
          </a:p>
          <a:p>
            <a:pPr marL="0" indent="0">
              <a:buNone/>
              <a:defRPr/>
            </a:pPr>
            <a:endParaRPr lang="en-US" sz="2800" dirty="0"/>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118</a:t>
            </a:fld>
            <a:endParaRPr lang="en-US" dirty="0"/>
          </a:p>
        </p:txBody>
      </p:sp>
      <p:sp>
        <p:nvSpPr>
          <p:cNvPr id="3" name="Rectangle 2"/>
          <p:cNvSpPr/>
          <p:nvPr/>
        </p:nvSpPr>
        <p:spPr>
          <a:xfrm>
            <a:off x="169817" y="1188721"/>
            <a:ext cx="8974183" cy="5693866"/>
          </a:xfrm>
          <a:prstGeom prst="rect">
            <a:avLst/>
          </a:prstGeom>
        </p:spPr>
        <p:txBody>
          <a:bodyPr wrap="square">
            <a:spAutoFit/>
          </a:bodyPr>
          <a:lstStyle/>
          <a:p>
            <a:r>
              <a:rPr lang="en-US" sz="2800" b="1" dirty="0" smtClean="0"/>
              <a:t>Basic – Final salary rounded to next 1,000 plus $2000</a:t>
            </a:r>
          </a:p>
          <a:p>
            <a:r>
              <a:rPr lang="en-US" sz="2800" dirty="0" smtClean="0"/>
              <a:t>Three Choices at retirement</a:t>
            </a:r>
            <a:endParaRPr lang="en-US" sz="2800" dirty="0"/>
          </a:p>
          <a:p>
            <a:r>
              <a:rPr lang="en-US" sz="2800" dirty="0"/>
              <a:t>75% Reduction – payout reduces 2%/month starting at age 65 (or at retirement if &gt; 65) until it reaches 25%, then frozen. No additional premiums after age 65</a:t>
            </a:r>
          </a:p>
          <a:p>
            <a:r>
              <a:rPr lang="en-US" sz="2800" dirty="0"/>
              <a:t>50% Reduction – payout reduces </a:t>
            </a:r>
            <a:r>
              <a:rPr lang="en-US" sz="2800" dirty="0" smtClean="0"/>
              <a:t>1%/</a:t>
            </a:r>
            <a:r>
              <a:rPr lang="en-US" sz="2800" dirty="0"/>
              <a:t>month starting at age 65 (or at retirement if &gt;65) until it reaches 50%, then frozen. Premiums increase </a:t>
            </a:r>
            <a:r>
              <a:rPr lang="en-US" sz="2800" dirty="0" smtClean="0"/>
              <a:t>with age for </a:t>
            </a:r>
            <a:r>
              <a:rPr lang="en-US" sz="2800" dirty="0"/>
              <a:t>life (unless annuitant switches to 75% reduction)</a:t>
            </a:r>
          </a:p>
          <a:p>
            <a:r>
              <a:rPr lang="en-US" sz="2800" dirty="0"/>
              <a:t>No Reduction – payout remains at final salary rounded to next 1,000 plus $</a:t>
            </a:r>
            <a:r>
              <a:rPr lang="en-US" sz="2800" dirty="0" smtClean="0"/>
              <a:t>2,000. Premiums increase with age for life unless annuitant switches to 75% reduction)</a:t>
            </a:r>
            <a:endParaRPr lang="en-US" sz="2800" dirty="0"/>
          </a:p>
        </p:txBody>
      </p:sp>
    </p:spTree>
    <p:extLst>
      <p:ext uri="{BB962C8B-B14F-4D97-AF65-F5344CB8AC3E}">
        <p14:creationId xmlns:p14="http://schemas.microsoft.com/office/powerpoint/2010/main" val="204239954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lstStyle/>
          <a:p>
            <a:pPr marL="0" indent="0">
              <a:buNone/>
              <a:defRPr/>
            </a:pPr>
            <a:r>
              <a:rPr lang="en-US" sz="2800" dirty="0" smtClean="0"/>
              <a:t>The amount of Option A coverage automatically begins reducing at age 65 (or retirement, if later).</a:t>
            </a:r>
          </a:p>
          <a:p>
            <a:pPr marL="0" indent="0">
              <a:buNone/>
              <a:defRPr/>
            </a:pPr>
            <a:r>
              <a:rPr lang="en-US" sz="2800" dirty="0" smtClean="0"/>
              <a:t>There is no election to be made.</a:t>
            </a:r>
          </a:p>
          <a:p>
            <a:pPr marL="0" indent="0">
              <a:buNone/>
              <a:defRPr/>
            </a:pPr>
            <a:r>
              <a:rPr lang="en-US" sz="2800" dirty="0" smtClean="0"/>
              <a:t>The amount of coverage reduces by 2% ($200) each month until the amount has been reduced by 75%. Only 25% of the original amount ($2,500) is payable as a death benefit once the full reduction has been reached. </a:t>
            </a: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119</a:t>
            </a:fld>
            <a:endParaRPr lang="en-US" dirty="0"/>
          </a:p>
        </p:txBody>
      </p:sp>
      <p:sp>
        <p:nvSpPr>
          <p:cNvPr id="2" name="Rectangle 1"/>
          <p:cNvSpPr/>
          <p:nvPr/>
        </p:nvSpPr>
        <p:spPr>
          <a:xfrm>
            <a:off x="600891" y="258423"/>
            <a:ext cx="8412479" cy="707886"/>
          </a:xfrm>
          <a:prstGeom prst="rect">
            <a:avLst/>
          </a:prstGeom>
        </p:spPr>
        <p:txBody>
          <a:bodyPr wrap="square">
            <a:spAutoFit/>
          </a:bodyPr>
          <a:lstStyle/>
          <a:p>
            <a:r>
              <a:rPr lang="en-US" sz="4000" dirty="0" smtClean="0"/>
              <a:t>Option A -  Straight $10,000</a:t>
            </a:r>
            <a:endParaRPr lang="en-US" sz="4000" dirty="0"/>
          </a:p>
        </p:txBody>
      </p:sp>
    </p:spTree>
    <p:extLst>
      <p:ext uri="{BB962C8B-B14F-4D97-AF65-F5344CB8AC3E}">
        <p14:creationId xmlns:p14="http://schemas.microsoft.com/office/powerpoint/2010/main" val="2974248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Text Box 23"/>
          <p:cNvSpPr txBox="1">
            <a:spLocks noChangeArrowheads="1"/>
          </p:cNvSpPr>
          <p:nvPr/>
        </p:nvSpPr>
        <p:spPr bwMode="auto">
          <a:xfrm>
            <a:off x="870871" y="248850"/>
            <a:ext cx="7342208" cy="1077218"/>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smtClean="0">
                <a:latin typeface="+mj-lt"/>
              </a:rPr>
              <a:t>The Minimum Retirement Age* is determined as follows:</a:t>
            </a:r>
            <a:endParaRPr lang="en-US" sz="3200" b="1" dirty="0">
              <a:latin typeface="+mj-lt"/>
            </a:endParaRPr>
          </a:p>
        </p:txBody>
      </p:sp>
      <p:sp>
        <p:nvSpPr>
          <p:cNvPr id="26" name="TextBox 25"/>
          <p:cNvSpPr txBox="1"/>
          <p:nvPr/>
        </p:nvSpPr>
        <p:spPr>
          <a:xfrm>
            <a:off x="1481560" y="1365814"/>
            <a:ext cx="7511971" cy="520861"/>
          </a:xfrm>
          <a:prstGeom prst="rect">
            <a:avLst/>
          </a:prstGeom>
          <a:noFill/>
        </p:spPr>
        <p:txBody>
          <a:bodyPr wrap="square" rtlCol="0" anchor="b" anchorCtr="0">
            <a:noAutofit/>
          </a:bodyPr>
          <a:lstStyle/>
          <a:p>
            <a:endParaRPr lang="en-US" dirty="0"/>
          </a:p>
        </p:txBody>
      </p:sp>
      <p:sp>
        <p:nvSpPr>
          <p:cNvPr id="28" name="Text Box 3"/>
          <p:cNvSpPr txBox="1">
            <a:spLocks noChangeArrowheads="1"/>
          </p:cNvSpPr>
          <p:nvPr/>
        </p:nvSpPr>
        <p:spPr bwMode="auto">
          <a:xfrm>
            <a:off x="900053" y="1358095"/>
            <a:ext cx="3862087" cy="523220"/>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2800" b="1" u="sng" dirty="0" smtClean="0"/>
              <a:t>If you were born</a:t>
            </a:r>
            <a:endParaRPr lang="en-US" sz="2800" b="1" u="sng" dirty="0"/>
          </a:p>
        </p:txBody>
      </p:sp>
      <p:sp>
        <p:nvSpPr>
          <p:cNvPr id="29" name="Text Box 4"/>
          <p:cNvSpPr txBox="1">
            <a:spLocks noChangeArrowheads="1"/>
          </p:cNvSpPr>
          <p:nvPr/>
        </p:nvSpPr>
        <p:spPr bwMode="auto">
          <a:xfrm>
            <a:off x="4614455" y="1358074"/>
            <a:ext cx="3159853" cy="523220"/>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2800" b="1" u="sng" dirty="0" smtClean="0"/>
              <a:t>Your MRA is</a:t>
            </a:r>
            <a:endParaRPr lang="en-US" sz="2800" b="1" u="sng" dirty="0"/>
          </a:p>
        </p:txBody>
      </p:sp>
      <p:sp>
        <p:nvSpPr>
          <p:cNvPr id="39" name="Text Box 7"/>
          <p:cNvSpPr txBox="1">
            <a:spLocks noChangeArrowheads="1"/>
          </p:cNvSpPr>
          <p:nvPr/>
        </p:nvSpPr>
        <p:spPr bwMode="auto">
          <a:xfrm>
            <a:off x="1407524" y="1638095"/>
            <a:ext cx="6520405" cy="5170646"/>
          </a:xfrm>
          <a:prstGeom prst="rect">
            <a:avLst/>
          </a:prstGeom>
          <a:noFill/>
          <a:ln w="12700">
            <a:noFill/>
            <a:miter lim="800000"/>
            <a:headEnd type="none" w="sm" len="sm"/>
            <a:tailEnd type="none" w="sm" len="sm"/>
          </a:ln>
        </p:spPr>
        <p:txBody>
          <a:bodyPr wrap="square">
            <a:spAutoFit/>
          </a:bodyPr>
          <a:lstStyle/>
          <a:p>
            <a:pPr>
              <a:lnSpc>
                <a:spcPct val="150000"/>
              </a:lnSpc>
            </a:pPr>
            <a:endParaRPr lang="en-US" sz="2000" dirty="0" smtClean="0"/>
          </a:p>
          <a:p>
            <a:r>
              <a:rPr lang="en-US" sz="2000" dirty="0" smtClean="0"/>
              <a:t>Before 1948   			55 years </a:t>
            </a:r>
          </a:p>
          <a:p>
            <a:r>
              <a:rPr lang="en-US" sz="2000" dirty="0" smtClean="0"/>
              <a:t>In 1948				55 years, 2 months </a:t>
            </a:r>
          </a:p>
          <a:p>
            <a:r>
              <a:rPr lang="en-US" sz="2000" dirty="0" smtClean="0"/>
              <a:t>In 1949				55 years, 4 months </a:t>
            </a:r>
          </a:p>
          <a:p>
            <a:r>
              <a:rPr lang="en-US" sz="2000" dirty="0" smtClean="0"/>
              <a:t>In 1950				55 years, 6 months</a:t>
            </a:r>
          </a:p>
          <a:p>
            <a:r>
              <a:rPr lang="en-US" sz="2000" dirty="0" smtClean="0"/>
              <a:t>In 1951				55 years, 8 months </a:t>
            </a:r>
          </a:p>
          <a:p>
            <a:r>
              <a:rPr lang="en-US" sz="2000" dirty="0" smtClean="0"/>
              <a:t>In 1952				55 years, 10 months </a:t>
            </a:r>
          </a:p>
          <a:p>
            <a:r>
              <a:rPr lang="en-US" sz="2000" dirty="0" smtClean="0"/>
              <a:t>In 1953 to 1964			56 years </a:t>
            </a:r>
          </a:p>
          <a:p>
            <a:r>
              <a:rPr lang="en-US" sz="2000" dirty="0" smtClean="0"/>
              <a:t>In 1965				56 years, 2 months </a:t>
            </a:r>
          </a:p>
          <a:p>
            <a:r>
              <a:rPr lang="en-US" sz="2000" dirty="0" smtClean="0"/>
              <a:t>In 1966				56 years, 4 months </a:t>
            </a:r>
          </a:p>
          <a:p>
            <a:r>
              <a:rPr lang="en-US" sz="2000" dirty="0" smtClean="0"/>
              <a:t>In 1967				56 years, 6 months </a:t>
            </a:r>
          </a:p>
          <a:p>
            <a:r>
              <a:rPr lang="en-US" sz="2000" dirty="0" smtClean="0"/>
              <a:t>In 1968				56 years, 8 months </a:t>
            </a:r>
          </a:p>
          <a:p>
            <a:r>
              <a:rPr lang="en-US" sz="2000" dirty="0" smtClean="0"/>
              <a:t>In 1969				56 years, 10 months </a:t>
            </a:r>
          </a:p>
          <a:p>
            <a:r>
              <a:rPr lang="en-US" sz="2000" dirty="0" smtClean="0"/>
              <a:t>In 1970 and after		57 years</a:t>
            </a:r>
          </a:p>
          <a:p>
            <a:endParaRPr lang="en-US" sz="2000" dirty="0"/>
          </a:p>
          <a:p>
            <a:r>
              <a:rPr lang="en-US" sz="2000" dirty="0" smtClean="0"/>
              <a:t>*Applies to FERS only</a:t>
            </a:r>
          </a:p>
        </p:txBody>
      </p:sp>
      <p:sp>
        <p:nvSpPr>
          <p:cNvPr id="10" name="Slide Number Placeholder 9"/>
          <p:cNvSpPr>
            <a:spLocks noGrp="1"/>
          </p:cNvSpPr>
          <p:nvPr>
            <p:ph type="sldNum" sz="quarter" idx="12"/>
          </p:nvPr>
        </p:nvSpPr>
        <p:spPr/>
        <p:txBody>
          <a:bodyPr/>
          <a:lstStyle/>
          <a:p>
            <a:pPr>
              <a:defRPr/>
            </a:pPr>
            <a:fld id="{44815672-316E-4320-B18C-E6EA66C728BD}"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lstStyle/>
          <a:p>
            <a:pPr marL="0" indent="0">
              <a:buNone/>
              <a:defRPr/>
            </a:pPr>
            <a:r>
              <a:rPr lang="en-US" sz="2800" dirty="0" smtClean="0"/>
              <a:t>At retirement, elect how many of your multiples you want to continue, and choose “no reduction” or “full reduction” at age 65 (or retire, if later).</a:t>
            </a:r>
          </a:p>
          <a:p>
            <a:pPr marL="0" indent="0">
              <a:buNone/>
              <a:defRPr/>
            </a:pPr>
            <a:r>
              <a:rPr lang="en-US" sz="2800" dirty="0" smtClean="0"/>
              <a:t>If “full reduction” is elected, the value reduces 2% of the original amount each month for 50 months, at which time no benefits are payable. No additional premiums after age 65.  </a:t>
            </a:r>
          </a:p>
          <a:p>
            <a:pPr marL="0" indent="0">
              <a:buNone/>
              <a:defRPr/>
            </a:pPr>
            <a:r>
              <a:rPr lang="en-US" sz="2800" dirty="0" smtClean="0"/>
              <a:t>If “no reduction” is elected, there is no reduction in coverage, but you will continue to pay premiums associated with your age group.</a:t>
            </a: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120</a:t>
            </a:fld>
            <a:endParaRPr lang="en-US" dirty="0"/>
          </a:p>
        </p:txBody>
      </p:sp>
      <p:sp>
        <p:nvSpPr>
          <p:cNvPr id="2" name="Rectangle 1"/>
          <p:cNvSpPr/>
          <p:nvPr/>
        </p:nvSpPr>
        <p:spPr>
          <a:xfrm>
            <a:off x="600891" y="258423"/>
            <a:ext cx="8412479" cy="1323439"/>
          </a:xfrm>
          <a:prstGeom prst="rect">
            <a:avLst/>
          </a:prstGeom>
        </p:spPr>
        <p:txBody>
          <a:bodyPr wrap="square">
            <a:spAutoFit/>
          </a:bodyPr>
          <a:lstStyle/>
          <a:p>
            <a:r>
              <a:rPr lang="en-US" sz="4000" dirty="0" smtClean="0"/>
              <a:t>Option B – Final salary rounded to next 1,000 up to 5 multiples</a:t>
            </a:r>
            <a:endParaRPr lang="en-US" sz="4000" dirty="0"/>
          </a:p>
        </p:txBody>
      </p:sp>
    </p:spTree>
    <p:extLst>
      <p:ext uri="{BB962C8B-B14F-4D97-AF65-F5344CB8AC3E}">
        <p14:creationId xmlns:p14="http://schemas.microsoft.com/office/powerpoint/2010/main" val="396212973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normAutofit fontScale="92500" lnSpcReduction="10000"/>
          </a:bodyPr>
          <a:lstStyle/>
          <a:p>
            <a:pPr marL="0" indent="0">
              <a:buNone/>
              <a:defRPr/>
            </a:pPr>
            <a:endParaRPr lang="en-US" sz="2800" dirty="0" smtClean="0"/>
          </a:p>
          <a:p>
            <a:pPr marL="0" indent="0">
              <a:buNone/>
              <a:defRPr/>
            </a:pPr>
            <a:endParaRPr lang="en-US" sz="2800" dirty="0"/>
          </a:p>
          <a:p>
            <a:pPr marL="0" indent="0">
              <a:buNone/>
              <a:defRPr/>
            </a:pPr>
            <a:r>
              <a:rPr lang="en-US" sz="2800" dirty="0"/>
              <a:t>At retirement, elect how many of your multiples you want to continue, and choose “no reduction” or “full reduction” at age 65 (or retire, if later).</a:t>
            </a:r>
          </a:p>
          <a:p>
            <a:pPr marL="0" indent="0">
              <a:buNone/>
              <a:defRPr/>
            </a:pPr>
            <a:r>
              <a:rPr lang="en-US" sz="2800" dirty="0"/>
              <a:t>If “full reduction” is elected, the value reduces 2% of the original amount each month for 50 months, at which time no benefits are payable. No additional premiums after age 65.  </a:t>
            </a:r>
          </a:p>
          <a:p>
            <a:pPr marL="0" indent="0">
              <a:buNone/>
              <a:defRPr/>
            </a:pPr>
            <a:r>
              <a:rPr lang="en-US" sz="2800" dirty="0"/>
              <a:t>If “no reduction” is elected, there is no reduction in coverage, but you will continue to pay premiums appropriate to your age group.</a:t>
            </a:r>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121</a:t>
            </a:fld>
            <a:endParaRPr lang="en-US" dirty="0"/>
          </a:p>
        </p:txBody>
      </p:sp>
      <p:sp>
        <p:nvSpPr>
          <p:cNvPr id="2" name="Rectangle 1"/>
          <p:cNvSpPr/>
          <p:nvPr/>
        </p:nvSpPr>
        <p:spPr>
          <a:xfrm>
            <a:off x="600891" y="258423"/>
            <a:ext cx="8412479" cy="1938992"/>
          </a:xfrm>
          <a:prstGeom prst="rect">
            <a:avLst/>
          </a:prstGeom>
        </p:spPr>
        <p:txBody>
          <a:bodyPr wrap="square">
            <a:spAutoFit/>
          </a:bodyPr>
          <a:lstStyle/>
          <a:p>
            <a:r>
              <a:rPr lang="en-US" sz="4000" dirty="0" smtClean="0"/>
              <a:t>Option C – Family: $5,000 spouse and $2,500 eligible children times up to 5 multiples</a:t>
            </a:r>
            <a:endParaRPr lang="en-US" sz="4000" dirty="0"/>
          </a:p>
        </p:txBody>
      </p:sp>
    </p:spTree>
    <p:extLst>
      <p:ext uri="{BB962C8B-B14F-4D97-AF65-F5344CB8AC3E}">
        <p14:creationId xmlns:p14="http://schemas.microsoft.com/office/powerpoint/2010/main" val="362352197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r>
              <a:rPr lang="en-US" dirty="0" smtClean="0"/>
              <a:t>Monthly cost for continuing Basic FEGLI</a:t>
            </a:r>
          </a:p>
          <a:p>
            <a:pPr marL="0" indent="0" algn="ctr">
              <a:buNone/>
            </a:pPr>
            <a:r>
              <a:rPr lang="en-US" dirty="0" smtClean="0"/>
              <a:t>Per $1000 of coverage</a:t>
            </a:r>
          </a:p>
          <a:p>
            <a:pPr marL="0" indent="0">
              <a:buNone/>
            </a:pPr>
            <a:endParaRPr lang="en-US" dirty="0" smtClean="0"/>
          </a:p>
          <a:p>
            <a:pPr marL="0" indent="0">
              <a:buNone/>
            </a:pPr>
            <a:endParaRPr lang="en-US" dirty="0"/>
          </a:p>
          <a:p>
            <a:pPr marL="0" indent="0">
              <a:buNone/>
            </a:pPr>
            <a:r>
              <a:rPr lang="en-US" sz="2000" u="sng" dirty="0"/>
              <a:t>Age</a:t>
            </a:r>
            <a:r>
              <a:rPr lang="en-US" sz="2000" dirty="0"/>
              <a:t>	</a:t>
            </a:r>
            <a:r>
              <a:rPr lang="en-US" sz="2000" dirty="0" smtClean="0"/>
              <a:t>	</a:t>
            </a:r>
            <a:r>
              <a:rPr lang="en-US" sz="2000" u="sng" dirty="0" smtClean="0"/>
              <a:t>75</a:t>
            </a:r>
            <a:r>
              <a:rPr lang="en-US" sz="2000" u="sng" dirty="0"/>
              <a:t>% Reduction</a:t>
            </a:r>
            <a:r>
              <a:rPr lang="en-US" sz="2000" dirty="0"/>
              <a:t>	</a:t>
            </a:r>
            <a:r>
              <a:rPr lang="en-US" sz="2000" u="sng" dirty="0"/>
              <a:t>50% Reduction</a:t>
            </a:r>
            <a:r>
              <a:rPr lang="en-US" sz="2000" dirty="0"/>
              <a:t>	</a:t>
            </a:r>
            <a:r>
              <a:rPr lang="en-US" sz="2000" u="sng" dirty="0" smtClean="0"/>
              <a:t>No </a:t>
            </a:r>
            <a:r>
              <a:rPr lang="en-US" sz="2000" u="sng" dirty="0"/>
              <a:t>Reduction</a:t>
            </a:r>
            <a:endParaRPr lang="en-US" sz="2000" dirty="0"/>
          </a:p>
          <a:p>
            <a:pPr marL="0" indent="0">
              <a:buNone/>
            </a:pPr>
            <a:r>
              <a:rPr lang="en-US" sz="2000" dirty="0"/>
              <a:t>Up to 65		$0.3250 		$1.0350		$2.4550</a:t>
            </a:r>
          </a:p>
          <a:p>
            <a:pPr marL="0" indent="0">
              <a:buNone/>
            </a:pPr>
            <a:r>
              <a:rPr lang="en-US" sz="2000" dirty="0"/>
              <a:t>After 65		Free		</a:t>
            </a:r>
            <a:r>
              <a:rPr lang="en-US" sz="2000" dirty="0" smtClean="0"/>
              <a:t>$</a:t>
            </a:r>
            <a:r>
              <a:rPr lang="en-US" sz="2000" dirty="0"/>
              <a:t>0.71		$2.13</a:t>
            </a:r>
          </a:p>
          <a:p>
            <a:pPr marL="0" indent="0">
              <a:buNone/>
            </a:pPr>
            <a:endParaRPr lang="en-US" dirty="0" smtClean="0"/>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1747277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r>
              <a:rPr lang="en-US" dirty="0" smtClean="0"/>
              <a:t>Monthly cost for continuing Option A Standard FEGLI</a:t>
            </a:r>
          </a:p>
          <a:p>
            <a:pPr marL="0" indent="0">
              <a:buNone/>
            </a:pPr>
            <a:endParaRPr lang="en-US" dirty="0" smtClean="0"/>
          </a:p>
          <a:p>
            <a:pPr marL="0" indent="0">
              <a:buNone/>
            </a:pPr>
            <a:endParaRPr lang="en-US" dirty="0"/>
          </a:p>
          <a:p>
            <a:endParaRPr lang="en-US" dirty="0" smtClean="0"/>
          </a:p>
          <a:p>
            <a:pPr marL="0" indent="0">
              <a:buNone/>
            </a:pPr>
            <a:r>
              <a:rPr lang="en-US" sz="1800" dirty="0" smtClean="0"/>
              <a:t>Age    &lt;</a:t>
            </a:r>
            <a:r>
              <a:rPr lang="en-US" sz="1800" dirty="0"/>
              <a:t>35	</a:t>
            </a:r>
            <a:r>
              <a:rPr lang="en-US" sz="1800" dirty="0" smtClean="0"/>
              <a:t>    35 </a:t>
            </a:r>
            <a:r>
              <a:rPr lang="en-US" sz="1800" dirty="0"/>
              <a:t>– 39    40 – 44    45 – 49    50 – 54    55- 59    60 – </a:t>
            </a:r>
            <a:r>
              <a:rPr lang="en-US" sz="1800" dirty="0" smtClean="0"/>
              <a:t>64     65</a:t>
            </a:r>
            <a:r>
              <a:rPr lang="en-US" sz="1800" dirty="0"/>
              <a:t>+</a:t>
            </a:r>
          </a:p>
          <a:p>
            <a:pPr marL="0" indent="0">
              <a:buNone/>
            </a:pPr>
            <a:r>
              <a:rPr lang="en-US" sz="1800" dirty="0" smtClean="0"/>
              <a:t>Rate  $0.43   $0.65       $0.87       </a:t>
            </a:r>
            <a:r>
              <a:rPr lang="en-US" sz="1800" dirty="0"/>
              <a:t>$1.52       </a:t>
            </a:r>
            <a:r>
              <a:rPr lang="en-US" sz="1800" dirty="0" smtClean="0"/>
              <a:t>$</a:t>
            </a:r>
            <a:r>
              <a:rPr lang="en-US" sz="1800" dirty="0"/>
              <a:t>2.38       $4.33     </a:t>
            </a:r>
            <a:r>
              <a:rPr lang="en-US" sz="1800" dirty="0" smtClean="0"/>
              <a:t>$13.00     Free</a:t>
            </a:r>
            <a:endParaRPr lang="en-US" sz="1400" dirty="0"/>
          </a:p>
          <a:p>
            <a:pPr marL="0" indent="0">
              <a:buNone/>
            </a:pPr>
            <a:endParaRPr lang="en-US" dirty="0" smtClean="0"/>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22290847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dirty="0" smtClean="0"/>
              <a:t>Monthly cost for continuing Option B Additional FEGLI</a:t>
            </a:r>
          </a:p>
          <a:p>
            <a:pPr marL="0" indent="0" algn="ctr">
              <a:buNone/>
            </a:pPr>
            <a:r>
              <a:rPr lang="en-US" dirty="0" smtClean="0"/>
              <a:t>Per $1000 of coverage</a:t>
            </a:r>
          </a:p>
          <a:p>
            <a:pPr marL="0" indent="0">
              <a:buNone/>
            </a:pPr>
            <a:endParaRPr lang="en-US" dirty="0" smtClean="0"/>
          </a:p>
          <a:p>
            <a:pPr marL="0" indent="0">
              <a:buNone/>
            </a:pPr>
            <a:endParaRPr lang="en-US" dirty="0"/>
          </a:p>
          <a:p>
            <a:pPr marL="0" indent="0">
              <a:buNone/>
            </a:pPr>
            <a:r>
              <a:rPr lang="en-US" sz="2000" dirty="0"/>
              <a:t>Age    </a:t>
            </a:r>
            <a:r>
              <a:rPr lang="en-US" sz="2000" dirty="0" smtClean="0"/>
              <a:t>   &lt;35       35–39      40–44     </a:t>
            </a:r>
            <a:r>
              <a:rPr lang="en-US" sz="2000" smtClean="0"/>
              <a:t>45–49     50–54     55–59    60–64     </a:t>
            </a:r>
            <a:endParaRPr lang="en-US" sz="2000" dirty="0"/>
          </a:p>
          <a:p>
            <a:pPr marL="0" indent="0">
              <a:buNone/>
            </a:pPr>
            <a:r>
              <a:rPr lang="en-US" sz="2000" dirty="0"/>
              <a:t>Rate  $</a:t>
            </a:r>
            <a:r>
              <a:rPr lang="en-US" sz="2000" dirty="0" smtClean="0"/>
              <a:t>0.043    $0.065     $0.087    $0.152    $0.238    $0.433   $0.953   </a:t>
            </a:r>
          </a:p>
          <a:p>
            <a:pPr marL="0" indent="0">
              <a:buNone/>
            </a:pPr>
            <a:r>
              <a:rPr lang="en-US" sz="2000" dirty="0" smtClean="0"/>
              <a:t>  </a:t>
            </a:r>
            <a:endParaRPr lang="en-US" sz="2000" dirty="0"/>
          </a:p>
          <a:p>
            <a:pPr marL="0" indent="0">
              <a:buNone/>
            </a:pPr>
            <a:r>
              <a:rPr lang="en-US" sz="2000" dirty="0" smtClean="0"/>
              <a:t>If full reduction is elected, the cost is free from age 65 and after.</a:t>
            </a:r>
          </a:p>
          <a:p>
            <a:pPr marL="0" indent="0">
              <a:buNone/>
            </a:pPr>
            <a:endParaRPr lang="en-US" sz="2000" dirty="0" smtClean="0"/>
          </a:p>
          <a:p>
            <a:pPr marL="0" indent="0">
              <a:buNone/>
            </a:pPr>
            <a:r>
              <a:rPr lang="en-US" sz="2000" dirty="0" smtClean="0"/>
              <a:t>If no reduction is elected, the cost continues to increase with age:</a:t>
            </a:r>
          </a:p>
          <a:p>
            <a:pPr marL="0" indent="0">
              <a:buNone/>
            </a:pPr>
            <a:endParaRPr lang="en-US" sz="2000" dirty="0" smtClean="0"/>
          </a:p>
          <a:p>
            <a:pPr marL="0" indent="0">
              <a:buNone/>
            </a:pPr>
            <a:r>
              <a:rPr lang="en-US" sz="2000" dirty="0"/>
              <a:t>Age	</a:t>
            </a:r>
            <a:r>
              <a:rPr lang="en-US" sz="2000" dirty="0" smtClean="0"/>
              <a:t>65–69</a:t>
            </a:r>
            <a:r>
              <a:rPr lang="en-US" sz="2000" dirty="0"/>
              <a:t>	</a:t>
            </a:r>
            <a:r>
              <a:rPr lang="en-US" sz="2000" dirty="0" smtClean="0"/>
              <a:t>  70–74     75–79     80 </a:t>
            </a:r>
            <a:r>
              <a:rPr lang="en-US" sz="2000" dirty="0"/>
              <a:t>and over</a:t>
            </a:r>
          </a:p>
          <a:p>
            <a:pPr marL="0" indent="0">
              <a:buNone/>
            </a:pPr>
            <a:r>
              <a:rPr lang="en-US" sz="2000" dirty="0"/>
              <a:t>Rate	 </a:t>
            </a:r>
            <a:r>
              <a:rPr lang="en-US" sz="2000" dirty="0" smtClean="0"/>
              <a:t>$1.17</a:t>
            </a:r>
            <a:r>
              <a:rPr lang="en-US" sz="2000" dirty="0"/>
              <a:t>	</a:t>
            </a:r>
            <a:r>
              <a:rPr lang="en-US" sz="2000" dirty="0" smtClean="0"/>
              <a:t>  $2.08</a:t>
            </a:r>
            <a:r>
              <a:rPr lang="en-US" sz="2000" dirty="0"/>
              <a:t>	</a:t>
            </a:r>
            <a:r>
              <a:rPr lang="en-US" sz="2000" dirty="0" smtClean="0"/>
              <a:t>   $3.90          $5.72</a:t>
            </a:r>
            <a:endParaRPr lang="en-US" sz="2000" dirty="0"/>
          </a:p>
          <a:p>
            <a:pPr marL="0" indent="0">
              <a:buNone/>
            </a:pPr>
            <a:endParaRPr lang="en-US" sz="2000" dirty="0"/>
          </a:p>
          <a:p>
            <a:pPr marL="0" indent="0">
              <a:buNone/>
            </a:pPr>
            <a:endParaRPr lang="en-US" sz="20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268697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lnSpcReduction="10000"/>
          </a:bodyPr>
          <a:lstStyle/>
          <a:p>
            <a:pPr marL="0" indent="0" algn="ctr">
              <a:buNone/>
            </a:pPr>
            <a:r>
              <a:rPr lang="en-US" dirty="0" smtClean="0"/>
              <a:t>Monthly cost for continuing Option C Family FEGLI</a:t>
            </a:r>
          </a:p>
          <a:p>
            <a:pPr marL="0" indent="0" algn="ctr">
              <a:buNone/>
            </a:pPr>
            <a:r>
              <a:rPr lang="en-US" dirty="0" smtClean="0"/>
              <a:t>Per $1000 of coverage</a:t>
            </a:r>
          </a:p>
          <a:p>
            <a:pPr marL="0" indent="0">
              <a:buNone/>
            </a:pPr>
            <a:endParaRPr lang="en-US" dirty="0" smtClean="0"/>
          </a:p>
          <a:p>
            <a:pPr marL="0" indent="0">
              <a:buNone/>
            </a:pPr>
            <a:endParaRPr lang="en-US" dirty="0"/>
          </a:p>
          <a:p>
            <a:pPr marL="0" indent="0">
              <a:buNone/>
            </a:pPr>
            <a:r>
              <a:rPr lang="en-US" sz="2000" dirty="0"/>
              <a:t>Age    &lt;</a:t>
            </a:r>
            <a:r>
              <a:rPr lang="en-US" sz="2000" dirty="0" smtClean="0"/>
              <a:t>35      35 </a:t>
            </a:r>
            <a:r>
              <a:rPr lang="en-US" sz="2000" dirty="0"/>
              <a:t>– 39    40 – 44    45 – 49    50 – 54    55- 59    60 – 64 </a:t>
            </a:r>
          </a:p>
          <a:p>
            <a:pPr marL="0" indent="0">
              <a:buNone/>
            </a:pPr>
            <a:r>
              <a:rPr lang="en-US" sz="2000" dirty="0"/>
              <a:t>Rate  $</a:t>
            </a:r>
            <a:r>
              <a:rPr lang="en-US" sz="2000" dirty="0" smtClean="0"/>
              <a:t>0.48    $0.59       </a:t>
            </a:r>
            <a:r>
              <a:rPr lang="en-US" sz="2000" dirty="0"/>
              <a:t>$</a:t>
            </a:r>
            <a:r>
              <a:rPr lang="en-US" sz="2000" dirty="0" smtClean="0"/>
              <a:t>0.89         $1.28       $1.99       $3.21     $5.85   </a:t>
            </a:r>
            <a:endParaRPr lang="en-US" sz="1600" dirty="0"/>
          </a:p>
          <a:p>
            <a:pPr marL="0" indent="0">
              <a:buNone/>
            </a:pPr>
            <a:endParaRPr lang="en-US" dirty="0" smtClean="0"/>
          </a:p>
          <a:p>
            <a:pPr marL="0" indent="0">
              <a:buNone/>
            </a:pPr>
            <a:r>
              <a:rPr lang="en-US" sz="2000" dirty="0"/>
              <a:t>If full reduction is elected, the cost is free after age 65.</a:t>
            </a:r>
          </a:p>
          <a:p>
            <a:pPr marL="0" indent="0">
              <a:buNone/>
            </a:pPr>
            <a:endParaRPr lang="en-US" sz="2000" dirty="0"/>
          </a:p>
          <a:p>
            <a:pPr marL="0" indent="0">
              <a:buNone/>
            </a:pPr>
            <a:r>
              <a:rPr lang="en-US" sz="2000" dirty="0"/>
              <a:t>If no reduction is elected, the cost continues to increase with age:</a:t>
            </a:r>
          </a:p>
          <a:p>
            <a:pPr marL="0" indent="0">
              <a:buNone/>
            </a:pPr>
            <a:endParaRPr lang="en-US" sz="2000" dirty="0"/>
          </a:p>
          <a:p>
            <a:pPr marL="0" indent="0">
              <a:buNone/>
            </a:pPr>
            <a:r>
              <a:rPr lang="en-US" sz="2000" dirty="0"/>
              <a:t>Age	65 – 69	  70 – 74     75 – 79     80 and over</a:t>
            </a:r>
          </a:p>
          <a:p>
            <a:pPr marL="0" indent="0">
              <a:buNone/>
            </a:pPr>
            <a:r>
              <a:rPr lang="en-US" sz="2000" dirty="0"/>
              <a:t>Rate	 $6.80	   $8.30	    $11.40       $15.60</a:t>
            </a:r>
          </a:p>
          <a:p>
            <a:pPr marL="0" indent="0">
              <a:buNone/>
            </a:pPr>
            <a:endParaRPr lang="en-US" dirty="0" smtClean="0"/>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38715426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489629" y="708774"/>
            <a:ext cx="3692369" cy="584775"/>
          </a:xfrm>
          <a:prstGeom prst="rect">
            <a:avLst/>
          </a:prstGeom>
          <a:noFill/>
          <a:ln w="12700">
            <a:noFill/>
            <a:miter lim="800000"/>
            <a:headEnd type="none" w="sm" len="sm"/>
            <a:tailEnd type="none" w="sm" len="sm"/>
          </a:ln>
        </p:spPr>
        <p:txBody>
          <a:bodyPr wrap="square">
            <a:spAutoFit/>
          </a:bodyPr>
          <a:lstStyle/>
          <a:p>
            <a:pPr algn="ctr" eaLnBrk="0" hangingPunct="0"/>
            <a:r>
              <a:rPr lang="en-US" sz="3200" b="1" dirty="0">
                <a:latin typeface="+mn-lt"/>
              </a:rPr>
              <a:t>Questions</a:t>
            </a:r>
          </a:p>
        </p:txBody>
      </p:sp>
      <p:pic>
        <p:nvPicPr>
          <p:cNvPr id="1027" name="Picture 3" descr="C:\Documents and Settings\bowman\Local Settings\Temporary Internet Files\Content.IE5\WA8KYG3A\MC900431512[1].png"/>
          <p:cNvPicPr>
            <a:picLocks noChangeAspect="1" noChangeArrowheads="1"/>
          </p:cNvPicPr>
          <p:nvPr/>
        </p:nvPicPr>
        <p:blipFill>
          <a:blip r:embed="rId3" cstate="print"/>
          <a:srcRect/>
          <a:stretch>
            <a:fillRect/>
          </a:stretch>
        </p:blipFill>
        <p:spPr bwMode="auto">
          <a:xfrm>
            <a:off x="3127299" y="2178963"/>
            <a:ext cx="3159775" cy="3159775"/>
          </a:xfrm>
          <a:prstGeom prst="rect">
            <a:avLst/>
          </a:prstGeom>
          <a:noFill/>
        </p:spPr>
      </p:pic>
      <p:sp>
        <p:nvSpPr>
          <p:cNvPr id="9" name="Slide Number Placeholder 8"/>
          <p:cNvSpPr>
            <a:spLocks noGrp="1"/>
          </p:cNvSpPr>
          <p:nvPr>
            <p:ph type="sldNum" sz="quarter" idx="12"/>
          </p:nvPr>
        </p:nvSpPr>
        <p:spPr/>
        <p:txBody>
          <a:bodyPr/>
          <a:lstStyle/>
          <a:p>
            <a:pPr>
              <a:defRPr/>
            </a:pPr>
            <a:fld id="{CBDD7928-7170-4C79-AD39-76FA5D59B8C9}" type="slidenum">
              <a:rPr lang="en-US" smtClean="0"/>
              <a:pPr>
                <a:defRPr/>
              </a:pPr>
              <a:t>126</a:t>
            </a:fld>
            <a:endParaRPr lang="en-US" dirty="0"/>
          </a:p>
        </p:txBody>
      </p:sp>
    </p:spTree>
    <p:extLst>
      <p:ext uri="{BB962C8B-B14F-4D97-AF65-F5344CB8AC3E}">
        <p14:creationId xmlns:p14="http://schemas.microsoft.com/office/powerpoint/2010/main" val="281173871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normAutofit lnSpcReduction="10000"/>
          </a:bodyPr>
          <a:lstStyle/>
          <a:p>
            <a:pPr marL="0" indent="0">
              <a:buNone/>
              <a:defRPr/>
            </a:pPr>
            <a:r>
              <a:rPr lang="en-US" sz="2800" dirty="0" smtClean="0"/>
              <a:t>The Thrift Savings Plan is administered by the Federal Retirement Thrift Investment Board. The Board is required by law to manage the TSP solely in the interest of TSP participants and their beneficiaries.</a:t>
            </a:r>
          </a:p>
          <a:p>
            <a:pPr marL="0" indent="0">
              <a:buNone/>
              <a:defRPr/>
            </a:pPr>
            <a:endParaRPr lang="en-US" sz="2800" dirty="0"/>
          </a:p>
          <a:p>
            <a:pPr marL="0" indent="0">
              <a:buNone/>
              <a:defRPr/>
            </a:pPr>
            <a:r>
              <a:rPr lang="en-US" sz="2800" dirty="0" smtClean="0"/>
              <a:t>An Employee Thrift Advisory Council (ETAC) provides advice to the Board on investment policies and administration of the TSP. The NALC Chief of Staff to President Rolando, Jim Sauber, serves on the ETAC as vice chairman.</a:t>
            </a:r>
          </a:p>
          <a:p>
            <a:pPr marL="0" indent="0">
              <a:buNone/>
              <a:defRPr/>
            </a:pPr>
            <a:endParaRPr lang="en-US" sz="2000" dirty="0"/>
          </a:p>
          <a:p>
            <a:pPr marL="0" indent="0">
              <a:buNone/>
              <a:defRPr/>
            </a:pPr>
            <a:endParaRPr lang="en-US" sz="2000" dirty="0" smtClean="0"/>
          </a:p>
          <a:p>
            <a:pPr marL="0" indent="0">
              <a:buNone/>
              <a:defRPr/>
            </a:pPr>
            <a:endParaRPr lang="en-US" sz="2800" dirty="0"/>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127</a:t>
            </a:fld>
            <a:endParaRPr lang="en-US" dirty="0"/>
          </a:p>
        </p:txBody>
      </p:sp>
      <p:sp>
        <p:nvSpPr>
          <p:cNvPr id="2" name="Rectangle 1"/>
          <p:cNvSpPr/>
          <p:nvPr/>
        </p:nvSpPr>
        <p:spPr>
          <a:xfrm>
            <a:off x="600891" y="258423"/>
            <a:ext cx="8412479" cy="707886"/>
          </a:xfrm>
          <a:prstGeom prst="rect">
            <a:avLst/>
          </a:prstGeom>
        </p:spPr>
        <p:txBody>
          <a:bodyPr wrap="square">
            <a:spAutoFit/>
          </a:bodyPr>
          <a:lstStyle/>
          <a:p>
            <a:pPr algn="ctr"/>
            <a:r>
              <a:rPr lang="en-US" sz="4000" dirty="0" smtClean="0"/>
              <a:t>Thrift Savings Plan</a:t>
            </a:r>
          </a:p>
        </p:txBody>
      </p:sp>
    </p:spTree>
    <p:extLst>
      <p:ext uri="{BB962C8B-B14F-4D97-AF65-F5344CB8AC3E}">
        <p14:creationId xmlns:p14="http://schemas.microsoft.com/office/powerpoint/2010/main" val="2392951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normAutofit fontScale="70000" lnSpcReduction="20000"/>
          </a:bodyPr>
          <a:lstStyle/>
          <a:p>
            <a:pPr marL="0" indent="0">
              <a:buNone/>
              <a:defRPr/>
            </a:pPr>
            <a:endParaRPr lang="en-US" sz="2000" dirty="0" smtClean="0"/>
          </a:p>
          <a:p>
            <a:pPr marL="0" indent="0">
              <a:buNone/>
            </a:pPr>
            <a:r>
              <a:rPr lang="en-US" sz="2800" dirty="0"/>
              <a:t>When you </a:t>
            </a:r>
            <a:r>
              <a:rPr lang="en-US" sz="2800" dirty="0" smtClean="0"/>
              <a:t>became </a:t>
            </a:r>
            <a:r>
              <a:rPr lang="en-US" sz="2800" dirty="0"/>
              <a:t>a TSP participant, </a:t>
            </a:r>
            <a:r>
              <a:rPr lang="en-US" sz="2800" dirty="0" smtClean="0"/>
              <a:t>you received:</a:t>
            </a:r>
            <a:endParaRPr lang="en-US" sz="2800" dirty="0"/>
          </a:p>
          <a:p>
            <a:r>
              <a:rPr lang="en-US" sz="2800" dirty="0"/>
              <a:t>A 13-digit </a:t>
            </a:r>
            <a:r>
              <a:rPr lang="en-US" sz="2800" b="1" dirty="0"/>
              <a:t>TSP account number</a:t>
            </a:r>
            <a:r>
              <a:rPr lang="en-US" sz="2800" dirty="0"/>
              <a:t> - the primary means of identifying your account. Once you have logged into your account on the website, you can create a customized </a:t>
            </a:r>
            <a:r>
              <a:rPr lang="en-US" sz="2800" b="1" dirty="0">
                <a:hlinkClick r:id="rId3" tooltip="Glossary term will open in a new window."/>
              </a:rPr>
              <a:t>user ID</a:t>
            </a:r>
            <a:r>
              <a:rPr lang="en-US" sz="2800" dirty="0"/>
              <a:t> to use instead of your account number for Web transactions;</a:t>
            </a:r>
          </a:p>
          <a:p>
            <a:r>
              <a:rPr lang="en-US" sz="2800" dirty="0"/>
              <a:t>A </a:t>
            </a:r>
            <a:r>
              <a:rPr lang="en-US" sz="2800" b="1" dirty="0"/>
              <a:t>Web password</a:t>
            </a:r>
            <a:r>
              <a:rPr lang="en-US" sz="2800" dirty="0"/>
              <a:t> to access your account on the website; and</a:t>
            </a:r>
          </a:p>
          <a:p>
            <a:r>
              <a:rPr lang="en-US" sz="2800" dirty="0"/>
              <a:t>A 4-digit </a:t>
            </a:r>
            <a:r>
              <a:rPr lang="en-US" sz="2800" b="1" dirty="0"/>
              <a:t>Personal Identification Number (PIN)</a:t>
            </a:r>
            <a:r>
              <a:rPr lang="en-US" sz="2800" dirty="0"/>
              <a:t>, which you will use to access your account on the ThriftLine (1-TSP-YOU-FRST</a:t>
            </a:r>
            <a:r>
              <a:rPr lang="en-US" sz="2800" dirty="0" smtClean="0"/>
              <a:t>).</a:t>
            </a:r>
          </a:p>
          <a:p>
            <a:pPr marL="0" indent="0">
              <a:buNone/>
            </a:pPr>
            <a:endParaRPr lang="en-US" sz="2800" dirty="0" smtClean="0"/>
          </a:p>
          <a:p>
            <a:pPr marL="0" indent="0">
              <a:buNone/>
            </a:pPr>
            <a:r>
              <a:rPr lang="en-US" sz="2800" dirty="0" smtClean="0"/>
              <a:t>Use that information to access your own TSP account. To log on, or obtain a new password, go here:</a:t>
            </a:r>
            <a:endParaRPr lang="en-US" sz="2800" dirty="0"/>
          </a:p>
          <a:p>
            <a:pPr marL="0" indent="0">
              <a:buNone/>
            </a:pPr>
            <a:endParaRPr lang="en-US" sz="2000" dirty="0"/>
          </a:p>
          <a:p>
            <a:pPr marL="0" indent="0">
              <a:buNone/>
              <a:defRPr/>
            </a:pPr>
            <a:r>
              <a:rPr lang="en-US" sz="2000" dirty="0" smtClean="0">
                <a:hlinkClick r:id="rId4"/>
              </a:rPr>
              <a:t>https</a:t>
            </a:r>
            <a:r>
              <a:rPr lang="en-US" sz="2000" dirty="0">
                <a:hlinkClick r:id="rId4"/>
              </a:rPr>
              <a:t>://</a:t>
            </a:r>
            <a:r>
              <a:rPr lang="en-US" sz="2000" dirty="0" smtClean="0">
                <a:hlinkClick r:id="rId4"/>
              </a:rPr>
              <a:t>www.tsp.gov/tsp/login.html</a:t>
            </a:r>
            <a:endParaRPr lang="en-US" sz="2000" dirty="0" smtClean="0"/>
          </a:p>
          <a:p>
            <a:pPr marL="0" indent="0">
              <a:buNone/>
              <a:defRPr/>
            </a:pPr>
            <a:endParaRPr lang="en-US" sz="2000" dirty="0"/>
          </a:p>
          <a:p>
            <a:pPr marL="0" indent="0">
              <a:buNone/>
              <a:defRPr/>
            </a:pPr>
            <a:endParaRPr lang="en-US" sz="2000" dirty="0" smtClean="0"/>
          </a:p>
          <a:p>
            <a:pPr marL="0" indent="0">
              <a:buNone/>
              <a:defRPr/>
            </a:pPr>
            <a:endParaRPr lang="en-US" sz="2000" dirty="0"/>
          </a:p>
          <a:p>
            <a:pPr marL="0" indent="0">
              <a:buNone/>
              <a:defRPr/>
            </a:pPr>
            <a:endParaRPr lang="en-US" sz="2000" dirty="0" smtClean="0"/>
          </a:p>
          <a:p>
            <a:pPr marL="0" indent="0">
              <a:buNone/>
              <a:defRPr/>
            </a:pPr>
            <a:endParaRPr lang="en-US" sz="2800" dirty="0"/>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128</a:t>
            </a:fld>
            <a:endParaRPr lang="en-US" dirty="0"/>
          </a:p>
        </p:txBody>
      </p:sp>
      <p:sp>
        <p:nvSpPr>
          <p:cNvPr id="2" name="Rectangle 1"/>
          <p:cNvSpPr/>
          <p:nvPr/>
        </p:nvSpPr>
        <p:spPr>
          <a:xfrm>
            <a:off x="600891" y="258423"/>
            <a:ext cx="8412479" cy="707886"/>
          </a:xfrm>
          <a:prstGeom prst="rect">
            <a:avLst/>
          </a:prstGeom>
        </p:spPr>
        <p:txBody>
          <a:bodyPr wrap="square">
            <a:spAutoFit/>
          </a:bodyPr>
          <a:lstStyle/>
          <a:p>
            <a:pPr algn="ctr"/>
            <a:r>
              <a:rPr lang="en-US" sz="4000" dirty="0" smtClean="0"/>
              <a:t>Thrift Savings Plan</a:t>
            </a:r>
          </a:p>
        </p:txBody>
      </p:sp>
    </p:spTree>
    <p:extLst>
      <p:ext uri="{BB962C8B-B14F-4D97-AF65-F5344CB8AC3E}">
        <p14:creationId xmlns:p14="http://schemas.microsoft.com/office/powerpoint/2010/main" val="341301920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normAutofit/>
          </a:bodyPr>
          <a:lstStyle/>
          <a:p>
            <a:pPr marL="0" indent="0">
              <a:buNone/>
              <a:defRPr/>
            </a:pPr>
            <a:r>
              <a:rPr lang="en-US" sz="2800" dirty="0" smtClean="0"/>
              <a:t>When you retire with a significant TSP balance, a host of financial planners, insurance salesmen, stockbrokers, bankers, hedge-fund operators, and the like are going to be very interested in that balance. They will try and convince you to take your money out of the TSP and invest it with them. </a:t>
            </a:r>
          </a:p>
          <a:p>
            <a:pPr marL="0" indent="0">
              <a:buNone/>
              <a:defRPr/>
            </a:pPr>
            <a:endParaRPr lang="en-US" sz="2800" dirty="0"/>
          </a:p>
          <a:p>
            <a:pPr marL="0" indent="0">
              <a:buNone/>
              <a:defRPr/>
            </a:pPr>
            <a:r>
              <a:rPr lang="en-US" sz="2800" dirty="0" smtClean="0"/>
              <a:t>Consider asking them the questions on the next slide.</a:t>
            </a:r>
          </a:p>
          <a:p>
            <a:pPr marL="0" indent="0">
              <a:buNone/>
              <a:defRPr/>
            </a:pPr>
            <a:endParaRPr lang="en-US" sz="2000" dirty="0"/>
          </a:p>
          <a:p>
            <a:pPr marL="0" indent="0">
              <a:buNone/>
              <a:defRPr/>
            </a:pPr>
            <a:endParaRPr lang="en-US" sz="2000" dirty="0" smtClean="0"/>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129</a:t>
            </a:fld>
            <a:endParaRPr lang="en-US" dirty="0"/>
          </a:p>
        </p:txBody>
      </p:sp>
      <p:sp>
        <p:nvSpPr>
          <p:cNvPr id="2" name="Rectangle 1"/>
          <p:cNvSpPr/>
          <p:nvPr/>
        </p:nvSpPr>
        <p:spPr>
          <a:xfrm>
            <a:off x="600891" y="258423"/>
            <a:ext cx="8412479" cy="707886"/>
          </a:xfrm>
          <a:prstGeom prst="rect">
            <a:avLst/>
          </a:prstGeom>
        </p:spPr>
        <p:txBody>
          <a:bodyPr wrap="square">
            <a:spAutoFit/>
          </a:bodyPr>
          <a:lstStyle/>
          <a:p>
            <a:pPr algn="ctr"/>
            <a:r>
              <a:rPr lang="en-US" sz="4000" dirty="0" smtClean="0"/>
              <a:t>Thrift Savings Plan</a:t>
            </a:r>
          </a:p>
        </p:txBody>
      </p:sp>
    </p:spTree>
    <p:extLst>
      <p:ext uri="{BB962C8B-B14F-4D97-AF65-F5344CB8AC3E}">
        <p14:creationId xmlns:p14="http://schemas.microsoft.com/office/powerpoint/2010/main" val="3849311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1447802" y="406398"/>
            <a:ext cx="6295663" cy="884238"/>
          </a:xfrm>
        </p:spPr>
        <p:txBody>
          <a:bodyPr/>
          <a:lstStyle/>
          <a:p>
            <a:pPr eaLnBrk="1" hangingPunct="1"/>
            <a:r>
              <a:rPr lang="en-US" sz="3200" b="1" dirty="0" smtClean="0"/>
              <a:t>Crediting Service</a:t>
            </a:r>
          </a:p>
        </p:txBody>
      </p:sp>
      <p:sp>
        <p:nvSpPr>
          <p:cNvPr id="13" name="Content Placeholder 12"/>
          <p:cNvSpPr>
            <a:spLocks noGrp="1"/>
          </p:cNvSpPr>
          <p:nvPr>
            <p:ph sz="half" idx="1"/>
          </p:nvPr>
        </p:nvSpPr>
        <p:spPr>
          <a:xfrm>
            <a:off x="844955" y="983848"/>
            <a:ext cx="7257327" cy="532436"/>
          </a:xfrm>
        </p:spPr>
        <p:txBody>
          <a:bodyPr anchor="ctr" anchorCtr="0">
            <a:normAutofit fontScale="85000" lnSpcReduction="10000"/>
          </a:bodyPr>
          <a:lstStyle/>
          <a:p>
            <a:pPr>
              <a:buNone/>
            </a:pPr>
            <a:r>
              <a:rPr lang="en-US" dirty="0" smtClean="0"/>
              <a:t>________________________________________</a:t>
            </a:r>
            <a:endParaRPr lang="en-US" dirty="0"/>
          </a:p>
        </p:txBody>
      </p:sp>
      <p:sp>
        <p:nvSpPr>
          <p:cNvPr id="16" name="Content Placeholder 15"/>
          <p:cNvSpPr>
            <a:spLocks noGrp="1"/>
          </p:cNvSpPr>
          <p:nvPr>
            <p:ph sz="quarter" idx="2"/>
          </p:nvPr>
        </p:nvSpPr>
        <p:spPr>
          <a:xfrm>
            <a:off x="4338577" y="3837004"/>
            <a:ext cx="488067" cy="584522"/>
          </a:xfrm>
        </p:spPr>
        <p:txBody>
          <a:bodyPr/>
          <a:lstStyle/>
          <a:p>
            <a:pPr>
              <a:buNone/>
            </a:pPr>
            <a:r>
              <a:rPr lang="en-US" b="1" dirty="0" smtClean="0"/>
              <a:t>&amp;</a:t>
            </a:r>
            <a:endParaRPr lang="en-US" b="1" dirty="0"/>
          </a:p>
        </p:txBody>
      </p:sp>
      <p:sp>
        <p:nvSpPr>
          <p:cNvPr id="19461" name="Text Box 5"/>
          <p:cNvSpPr txBox="1">
            <a:spLocks noChangeArrowheads="1"/>
          </p:cNvSpPr>
          <p:nvPr/>
        </p:nvSpPr>
        <p:spPr bwMode="auto">
          <a:xfrm>
            <a:off x="533400" y="3666274"/>
            <a:ext cx="3124200" cy="1077218"/>
          </a:xfrm>
          <a:prstGeom prst="rect">
            <a:avLst/>
          </a:prstGeom>
          <a:noFill/>
          <a:ln w="12700">
            <a:noFill/>
            <a:miter lim="800000"/>
            <a:headEnd type="none" w="sm" len="sm"/>
            <a:tailEnd type="none" w="sm" len="sm"/>
          </a:ln>
        </p:spPr>
        <p:txBody>
          <a:bodyPr>
            <a:spAutoFit/>
          </a:bodyPr>
          <a:lstStyle/>
          <a:p>
            <a:pPr algn="ctr" eaLnBrk="0" hangingPunct="0"/>
            <a:r>
              <a:rPr lang="en-US" sz="3200" b="1" dirty="0" smtClean="0"/>
              <a:t>ELIGIBILITY </a:t>
            </a:r>
          </a:p>
          <a:p>
            <a:pPr algn="ctr" eaLnBrk="0" hangingPunct="0"/>
            <a:r>
              <a:rPr lang="en-US" sz="3200" b="1" dirty="0" smtClean="0"/>
              <a:t>to </a:t>
            </a:r>
            <a:r>
              <a:rPr lang="en-US" sz="3200" b="1" dirty="0"/>
              <a:t>retire</a:t>
            </a:r>
          </a:p>
        </p:txBody>
      </p:sp>
      <p:sp>
        <p:nvSpPr>
          <p:cNvPr id="19463" name="Rectangle 7"/>
          <p:cNvSpPr>
            <a:spLocks noChangeArrowheads="1"/>
          </p:cNvSpPr>
          <p:nvPr/>
        </p:nvSpPr>
        <p:spPr bwMode="auto">
          <a:xfrm>
            <a:off x="3657600" y="3086100"/>
            <a:ext cx="2667000" cy="685800"/>
          </a:xfrm>
          <a:prstGeom prst="rect">
            <a:avLst/>
          </a:prstGeom>
          <a:noFill/>
          <a:ln w="9525">
            <a:noFill/>
            <a:miter lim="800000"/>
            <a:headEnd/>
            <a:tailEnd/>
          </a:ln>
        </p:spPr>
        <p:txBody>
          <a:bodyPr lIns="92075" tIns="46038" rIns="92075" bIns="46038"/>
          <a:lstStyle/>
          <a:p>
            <a:pPr marL="342900" indent="-342900" algn="ctr">
              <a:spcBef>
                <a:spcPts val="1200"/>
              </a:spcBef>
              <a:spcAft>
                <a:spcPct val="20000"/>
              </a:spcAft>
              <a:buFont typeface="Wingdings" pitchFamily="2" charset="2"/>
              <a:buNone/>
            </a:pPr>
            <a:endParaRPr lang="en-US" sz="4000" b="1" dirty="0"/>
          </a:p>
        </p:txBody>
      </p:sp>
      <p:sp>
        <p:nvSpPr>
          <p:cNvPr id="19464" name="Text Box 8"/>
          <p:cNvSpPr txBox="1">
            <a:spLocks noChangeArrowheads="1"/>
          </p:cNvSpPr>
          <p:nvPr/>
        </p:nvSpPr>
        <p:spPr bwMode="auto">
          <a:xfrm>
            <a:off x="5644575" y="3585258"/>
            <a:ext cx="2667000" cy="107721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b="1" dirty="0"/>
              <a:t>HOW MUCH </a:t>
            </a:r>
            <a:r>
              <a:rPr lang="en-US" sz="3200" b="1" dirty="0" smtClean="0"/>
              <a:t>you </a:t>
            </a:r>
            <a:r>
              <a:rPr lang="en-US" sz="3200" b="1" dirty="0"/>
              <a:t>get</a:t>
            </a:r>
          </a:p>
        </p:txBody>
      </p:sp>
      <p:sp>
        <p:nvSpPr>
          <p:cNvPr id="10" name="Rectangle 9"/>
          <p:cNvSpPr/>
          <p:nvPr/>
        </p:nvSpPr>
        <p:spPr>
          <a:xfrm>
            <a:off x="1250056" y="1866948"/>
            <a:ext cx="6678592" cy="1194173"/>
          </a:xfrm>
          <a:prstGeom prst="rect">
            <a:avLst/>
          </a:prstGeom>
        </p:spPr>
        <p:txBody>
          <a:bodyPr wrap="square">
            <a:spAutoFit/>
          </a:bodyPr>
          <a:lstStyle/>
          <a:p>
            <a:pPr marL="342900" indent="-342900" algn="ctr">
              <a:spcBef>
                <a:spcPts val="1200"/>
              </a:spcBef>
              <a:spcAft>
                <a:spcPct val="20000"/>
              </a:spcAft>
              <a:buFont typeface="Wingdings" pitchFamily="2" charset="2"/>
              <a:buNone/>
            </a:pPr>
            <a:r>
              <a:rPr lang="en-US" sz="2800" b="1" dirty="0" smtClean="0"/>
              <a:t>Years of service</a:t>
            </a:r>
          </a:p>
          <a:p>
            <a:pPr marL="342900" indent="-342900" algn="ctr">
              <a:spcBef>
                <a:spcPts val="1200"/>
              </a:spcBef>
              <a:spcAft>
                <a:spcPct val="20000"/>
              </a:spcAft>
              <a:buFont typeface="Wingdings" pitchFamily="2" charset="2"/>
              <a:buNone/>
            </a:pPr>
            <a:r>
              <a:rPr lang="en-US" sz="2800" b="1" dirty="0" smtClean="0"/>
              <a:t>Determine (in part)</a:t>
            </a:r>
            <a:endParaRPr lang="en-US" sz="2800" b="1" dirty="0"/>
          </a:p>
        </p:txBody>
      </p:sp>
      <p:sp>
        <p:nvSpPr>
          <p:cNvPr id="12" name="Slide Number Placeholder 7"/>
          <p:cNvSpPr txBox="1">
            <a:spLocks/>
          </p:cNvSpPr>
          <p:nvPr/>
        </p:nvSpPr>
        <p:spPr>
          <a:xfrm>
            <a:off x="6553200" y="6356352"/>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DD7928-7170-4C79-AD39-76FA5D59B8C9}" type="slidenum">
              <a:rPr kumimoji="0" lang="en-US" sz="1200" b="0" i="0" u="none" strike="noStrike" kern="1200" cap="none" spc="0" normalizeH="0" baseline="0" noProof="0" smtClean="0">
                <a:ln>
                  <a:noFill/>
                </a:ln>
                <a:solidFill>
                  <a:schemeClr val="tx1">
                    <a:lumMod val="50000"/>
                    <a:lumOff val="50000"/>
                  </a:scheme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chemeClr val="tx1">
                  <a:lumMod val="50000"/>
                  <a:lumOff val="50000"/>
                </a:schemeClr>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normAutofit fontScale="62500" lnSpcReduction="20000"/>
          </a:bodyPr>
          <a:lstStyle/>
          <a:p>
            <a:pPr marL="0" indent="0">
              <a:buNone/>
              <a:defRPr/>
            </a:pPr>
            <a:r>
              <a:rPr lang="en-US" sz="2600" dirty="0" smtClean="0"/>
              <a:t>What is the average net expense I will pay for every $1,000 I invest?</a:t>
            </a:r>
          </a:p>
          <a:p>
            <a:pPr marL="0" indent="0">
              <a:buNone/>
              <a:defRPr/>
            </a:pPr>
            <a:endParaRPr lang="en-US" sz="2600" dirty="0"/>
          </a:p>
          <a:p>
            <a:pPr marL="0" indent="0">
              <a:buNone/>
              <a:defRPr/>
            </a:pPr>
            <a:r>
              <a:rPr lang="en-US" sz="2600" dirty="0" smtClean="0"/>
              <a:t>What additional annual fees, commissions, or charges will I pay for investments?</a:t>
            </a:r>
          </a:p>
          <a:p>
            <a:pPr marL="0" indent="0">
              <a:buNone/>
              <a:defRPr/>
            </a:pPr>
            <a:endParaRPr lang="en-US" sz="2600" dirty="0"/>
          </a:p>
          <a:p>
            <a:pPr marL="0" indent="0">
              <a:buNone/>
              <a:defRPr/>
            </a:pPr>
            <a:r>
              <a:rPr lang="en-US" sz="2600" dirty="0" smtClean="0"/>
              <a:t>What profit do you make if I invest with you?</a:t>
            </a:r>
          </a:p>
          <a:p>
            <a:pPr marL="0" indent="0">
              <a:buNone/>
              <a:defRPr/>
            </a:pPr>
            <a:endParaRPr lang="en-US" sz="2600" dirty="0"/>
          </a:p>
          <a:p>
            <a:pPr marL="0" indent="0">
              <a:buNone/>
              <a:defRPr/>
            </a:pPr>
            <a:r>
              <a:rPr lang="en-US" sz="2600" dirty="0" smtClean="0"/>
              <a:t>Do you have a responsibility (fiduciary obligation) to put my interests ahead of your own?</a:t>
            </a:r>
          </a:p>
          <a:p>
            <a:pPr marL="0" indent="0">
              <a:buNone/>
              <a:defRPr/>
            </a:pPr>
            <a:endParaRPr lang="en-US" sz="2600" dirty="0"/>
          </a:p>
          <a:p>
            <a:pPr marL="0" indent="0">
              <a:buNone/>
              <a:defRPr/>
            </a:pPr>
            <a:r>
              <a:rPr lang="en-US" sz="2600" dirty="0" smtClean="0"/>
              <a:t>Will your plan protect my retirement from creditors’ claims?</a:t>
            </a:r>
          </a:p>
          <a:p>
            <a:pPr marL="0" indent="0">
              <a:buNone/>
              <a:defRPr/>
            </a:pPr>
            <a:endParaRPr lang="en-US" sz="2600" dirty="0"/>
          </a:p>
          <a:p>
            <a:pPr marL="0" indent="0">
              <a:buNone/>
              <a:defRPr/>
            </a:pPr>
            <a:r>
              <a:rPr lang="en-US" sz="2600" dirty="0" smtClean="0"/>
              <a:t>When I retire, can I receive a series of scheduled withdrawals without giving up control of my account?</a:t>
            </a:r>
          </a:p>
          <a:p>
            <a:pPr marL="0" indent="0">
              <a:buNone/>
              <a:defRPr/>
            </a:pPr>
            <a:endParaRPr lang="en-US" sz="2600" dirty="0"/>
          </a:p>
          <a:p>
            <a:pPr marL="0" indent="0">
              <a:buNone/>
              <a:defRPr/>
            </a:pPr>
            <a:r>
              <a:rPr lang="en-US" sz="2600" dirty="0" smtClean="0"/>
              <a:t>Can I change my investments or take withdrawals without being subject to surrender fees or back-end charges?</a:t>
            </a:r>
          </a:p>
          <a:p>
            <a:pPr marL="0" indent="0">
              <a:buNone/>
              <a:defRPr/>
            </a:pPr>
            <a:endParaRPr lang="en-US" sz="2200" dirty="0" smtClean="0"/>
          </a:p>
          <a:p>
            <a:pPr marL="0" indent="0">
              <a:buNone/>
              <a:defRPr/>
            </a:pPr>
            <a:r>
              <a:rPr lang="en-US" sz="2000" dirty="0" smtClean="0"/>
              <a:t> </a:t>
            </a:r>
          </a:p>
          <a:p>
            <a:pPr marL="0" indent="0">
              <a:buNone/>
              <a:defRPr/>
            </a:pPr>
            <a:endParaRPr lang="en-US" sz="2000" dirty="0" smtClean="0"/>
          </a:p>
          <a:p>
            <a:pPr marL="0" indent="0">
              <a:buNone/>
              <a:defRPr/>
            </a:pPr>
            <a:endParaRPr lang="en-US" sz="2800" dirty="0"/>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130</a:t>
            </a:fld>
            <a:endParaRPr lang="en-US" dirty="0"/>
          </a:p>
        </p:txBody>
      </p:sp>
      <p:sp>
        <p:nvSpPr>
          <p:cNvPr id="2" name="Rectangle 1"/>
          <p:cNvSpPr/>
          <p:nvPr/>
        </p:nvSpPr>
        <p:spPr>
          <a:xfrm>
            <a:off x="600891" y="258423"/>
            <a:ext cx="8412479" cy="707886"/>
          </a:xfrm>
          <a:prstGeom prst="rect">
            <a:avLst/>
          </a:prstGeom>
        </p:spPr>
        <p:txBody>
          <a:bodyPr wrap="square">
            <a:spAutoFit/>
          </a:bodyPr>
          <a:lstStyle/>
          <a:p>
            <a:pPr algn="ctr"/>
            <a:r>
              <a:rPr lang="en-US" sz="4000" dirty="0" smtClean="0"/>
              <a:t>Thrift Savings Plan</a:t>
            </a:r>
          </a:p>
        </p:txBody>
      </p:sp>
    </p:spTree>
    <p:extLst>
      <p:ext uri="{BB962C8B-B14F-4D97-AF65-F5344CB8AC3E}">
        <p14:creationId xmlns:p14="http://schemas.microsoft.com/office/powerpoint/2010/main" val="339824445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normAutofit fontScale="92500" lnSpcReduction="20000"/>
          </a:bodyPr>
          <a:lstStyle/>
          <a:p>
            <a:pPr marL="0" indent="0">
              <a:buNone/>
            </a:pPr>
            <a:r>
              <a:rPr lang="en-US" sz="2400" dirty="0" smtClean="0"/>
              <a:t>It costs money to operate any financial investment fund.  A standard way to measure such costs is known as Net Expense Ratio. It is a measure of the annual cost of operating a fund expressed as a percentage of average dollar value of the amount of the fund. Operating expenses are taken out of a fund’s assets and lower the return to the fund’s investors. </a:t>
            </a:r>
          </a:p>
          <a:p>
            <a:pPr marL="0" indent="0">
              <a:buNone/>
            </a:pPr>
            <a:endParaRPr lang="en-US" sz="2400" dirty="0"/>
          </a:p>
          <a:p>
            <a:pPr marL="0" indent="0">
              <a:buNone/>
            </a:pPr>
            <a:r>
              <a:rPr lang="en-US" sz="2400" dirty="0" smtClean="0"/>
              <a:t>The </a:t>
            </a:r>
            <a:r>
              <a:rPr lang="en-US" sz="2400" dirty="0"/>
              <a:t>average net expense ratio for TSP funds is </a:t>
            </a:r>
            <a:r>
              <a:rPr lang="en-US" sz="2400" dirty="0" smtClean="0"/>
              <a:t>about </a:t>
            </a:r>
            <a:r>
              <a:rPr lang="en-US" sz="2400" dirty="0"/>
              <a:t>0.029 </a:t>
            </a:r>
            <a:r>
              <a:rPr lang="en-US" sz="2400" dirty="0" smtClean="0"/>
              <a:t>percent. That is less than 3/100 of one percent.</a:t>
            </a:r>
          </a:p>
          <a:p>
            <a:pPr marL="0" indent="0">
              <a:buNone/>
            </a:pPr>
            <a:endParaRPr lang="en-US" sz="2400" dirty="0" smtClean="0"/>
          </a:p>
          <a:p>
            <a:pPr marL="0" indent="0">
              <a:buNone/>
            </a:pPr>
            <a:r>
              <a:rPr lang="en-US" sz="2400" dirty="0" smtClean="0"/>
              <a:t>Compare that with </a:t>
            </a:r>
            <a:r>
              <a:rPr lang="en-US" sz="2400" dirty="0"/>
              <a:t>the average net expense ratio of for-profit </a:t>
            </a:r>
            <a:r>
              <a:rPr lang="en-US" sz="2400" dirty="0" smtClean="0"/>
              <a:t>actively managed </a:t>
            </a:r>
            <a:r>
              <a:rPr lang="en-US" sz="2400" dirty="0"/>
              <a:t>mutual funds of about 1.5 percent. </a:t>
            </a:r>
            <a:endParaRPr lang="en-US" sz="2200" dirty="0" smtClean="0"/>
          </a:p>
          <a:p>
            <a:pPr marL="0" indent="0">
              <a:buNone/>
              <a:defRPr/>
            </a:pPr>
            <a:r>
              <a:rPr lang="en-US" sz="2000" dirty="0" smtClean="0"/>
              <a:t> </a:t>
            </a:r>
          </a:p>
          <a:p>
            <a:pPr marL="0" indent="0">
              <a:buNone/>
            </a:pPr>
            <a:r>
              <a:rPr lang="en-US" sz="2400" dirty="0" smtClean="0"/>
              <a:t>For-profit funds are more expensive to operate because, unlike the TSP, they include payments to salespeople, advertising expenses, commissions to brokers, and high CEO salaries.</a:t>
            </a:r>
          </a:p>
          <a:p>
            <a:pPr marL="0" indent="0">
              <a:buNone/>
            </a:pPr>
            <a:endParaRPr lang="en-US" sz="2000" dirty="0"/>
          </a:p>
          <a:p>
            <a:pPr marL="0" indent="0">
              <a:buNone/>
              <a:defRPr/>
            </a:pPr>
            <a:endParaRPr lang="en-US" sz="2000" dirty="0" smtClean="0"/>
          </a:p>
          <a:p>
            <a:pPr marL="0" indent="0">
              <a:buNone/>
              <a:defRPr/>
            </a:pPr>
            <a:endParaRPr lang="en-US" sz="2800" dirty="0"/>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131</a:t>
            </a:fld>
            <a:endParaRPr lang="en-US" dirty="0"/>
          </a:p>
        </p:txBody>
      </p:sp>
      <p:sp>
        <p:nvSpPr>
          <p:cNvPr id="2" name="Rectangle 1"/>
          <p:cNvSpPr/>
          <p:nvPr/>
        </p:nvSpPr>
        <p:spPr>
          <a:xfrm>
            <a:off x="600891" y="258423"/>
            <a:ext cx="8412479" cy="707886"/>
          </a:xfrm>
          <a:prstGeom prst="rect">
            <a:avLst/>
          </a:prstGeom>
        </p:spPr>
        <p:txBody>
          <a:bodyPr wrap="square">
            <a:spAutoFit/>
          </a:bodyPr>
          <a:lstStyle/>
          <a:p>
            <a:pPr algn="ctr"/>
            <a:r>
              <a:rPr lang="en-US" sz="4000" dirty="0" smtClean="0"/>
              <a:t>Thrift Savings Plan</a:t>
            </a:r>
          </a:p>
        </p:txBody>
      </p:sp>
    </p:spTree>
    <p:extLst>
      <p:ext uri="{BB962C8B-B14F-4D97-AF65-F5344CB8AC3E}">
        <p14:creationId xmlns:p14="http://schemas.microsoft.com/office/powerpoint/2010/main" val="24050715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normAutofit/>
          </a:bodyPr>
          <a:lstStyle/>
          <a:p>
            <a:pPr marL="0" indent="0" algn="ctr">
              <a:buNone/>
            </a:pPr>
            <a:r>
              <a:rPr lang="en-US" sz="2800" dirty="0" smtClean="0"/>
              <a:t>Average annual cost per $1,000 </a:t>
            </a:r>
          </a:p>
          <a:p>
            <a:pPr marL="0" indent="0" algn="ctr">
              <a:buNone/>
            </a:pPr>
            <a:endParaRPr lang="en-US" sz="2000" dirty="0" smtClean="0"/>
          </a:p>
          <a:p>
            <a:pPr marL="0" indent="0" algn="ctr">
              <a:buNone/>
            </a:pPr>
            <a:endParaRPr lang="en-US" sz="2800" dirty="0"/>
          </a:p>
          <a:p>
            <a:pPr marL="0" indent="0">
              <a:buNone/>
            </a:pPr>
            <a:r>
              <a:rPr lang="en-US" sz="2800" dirty="0" smtClean="0"/>
              <a:t>Thrift Savings Plan 	            x  0.029%	= 	29¢</a:t>
            </a:r>
          </a:p>
          <a:p>
            <a:pPr marL="0" indent="0">
              <a:buNone/>
            </a:pPr>
            <a:endParaRPr lang="en-US" sz="2800" dirty="0"/>
          </a:p>
          <a:p>
            <a:pPr marL="0" indent="0">
              <a:buNone/>
            </a:pPr>
            <a:r>
              <a:rPr lang="en-US" sz="2800" dirty="0" smtClean="0"/>
              <a:t>Private Investment Fund	x   1.500%	=      $15.00</a:t>
            </a:r>
          </a:p>
          <a:p>
            <a:pPr marL="0" indent="0">
              <a:buNone/>
            </a:pPr>
            <a:endParaRPr lang="en-US" sz="2000" dirty="0" smtClean="0"/>
          </a:p>
          <a:p>
            <a:pPr marL="0" indent="0">
              <a:buNone/>
            </a:pPr>
            <a:endParaRPr lang="en-US" sz="2000" dirty="0"/>
          </a:p>
          <a:p>
            <a:pPr marL="0" indent="0">
              <a:buNone/>
            </a:pPr>
            <a:endParaRPr lang="en-US" sz="2000" dirty="0" smtClean="0"/>
          </a:p>
          <a:p>
            <a:pPr marL="0" indent="0">
              <a:buNone/>
              <a:defRPr/>
            </a:pPr>
            <a:endParaRPr lang="en-US" sz="2000" dirty="0" smtClean="0"/>
          </a:p>
          <a:p>
            <a:pPr marL="0" indent="0">
              <a:buNone/>
              <a:defRPr/>
            </a:pPr>
            <a:endParaRPr lang="en-US" sz="2800" dirty="0"/>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132</a:t>
            </a:fld>
            <a:endParaRPr lang="en-US" dirty="0"/>
          </a:p>
        </p:txBody>
      </p:sp>
      <p:sp>
        <p:nvSpPr>
          <p:cNvPr id="2" name="Rectangle 1"/>
          <p:cNvSpPr/>
          <p:nvPr/>
        </p:nvSpPr>
        <p:spPr>
          <a:xfrm>
            <a:off x="600891" y="258423"/>
            <a:ext cx="8412479" cy="707886"/>
          </a:xfrm>
          <a:prstGeom prst="rect">
            <a:avLst/>
          </a:prstGeom>
        </p:spPr>
        <p:txBody>
          <a:bodyPr wrap="square">
            <a:spAutoFit/>
          </a:bodyPr>
          <a:lstStyle/>
          <a:p>
            <a:pPr algn="ctr"/>
            <a:r>
              <a:rPr lang="en-US" sz="4000" dirty="0" smtClean="0"/>
              <a:t>Thrift Savings Plan</a:t>
            </a:r>
          </a:p>
        </p:txBody>
      </p:sp>
    </p:spTree>
    <p:extLst>
      <p:ext uri="{BB962C8B-B14F-4D97-AF65-F5344CB8AC3E}">
        <p14:creationId xmlns:p14="http://schemas.microsoft.com/office/powerpoint/2010/main" val="283187710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normAutofit lnSpcReduction="10000"/>
          </a:bodyPr>
          <a:lstStyle/>
          <a:p>
            <a:pPr marL="0" indent="0">
              <a:buNone/>
              <a:defRPr/>
            </a:pPr>
            <a:endParaRPr lang="en-US" sz="2000" dirty="0" smtClean="0"/>
          </a:p>
          <a:p>
            <a:pPr marL="0" indent="0">
              <a:buNone/>
              <a:defRPr/>
            </a:pPr>
            <a:r>
              <a:rPr lang="en-US" sz="2800" dirty="0"/>
              <a:t>If you receive a TSP withdrawal payment before you reach age 59½, in addition to the regular income tax, you may have to pay an early withdrawal penalty tax equal to 10% of any taxable portion of the payment that is not transferred or rolled over. However, if you separate from service during or after the year you reach age 55 </a:t>
            </a:r>
            <a:r>
              <a:rPr lang="en-US" sz="2800" dirty="0" smtClean="0"/>
              <a:t>…., </a:t>
            </a:r>
            <a:r>
              <a:rPr lang="en-US" sz="2800" dirty="0"/>
              <a:t>then the 10% early withdrawal penalty tax does not </a:t>
            </a:r>
            <a:r>
              <a:rPr lang="en-US" sz="2800" dirty="0" smtClean="0"/>
              <a:t>apply.</a:t>
            </a:r>
          </a:p>
          <a:p>
            <a:pPr marL="0" indent="0">
              <a:buNone/>
              <a:defRPr/>
            </a:pPr>
            <a:endParaRPr lang="en-US" sz="2000" dirty="0"/>
          </a:p>
          <a:p>
            <a:pPr marL="0" indent="0">
              <a:buNone/>
              <a:defRPr/>
            </a:pPr>
            <a:r>
              <a:rPr lang="en-US" sz="2000" dirty="0">
                <a:hlinkClick r:id="rId3"/>
              </a:rPr>
              <a:t>https://</a:t>
            </a:r>
            <a:r>
              <a:rPr lang="en-US" sz="2000" dirty="0" smtClean="0">
                <a:hlinkClick r:id="rId3"/>
              </a:rPr>
              <a:t>www.tsp.gov/LifeEvents/career/enteringRetirement.html</a:t>
            </a:r>
            <a:endParaRPr lang="en-US" sz="2000" dirty="0" smtClean="0"/>
          </a:p>
          <a:p>
            <a:pPr marL="0" indent="0">
              <a:buNone/>
              <a:defRPr/>
            </a:pPr>
            <a:endParaRPr lang="en-US" sz="2000" dirty="0"/>
          </a:p>
          <a:p>
            <a:pPr marL="0" indent="0">
              <a:buNone/>
              <a:defRPr/>
            </a:pPr>
            <a:endParaRPr lang="en-US" sz="2000" dirty="0" smtClean="0"/>
          </a:p>
          <a:p>
            <a:pPr marL="0" indent="0">
              <a:buNone/>
              <a:defRPr/>
            </a:pPr>
            <a:endParaRPr lang="en-US" sz="2800" dirty="0"/>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133</a:t>
            </a:fld>
            <a:endParaRPr lang="en-US" dirty="0"/>
          </a:p>
        </p:txBody>
      </p:sp>
      <p:sp>
        <p:nvSpPr>
          <p:cNvPr id="2" name="Rectangle 1"/>
          <p:cNvSpPr/>
          <p:nvPr/>
        </p:nvSpPr>
        <p:spPr>
          <a:xfrm>
            <a:off x="600891" y="258423"/>
            <a:ext cx="8412479" cy="1508105"/>
          </a:xfrm>
          <a:prstGeom prst="rect">
            <a:avLst/>
          </a:prstGeom>
        </p:spPr>
        <p:txBody>
          <a:bodyPr wrap="square">
            <a:spAutoFit/>
          </a:bodyPr>
          <a:lstStyle/>
          <a:p>
            <a:pPr algn="ctr"/>
            <a:r>
              <a:rPr lang="en-US" sz="4000" dirty="0" smtClean="0"/>
              <a:t>Thrift Savings Plan</a:t>
            </a:r>
          </a:p>
          <a:p>
            <a:pPr algn="ctr"/>
            <a:r>
              <a:rPr lang="en-US" sz="2400" dirty="0" smtClean="0"/>
              <a:t>The age 59 ½ early withdrawal penalty</a:t>
            </a:r>
          </a:p>
          <a:p>
            <a:pPr algn="ctr"/>
            <a:endParaRPr lang="en-US" sz="2800" dirty="0" smtClean="0"/>
          </a:p>
        </p:txBody>
      </p:sp>
    </p:spTree>
    <p:extLst>
      <p:ext uri="{BB962C8B-B14F-4D97-AF65-F5344CB8AC3E}">
        <p14:creationId xmlns:p14="http://schemas.microsoft.com/office/powerpoint/2010/main" val="108397536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lstStyle/>
          <a:p>
            <a:pPr marL="0" indent="0">
              <a:buNone/>
              <a:defRPr/>
            </a:pPr>
            <a:endParaRPr lang="en-US" sz="2000" dirty="0"/>
          </a:p>
          <a:p>
            <a:pPr marL="0" indent="0">
              <a:buNone/>
              <a:defRPr/>
            </a:pPr>
            <a:r>
              <a:rPr lang="en-US" sz="2000" dirty="0" smtClean="0"/>
              <a:t>After separation:</a:t>
            </a:r>
          </a:p>
          <a:p>
            <a:pPr marL="0" indent="0">
              <a:buNone/>
              <a:defRPr/>
            </a:pPr>
            <a:r>
              <a:rPr lang="en-US" sz="2000" dirty="0" smtClean="0"/>
              <a:t>•	You can leave your money in the TSP</a:t>
            </a:r>
          </a:p>
          <a:p>
            <a:pPr marL="0" indent="0">
              <a:buNone/>
              <a:defRPr/>
            </a:pPr>
            <a:r>
              <a:rPr lang="en-US" sz="2000" dirty="0" smtClean="0"/>
              <a:t>•	You may not continue to make contributions</a:t>
            </a:r>
          </a:p>
          <a:p>
            <a:pPr marL="0" indent="0">
              <a:buNone/>
              <a:defRPr/>
            </a:pPr>
            <a:r>
              <a:rPr lang="en-US" sz="2000" dirty="0" smtClean="0"/>
              <a:t>•	You can transfer eligible money into your TSP (e.g., IRA)</a:t>
            </a:r>
          </a:p>
          <a:p>
            <a:pPr marL="0" indent="0">
              <a:buNone/>
              <a:defRPr/>
            </a:pPr>
            <a:r>
              <a:rPr lang="en-US" sz="2000" dirty="0" smtClean="0"/>
              <a:t>•	Your account will continue to accrue earnings</a:t>
            </a:r>
          </a:p>
          <a:p>
            <a:pPr marL="0" indent="0">
              <a:buNone/>
              <a:defRPr/>
            </a:pPr>
            <a:r>
              <a:rPr lang="en-US" sz="2000" dirty="0" smtClean="0"/>
              <a:t>•	You can continue to change your investment choices</a:t>
            </a:r>
          </a:p>
          <a:p>
            <a:pPr marL="0" indent="0">
              <a:buNone/>
              <a:defRPr/>
            </a:pPr>
            <a:r>
              <a:rPr lang="en-US" sz="2000" dirty="0" smtClean="0"/>
              <a:t>•	You are required to make a withdrawal choice for your TSP 	balance by April 1 of the year following the year you become 	age 70 ½*</a:t>
            </a:r>
          </a:p>
          <a:p>
            <a:pPr marL="0" indent="0">
              <a:buNone/>
              <a:defRPr/>
            </a:pPr>
            <a:endParaRPr lang="en-US" sz="2000" dirty="0"/>
          </a:p>
          <a:p>
            <a:pPr marL="0" indent="0">
              <a:buNone/>
              <a:defRPr/>
            </a:pPr>
            <a:r>
              <a:rPr lang="en-US" sz="2000" dirty="0" smtClean="0"/>
              <a:t>* 	</a:t>
            </a:r>
            <a:r>
              <a:rPr lang="en-US" sz="1600" dirty="0" smtClean="0"/>
              <a:t>The age 70 ½ withdrawal rule does not apply if you are still working 	for, and have not separated from, the Postal Service</a:t>
            </a:r>
          </a:p>
          <a:p>
            <a:pPr marL="0" indent="0">
              <a:buNone/>
              <a:defRPr/>
            </a:pPr>
            <a:endParaRPr lang="en-US" sz="2000" dirty="0"/>
          </a:p>
          <a:p>
            <a:pPr marL="0" indent="0">
              <a:buNone/>
              <a:defRPr/>
            </a:pPr>
            <a:endParaRPr lang="en-US" sz="2000" dirty="0" smtClean="0"/>
          </a:p>
          <a:p>
            <a:pPr marL="0" indent="0">
              <a:buNone/>
              <a:defRPr/>
            </a:pPr>
            <a:endParaRPr lang="en-US" sz="2800" dirty="0"/>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134</a:t>
            </a:fld>
            <a:endParaRPr lang="en-US" dirty="0"/>
          </a:p>
        </p:txBody>
      </p:sp>
      <p:sp>
        <p:nvSpPr>
          <p:cNvPr id="2" name="Rectangle 1"/>
          <p:cNvSpPr/>
          <p:nvPr/>
        </p:nvSpPr>
        <p:spPr>
          <a:xfrm>
            <a:off x="600891" y="258423"/>
            <a:ext cx="8412479" cy="1508105"/>
          </a:xfrm>
          <a:prstGeom prst="rect">
            <a:avLst/>
          </a:prstGeom>
        </p:spPr>
        <p:txBody>
          <a:bodyPr wrap="square">
            <a:spAutoFit/>
          </a:bodyPr>
          <a:lstStyle/>
          <a:p>
            <a:pPr algn="ctr"/>
            <a:r>
              <a:rPr lang="en-US" sz="4000" dirty="0" smtClean="0"/>
              <a:t>Thrift Savings Plan</a:t>
            </a:r>
          </a:p>
          <a:p>
            <a:pPr algn="ctr"/>
            <a:r>
              <a:rPr lang="en-US" sz="2400" dirty="0" smtClean="0"/>
              <a:t>Retirement Options</a:t>
            </a:r>
          </a:p>
          <a:p>
            <a:pPr algn="ctr"/>
            <a:endParaRPr lang="en-US" sz="2800" dirty="0" smtClean="0"/>
          </a:p>
        </p:txBody>
      </p:sp>
    </p:spTree>
    <p:extLst>
      <p:ext uri="{BB962C8B-B14F-4D97-AF65-F5344CB8AC3E}">
        <p14:creationId xmlns:p14="http://schemas.microsoft.com/office/powerpoint/2010/main" val="269585149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lstStyle/>
          <a:p>
            <a:pPr marL="0" indent="0">
              <a:buNone/>
              <a:defRPr/>
            </a:pPr>
            <a:endParaRPr lang="en-US" sz="2000" dirty="0"/>
          </a:p>
          <a:p>
            <a:pPr marL="0" indent="0">
              <a:buNone/>
              <a:defRPr/>
            </a:pPr>
            <a:r>
              <a:rPr lang="en-US" sz="2800" dirty="0" smtClean="0"/>
              <a:t>If you do not withdraw (or begin withdrawing) your account by the required withdrawal deadline, your account balance will be forfeited to the TSP.</a:t>
            </a:r>
          </a:p>
          <a:p>
            <a:pPr marL="0" indent="0">
              <a:buNone/>
              <a:defRPr/>
            </a:pPr>
            <a:endParaRPr lang="en-US" sz="2800" dirty="0"/>
          </a:p>
          <a:p>
            <a:pPr marL="0" indent="0">
              <a:buNone/>
              <a:defRPr/>
            </a:pPr>
            <a:r>
              <a:rPr lang="en-US" sz="2800" dirty="0" smtClean="0"/>
              <a:t>You can reclaim your account; however, you will not receive earnings on your account  fro the time the account was forfeited.</a:t>
            </a:r>
          </a:p>
          <a:p>
            <a:pPr marL="0" indent="0">
              <a:buNone/>
              <a:defRPr/>
            </a:pPr>
            <a:endParaRPr lang="en-US" sz="2800" dirty="0"/>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135</a:t>
            </a:fld>
            <a:endParaRPr lang="en-US" dirty="0"/>
          </a:p>
        </p:txBody>
      </p:sp>
      <p:sp>
        <p:nvSpPr>
          <p:cNvPr id="2" name="Rectangle 1"/>
          <p:cNvSpPr/>
          <p:nvPr/>
        </p:nvSpPr>
        <p:spPr>
          <a:xfrm>
            <a:off x="600891" y="258423"/>
            <a:ext cx="8412479" cy="1508105"/>
          </a:xfrm>
          <a:prstGeom prst="rect">
            <a:avLst/>
          </a:prstGeom>
        </p:spPr>
        <p:txBody>
          <a:bodyPr wrap="square">
            <a:spAutoFit/>
          </a:bodyPr>
          <a:lstStyle/>
          <a:p>
            <a:pPr algn="ctr"/>
            <a:r>
              <a:rPr lang="en-US" sz="4000" dirty="0" smtClean="0"/>
              <a:t>Thrift Savings Plan</a:t>
            </a:r>
          </a:p>
          <a:p>
            <a:pPr algn="ctr"/>
            <a:r>
              <a:rPr lang="en-US" sz="2400" dirty="0" smtClean="0"/>
              <a:t>Age 70 ½ withdrawal rule</a:t>
            </a:r>
          </a:p>
          <a:p>
            <a:pPr algn="ctr"/>
            <a:endParaRPr lang="en-US" sz="2800" dirty="0" smtClean="0"/>
          </a:p>
        </p:txBody>
      </p:sp>
    </p:spTree>
    <p:extLst>
      <p:ext uri="{BB962C8B-B14F-4D97-AF65-F5344CB8AC3E}">
        <p14:creationId xmlns:p14="http://schemas.microsoft.com/office/powerpoint/2010/main" val="221318517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normAutofit fontScale="85000" lnSpcReduction="10000"/>
          </a:bodyPr>
          <a:lstStyle/>
          <a:p>
            <a:pPr marL="0" indent="0">
              <a:buNone/>
              <a:defRPr/>
            </a:pPr>
            <a:endParaRPr lang="en-US" sz="2000" dirty="0"/>
          </a:p>
          <a:p>
            <a:pPr marL="0" indent="0">
              <a:buNone/>
              <a:defRPr/>
            </a:pPr>
            <a:r>
              <a:rPr lang="en-US" sz="2000" dirty="0" smtClean="0"/>
              <a:t>After separation, there are multiple withdrawal options. Withdrawals are subject to federal income tax.</a:t>
            </a:r>
          </a:p>
          <a:p>
            <a:pPr marL="0" indent="0">
              <a:buNone/>
              <a:defRPr/>
            </a:pPr>
            <a:endParaRPr lang="en-US" sz="2000" dirty="0" smtClean="0"/>
          </a:p>
          <a:p>
            <a:pPr marL="0" indent="0">
              <a:buNone/>
              <a:defRPr/>
            </a:pPr>
            <a:r>
              <a:rPr lang="en-US" sz="2000" dirty="0" smtClean="0"/>
              <a:t>You can make a one-time-only partial withdrawal* of your TSP account of any amount of $1,000 or more, and leave the balance in the TSP until a later date.</a:t>
            </a:r>
          </a:p>
          <a:p>
            <a:pPr marL="0" indent="0">
              <a:buNone/>
              <a:defRPr/>
            </a:pPr>
            <a:endParaRPr lang="en-US" sz="2000" dirty="0"/>
          </a:p>
          <a:p>
            <a:pPr marL="0" indent="0">
              <a:buNone/>
              <a:defRPr/>
            </a:pPr>
            <a:r>
              <a:rPr lang="en-US" sz="2000" dirty="0" smtClean="0"/>
              <a:t>And/or you can make a full withdrawal. There are several full withdrawal options:</a:t>
            </a:r>
          </a:p>
          <a:p>
            <a:pPr marL="0" indent="0">
              <a:buNone/>
              <a:defRPr/>
            </a:pPr>
            <a:r>
              <a:rPr lang="en-US" sz="2000" dirty="0" smtClean="0"/>
              <a:t>	A single payment**</a:t>
            </a:r>
          </a:p>
          <a:p>
            <a:pPr marL="0" indent="0">
              <a:buNone/>
              <a:defRPr/>
            </a:pPr>
            <a:r>
              <a:rPr lang="en-US" sz="2000" dirty="0" smtClean="0"/>
              <a:t>	A series of monthly payments</a:t>
            </a:r>
          </a:p>
          <a:p>
            <a:pPr marL="0" indent="0">
              <a:buNone/>
              <a:defRPr/>
            </a:pPr>
            <a:r>
              <a:rPr lang="en-US" sz="2000" dirty="0" smtClean="0"/>
              <a:t>	A life annuity</a:t>
            </a:r>
          </a:p>
          <a:p>
            <a:pPr marL="0" indent="0">
              <a:buNone/>
              <a:defRPr/>
            </a:pPr>
            <a:r>
              <a:rPr lang="en-US" sz="2000" dirty="0" smtClean="0"/>
              <a:t>	A mixed withdrawal</a:t>
            </a:r>
          </a:p>
          <a:p>
            <a:pPr marL="0" indent="0">
              <a:buNone/>
              <a:defRPr/>
            </a:pPr>
            <a:endParaRPr lang="en-US" sz="2800" dirty="0"/>
          </a:p>
          <a:p>
            <a:pPr marL="0" indent="0">
              <a:buNone/>
              <a:defRPr/>
            </a:pPr>
            <a:r>
              <a:rPr lang="en-US" sz="1800" dirty="0" smtClean="0"/>
              <a:t>*Provided you did not make an age-based in-service withdrawal (age 59 ½ or older) from your TSP account while you were still employed at the Postal Service.</a:t>
            </a:r>
            <a:endParaRPr lang="en-US" sz="1800" dirty="0"/>
          </a:p>
          <a:p>
            <a:pPr marL="0" indent="0">
              <a:buFontTx/>
              <a:buNone/>
              <a:defRPr/>
            </a:pPr>
            <a:r>
              <a:rPr lang="en-US" sz="1700" dirty="0" smtClean="0"/>
              <a:t>** A full withdrawal in a single payment may have significant tax consequences.</a:t>
            </a:r>
            <a:endParaRPr lang="en-US" sz="17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136</a:t>
            </a:fld>
            <a:endParaRPr lang="en-US" dirty="0"/>
          </a:p>
        </p:txBody>
      </p:sp>
      <p:sp>
        <p:nvSpPr>
          <p:cNvPr id="2" name="Rectangle 1"/>
          <p:cNvSpPr/>
          <p:nvPr/>
        </p:nvSpPr>
        <p:spPr>
          <a:xfrm>
            <a:off x="600891" y="258423"/>
            <a:ext cx="8412479" cy="1508105"/>
          </a:xfrm>
          <a:prstGeom prst="rect">
            <a:avLst/>
          </a:prstGeom>
        </p:spPr>
        <p:txBody>
          <a:bodyPr wrap="square">
            <a:spAutoFit/>
          </a:bodyPr>
          <a:lstStyle/>
          <a:p>
            <a:pPr algn="ctr"/>
            <a:r>
              <a:rPr lang="en-US" sz="4000" dirty="0" smtClean="0"/>
              <a:t>Thrift Savings Plan</a:t>
            </a:r>
          </a:p>
          <a:p>
            <a:pPr algn="ctr"/>
            <a:r>
              <a:rPr lang="en-US" sz="2400" dirty="0" smtClean="0"/>
              <a:t>Retirement Options</a:t>
            </a:r>
          </a:p>
          <a:p>
            <a:pPr algn="ctr"/>
            <a:endParaRPr lang="en-US" sz="2800" dirty="0" smtClean="0"/>
          </a:p>
        </p:txBody>
      </p:sp>
    </p:spTree>
    <p:extLst>
      <p:ext uri="{BB962C8B-B14F-4D97-AF65-F5344CB8AC3E}">
        <p14:creationId xmlns:p14="http://schemas.microsoft.com/office/powerpoint/2010/main" val="85664014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normAutofit fontScale="92500" lnSpcReduction="10000"/>
          </a:bodyPr>
          <a:lstStyle/>
          <a:p>
            <a:pPr marL="0" indent="0">
              <a:buNone/>
              <a:defRPr/>
            </a:pPr>
            <a:r>
              <a:rPr lang="en-US" sz="1800" dirty="0"/>
              <a:t>A single </a:t>
            </a:r>
            <a:r>
              <a:rPr lang="en-US" sz="1800" dirty="0" smtClean="0"/>
              <a:t>payment - your entire TSP account balance.*</a:t>
            </a:r>
          </a:p>
          <a:p>
            <a:pPr marL="0" indent="0">
              <a:buNone/>
              <a:defRPr/>
            </a:pPr>
            <a:endParaRPr lang="en-US" sz="1800" dirty="0"/>
          </a:p>
          <a:p>
            <a:pPr marL="0" indent="0">
              <a:buNone/>
              <a:defRPr/>
            </a:pPr>
            <a:r>
              <a:rPr lang="en-US" sz="1800" dirty="0" smtClean="0"/>
              <a:t>A </a:t>
            </a:r>
            <a:r>
              <a:rPr lang="en-US" sz="1800" dirty="0"/>
              <a:t>series of monthly </a:t>
            </a:r>
            <a:r>
              <a:rPr lang="en-US" sz="1800" dirty="0" smtClean="0"/>
              <a:t>payments. You can withdraw your TSP account balance I a series of substantially equal month payments until it is completely paid out.</a:t>
            </a:r>
          </a:p>
          <a:p>
            <a:pPr marL="0" indent="0">
              <a:buNone/>
              <a:defRPr/>
            </a:pPr>
            <a:r>
              <a:rPr lang="en-US" sz="1800" dirty="0" smtClean="0"/>
              <a:t>You can choose:</a:t>
            </a:r>
          </a:p>
          <a:p>
            <a:pPr marL="0" indent="0">
              <a:buNone/>
              <a:defRPr/>
            </a:pPr>
            <a:r>
              <a:rPr lang="en-US" sz="1800" dirty="0" smtClean="0"/>
              <a:t>	•	Monthly payments computed by the TSP based on IRS life 		expectancy tables. The initial payment will be based on 		account balance and your age. Each year on the 			anniversary date of the first payment, TSP will recalculate 		based on your age and your account balance at the end 		of the preceding year.</a:t>
            </a:r>
          </a:p>
          <a:p>
            <a:pPr marL="0" indent="0">
              <a:buNone/>
              <a:defRPr/>
            </a:pPr>
            <a:r>
              <a:rPr lang="en-US" sz="1800" dirty="0" smtClean="0"/>
              <a:t>	•	You choose a specific dollar amount, which is paid each 		month until the entire balance has been paid. </a:t>
            </a:r>
            <a:endParaRPr lang="en-US" sz="1800" dirty="0"/>
          </a:p>
          <a:p>
            <a:pPr marL="0" indent="0">
              <a:buNone/>
              <a:defRPr/>
            </a:pPr>
            <a:r>
              <a:rPr lang="en-US" sz="1800" dirty="0" smtClean="0"/>
              <a:t>	•	A </a:t>
            </a:r>
            <a:r>
              <a:rPr lang="en-US" sz="1800" dirty="0"/>
              <a:t>life </a:t>
            </a:r>
            <a:r>
              <a:rPr lang="en-US" sz="1800" dirty="0" smtClean="0"/>
              <a:t>annuity (see next slide)</a:t>
            </a:r>
            <a:endParaRPr lang="en-US" sz="1800" dirty="0"/>
          </a:p>
          <a:p>
            <a:pPr marL="0" indent="0">
              <a:buNone/>
              <a:defRPr/>
            </a:pPr>
            <a:r>
              <a:rPr lang="en-US" sz="1800" dirty="0"/>
              <a:t>	</a:t>
            </a:r>
            <a:r>
              <a:rPr lang="en-US" sz="1800" dirty="0" smtClean="0"/>
              <a:t>• 	A </a:t>
            </a:r>
            <a:r>
              <a:rPr lang="en-US" sz="1800" dirty="0"/>
              <a:t>mixed </a:t>
            </a:r>
            <a:r>
              <a:rPr lang="en-US" sz="1800" dirty="0" smtClean="0"/>
              <a:t>withdrawal  -  any combination of full withdrawal 		options.</a:t>
            </a:r>
            <a:endParaRPr lang="en-US" sz="1800" dirty="0"/>
          </a:p>
          <a:p>
            <a:pPr marL="0" indent="0">
              <a:buNone/>
              <a:defRPr/>
            </a:pPr>
            <a:r>
              <a:rPr lang="en-US" sz="1800" dirty="0" smtClean="0"/>
              <a:t>*The tax consequences of a single payment full withdrawal may be significant.</a:t>
            </a:r>
            <a:endParaRPr lang="en-US" sz="1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137</a:t>
            </a:fld>
            <a:endParaRPr lang="en-US" dirty="0"/>
          </a:p>
        </p:txBody>
      </p:sp>
      <p:sp>
        <p:nvSpPr>
          <p:cNvPr id="2" name="Rectangle 1"/>
          <p:cNvSpPr/>
          <p:nvPr/>
        </p:nvSpPr>
        <p:spPr>
          <a:xfrm>
            <a:off x="600891" y="258423"/>
            <a:ext cx="8412479" cy="1508105"/>
          </a:xfrm>
          <a:prstGeom prst="rect">
            <a:avLst/>
          </a:prstGeom>
        </p:spPr>
        <p:txBody>
          <a:bodyPr wrap="square">
            <a:spAutoFit/>
          </a:bodyPr>
          <a:lstStyle/>
          <a:p>
            <a:pPr algn="ctr"/>
            <a:r>
              <a:rPr lang="en-US" sz="4000" dirty="0" smtClean="0"/>
              <a:t>Thrift Savings Plan</a:t>
            </a:r>
          </a:p>
          <a:p>
            <a:pPr algn="ctr"/>
            <a:r>
              <a:rPr lang="en-US" sz="2400" dirty="0" smtClean="0"/>
              <a:t>Full Withdrawal Options</a:t>
            </a:r>
          </a:p>
          <a:p>
            <a:pPr algn="ctr"/>
            <a:endParaRPr lang="en-US" sz="2800" dirty="0" smtClean="0"/>
          </a:p>
        </p:txBody>
      </p:sp>
    </p:spTree>
    <p:extLst>
      <p:ext uri="{BB962C8B-B14F-4D97-AF65-F5344CB8AC3E}">
        <p14:creationId xmlns:p14="http://schemas.microsoft.com/office/powerpoint/2010/main" val="208193491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normAutofit/>
          </a:bodyPr>
          <a:lstStyle/>
          <a:p>
            <a:pPr marL="0" indent="0">
              <a:buNone/>
              <a:defRPr/>
            </a:pPr>
            <a:r>
              <a:rPr lang="en-US" sz="1800" dirty="0" smtClean="0"/>
              <a:t>You can withdraw your TSP account as a life annuity (a monthly benefit paid to you for life). The TSP will purchase the annuity for you from the TSP provider (Metlife). There are many options.</a:t>
            </a:r>
          </a:p>
          <a:p>
            <a:pPr marL="0" indent="0">
              <a:buNone/>
              <a:defRPr/>
            </a:pPr>
            <a:endParaRPr lang="en-US" sz="1800" dirty="0"/>
          </a:p>
          <a:p>
            <a:pPr marL="0" indent="0">
              <a:buNone/>
              <a:defRPr/>
            </a:pPr>
            <a:r>
              <a:rPr lang="en-US" sz="1800" dirty="0" smtClean="0"/>
              <a:t>	•	Single life annuity – with level or increasing payments</a:t>
            </a:r>
          </a:p>
          <a:p>
            <a:pPr marL="0" indent="0">
              <a:buNone/>
              <a:defRPr/>
            </a:pPr>
            <a:endParaRPr lang="en-US" sz="1800" dirty="0"/>
          </a:p>
          <a:p>
            <a:pPr marL="0" indent="0">
              <a:buNone/>
              <a:defRPr/>
            </a:pPr>
            <a:r>
              <a:rPr lang="en-US" sz="1800" dirty="0" smtClean="0"/>
              <a:t>	•	Joint life annuity with your spouse – with level or 		increasing payments, and with 100% or 50% survivor 		annuity</a:t>
            </a:r>
          </a:p>
          <a:p>
            <a:pPr marL="0" indent="0">
              <a:buNone/>
              <a:defRPr/>
            </a:pPr>
            <a:endParaRPr lang="en-US" sz="1800" dirty="0"/>
          </a:p>
          <a:p>
            <a:pPr marL="0" indent="0">
              <a:buNone/>
              <a:defRPr/>
            </a:pPr>
            <a:r>
              <a:rPr lang="en-US" sz="1800" dirty="0" smtClean="0"/>
              <a:t>	•	Joint life annuity with someone other than your spouse – 		with level payments, </a:t>
            </a:r>
            <a:r>
              <a:rPr lang="en-US" sz="1800" dirty="0"/>
              <a:t>and with 100% or 50</a:t>
            </a:r>
            <a:r>
              <a:rPr lang="en-US" sz="1800" dirty="0" smtClean="0"/>
              <a:t>%* survivor 		annuity</a:t>
            </a:r>
          </a:p>
          <a:p>
            <a:pPr marL="0" indent="0">
              <a:buNone/>
              <a:defRPr/>
            </a:pPr>
            <a:endParaRPr lang="en-US" sz="1800" dirty="0"/>
          </a:p>
          <a:p>
            <a:pPr marL="0" indent="0">
              <a:buNone/>
              <a:defRPr/>
            </a:pPr>
            <a:r>
              <a:rPr lang="en-US" sz="1400" dirty="0"/>
              <a:t>* </a:t>
            </a:r>
            <a:r>
              <a:rPr lang="en-US" sz="1400" dirty="0" smtClean="0"/>
              <a:t>50</a:t>
            </a:r>
            <a:r>
              <a:rPr lang="en-US" sz="1400" dirty="0"/>
              <a:t>% is </a:t>
            </a:r>
            <a:r>
              <a:rPr lang="en-US" sz="1400" dirty="0" smtClean="0"/>
              <a:t>only choice if </a:t>
            </a:r>
            <a:r>
              <a:rPr lang="en-US" sz="1400" dirty="0"/>
              <a:t>joint annuitant is more than 10 years younger </a:t>
            </a:r>
            <a:r>
              <a:rPr lang="en-US" sz="1400" dirty="0" smtClean="0"/>
              <a:t>than you</a:t>
            </a:r>
            <a:endParaRPr lang="en-US" sz="14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138</a:t>
            </a:fld>
            <a:endParaRPr lang="en-US" dirty="0"/>
          </a:p>
        </p:txBody>
      </p:sp>
      <p:sp>
        <p:nvSpPr>
          <p:cNvPr id="2" name="Rectangle 1"/>
          <p:cNvSpPr/>
          <p:nvPr/>
        </p:nvSpPr>
        <p:spPr>
          <a:xfrm>
            <a:off x="600891" y="258423"/>
            <a:ext cx="8412479" cy="1508105"/>
          </a:xfrm>
          <a:prstGeom prst="rect">
            <a:avLst/>
          </a:prstGeom>
        </p:spPr>
        <p:txBody>
          <a:bodyPr wrap="square">
            <a:spAutoFit/>
          </a:bodyPr>
          <a:lstStyle/>
          <a:p>
            <a:pPr algn="ctr"/>
            <a:r>
              <a:rPr lang="en-US" sz="4000" dirty="0" smtClean="0"/>
              <a:t>Thrift Savings Plan</a:t>
            </a:r>
          </a:p>
          <a:p>
            <a:pPr algn="ctr"/>
            <a:r>
              <a:rPr lang="en-US" sz="2400" dirty="0" smtClean="0"/>
              <a:t>Full Withdrawal Option – Life Annuity</a:t>
            </a:r>
          </a:p>
          <a:p>
            <a:pPr algn="ctr"/>
            <a:endParaRPr lang="en-US" sz="2800" dirty="0" smtClean="0"/>
          </a:p>
        </p:txBody>
      </p:sp>
    </p:spTree>
    <p:extLst>
      <p:ext uri="{BB962C8B-B14F-4D97-AF65-F5344CB8AC3E}">
        <p14:creationId xmlns:p14="http://schemas.microsoft.com/office/powerpoint/2010/main" val="289862375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normAutofit/>
          </a:bodyPr>
          <a:lstStyle/>
          <a:p>
            <a:pPr marL="0" indent="0">
              <a:buNone/>
            </a:pPr>
            <a:endParaRPr lang="en-US" sz="2000" dirty="0" smtClean="0"/>
          </a:p>
          <a:p>
            <a:pPr marL="0" indent="0">
              <a:buNone/>
            </a:pPr>
            <a:r>
              <a:rPr lang="en-US" sz="2000" dirty="0" smtClean="0"/>
              <a:t>Obtain a copy of the TSP booklet:</a:t>
            </a:r>
          </a:p>
          <a:p>
            <a:pPr marL="0" indent="0">
              <a:buNone/>
            </a:pPr>
            <a:r>
              <a:rPr lang="en-US" sz="2800" dirty="0" smtClean="0"/>
              <a:t>Withdrawing Your TSP Account </a:t>
            </a:r>
          </a:p>
          <a:p>
            <a:pPr marL="0" indent="0">
              <a:buNone/>
            </a:pPr>
            <a:r>
              <a:rPr lang="en-US" sz="2800" dirty="0" smtClean="0"/>
              <a:t>After Leaving Federal Service</a:t>
            </a:r>
          </a:p>
          <a:p>
            <a:pPr marL="0" indent="0">
              <a:buNone/>
            </a:pPr>
            <a:endParaRPr lang="en-US" sz="2000" dirty="0"/>
          </a:p>
          <a:p>
            <a:pPr marL="0" indent="0">
              <a:buNone/>
            </a:pPr>
            <a:r>
              <a:rPr lang="en-US" sz="2000" dirty="0" smtClean="0">
                <a:hlinkClick r:id="rId3"/>
              </a:rPr>
              <a:t>https</a:t>
            </a:r>
            <a:r>
              <a:rPr lang="en-US" sz="2000" dirty="0">
                <a:hlinkClick r:id="rId3"/>
              </a:rPr>
              <a:t>://</a:t>
            </a:r>
            <a:r>
              <a:rPr lang="en-US" sz="2000" dirty="0" smtClean="0">
                <a:hlinkClick r:id="rId3"/>
              </a:rPr>
              <a:t>www.tsp.gov/PDF/formspubs/tspbk02.pdf</a:t>
            </a:r>
            <a:endParaRPr lang="en-US" sz="2000" dirty="0" smtClean="0"/>
          </a:p>
          <a:p>
            <a:pPr marL="0" indent="0">
              <a:buNone/>
            </a:pPr>
            <a:endParaRPr lang="en-US" sz="2000" dirty="0"/>
          </a:p>
          <a:p>
            <a:pPr marL="0" indent="0">
              <a:buNone/>
            </a:pPr>
            <a:endParaRPr lang="en-US" sz="2000" dirty="0"/>
          </a:p>
          <a:p>
            <a:pPr marL="0" indent="0">
              <a:buNone/>
            </a:pPr>
            <a:endParaRPr lang="en-US" sz="2000" dirty="0" smtClean="0"/>
          </a:p>
          <a:p>
            <a:pPr marL="0" indent="0">
              <a:buNone/>
              <a:defRPr/>
            </a:pPr>
            <a:endParaRPr lang="en-US" sz="2000" dirty="0" smtClean="0"/>
          </a:p>
          <a:p>
            <a:pPr marL="0" indent="0">
              <a:buNone/>
              <a:defRPr/>
            </a:pPr>
            <a:endParaRPr lang="en-US" sz="2800" dirty="0"/>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139</a:t>
            </a:fld>
            <a:endParaRPr lang="en-US" dirty="0"/>
          </a:p>
        </p:txBody>
      </p:sp>
      <p:sp>
        <p:nvSpPr>
          <p:cNvPr id="2" name="Rectangle 1"/>
          <p:cNvSpPr/>
          <p:nvPr/>
        </p:nvSpPr>
        <p:spPr>
          <a:xfrm>
            <a:off x="600891" y="258423"/>
            <a:ext cx="8412479" cy="707886"/>
          </a:xfrm>
          <a:prstGeom prst="rect">
            <a:avLst/>
          </a:prstGeom>
        </p:spPr>
        <p:txBody>
          <a:bodyPr wrap="square">
            <a:spAutoFit/>
          </a:bodyPr>
          <a:lstStyle/>
          <a:p>
            <a:pPr algn="ctr"/>
            <a:r>
              <a:rPr lang="en-US" sz="4000" dirty="0" smtClean="0"/>
              <a:t>Thrift Savings Plan</a:t>
            </a:r>
          </a:p>
        </p:txBody>
      </p:sp>
    </p:spTree>
    <p:extLst>
      <p:ext uri="{BB962C8B-B14F-4D97-AF65-F5344CB8AC3E}">
        <p14:creationId xmlns:p14="http://schemas.microsoft.com/office/powerpoint/2010/main" val="2569694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827328" y="575491"/>
            <a:ext cx="7696200" cy="2062103"/>
          </a:xfrm>
          <a:prstGeom prst="rect">
            <a:avLst/>
          </a:prstGeom>
          <a:noFill/>
          <a:ln w="12700">
            <a:noFill/>
            <a:miter lim="800000"/>
            <a:headEnd type="none" w="sm" len="sm"/>
            <a:tailEnd type="none" w="sm" len="sm"/>
          </a:ln>
        </p:spPr>
        <p:txBody>
          <a:bodyPr>
            <a:spAutoFit/>
          </a:bodyPr>
          <a:lstStyle/>
          <a:p>
            <a:pPr algn="ctr" eaLnBrk="0" hangingPunct="0"/>
            <a:r>
              <a:rPr lang="en-US" sz="3200" b="1" dirty="0">
                <a:latin typeface="+mn-lt"/>
              </a:rPr>
              <a:t>Amount of Creditable </a:t>
            </a:r>
            <a:r>
              <a:rPr lang="en-US" sz="3200" b="1" dirty="0" smtClean="0">
                <a:latin typeface="+mn-lt"/>
              </a:rPr>
              <a:t>Service for purposes of </a:t>
            </a:r>
            <a:r>
              <a:rPr lang="en-US" sz="3200" b="1" u="sng" dirty="0" smtClean="0">
                <a:latin typeface="+mn-lt"/>
              </a:rPr>
              <a:t>Eligibility</a:t>
            </a:r>
          </a:p>
          <a:p>
            <a:pPr algn="ctr" eaLnBrk="0" hangingPunct="0"/>
            <a:endParaRPr lang="en-US" sz="3200" b="1" dirty="0" smtClean="0">
              <a:latin typeface="+mn-lt"/>
            </a:endParaRPr>
          </a:p>
          <a:p>
            <a:pPr algn="ctr" eaLnBrk="0" hangingPunct="0"/>
            <a:endParaRPr lang="en-US" sz="3200" b="1" dirty="0">
              <a:latin typeface="+mn-lt"/>
            </a:endParaRPr>
          </a:p>
        </p:txBody>
      </p:sp>
      <p:sp>
        <p:nvSpPr>
          <p:cNvPr id="20483" name="Rectangle 3"/>
          <p:cNvSpPr>
            <a:spLocks noChangeArrowheads="1"/>
          </p:cNvSpPr>
          <p:nvPr/>
        </p:nvSpPr>
        <p:spPr bwMode="auto">
          <a:xfrm>
            <a:off x="664594" y="1854993"/>
            <a:ext cx="7565005" cy="4339650"/>
          </a:xfrm>
          <a:prstGeom prst="rect">
            <a:avLst/>
          </a:prstGeom>
          <a:noFill/>
          <a:ln w="12700">
            <a:noFill/>
            <a:miter lim="800000"/>
            <a:headEnd type="none" w="sm" len="sm"/>
            <a:tailEnd type="none" w="sm" len="sm"/>
          </a:ln>
        </p:spPr>
        <p:txBody>
          <a:bodyPr wrap="square">
            <a:spAutoFit/>
          </a:bodyPr>
          <a:lstStyle/>
          <a:p>
            <a:pPr algn="ctr" eaLnBrk="0" hangingPunct="0"/>
            <a:r>
              <a:rPr lang="en-US" dirty="0" smtClean="0"/>
              <a:t>Years worked under CSRS or FERS</a:t>
            </a:r>
          </a:p>
          <a:p>
            <a:pPr algn="ctr" eaLnBrk="0" hangingPunct="0"/>
            <a:r>
              <a:rPr lang="en-US" sz="1400" b="1" i="1" dirty="0" smtClean="0"/>
              <a:t>plus</a:t>
            </a:r>
          </a:p>
          <a:p>
            <a:pPr algn="ctr" eaLnBrk="0" hangingPunct="0"/>
            <a:r>
              <a:rPr lang="en-US" dirty="0" smtClean="0"/>
              <a:t>Years of Military Service*</a:t>
            </a:r>
          </a:p>
          <a:p>
            <a:pPr algn="ctr" eaLnBrk="0" hangingPunct="0"/>
            <a:r>
              <a:rPr lang="en-US" sz="1400" b="1" i="1" dirty="0" smtClean="0"/>
              <a:t>plus</a:t>
            </a:r>
            <a:endParaRPr lang="en-US" b="1" i="1" dirty="0" smtClean="0"/>
          </a:p>
          <a:p>
            <a:pPr algn="ctr" eaLnBrk="0" hangingPunct="0"/>
            <a:r>
              <a:rPr lang="en-US" dirty="0" smtClean="0"/>
              <a:t>Years of Non-Career Federal Service*</a:t>
            </a:r>
          </a:p>
          <a:p>
            <a:pPr algn="ctr" eaLnBrk="0" hangingPunct="0"/>
            <a:r>
              <a:rPr lang="en-US" sz="1400" b="1" i="1" dirty="0" smtClean="0"/>
              <a:t>Do not add</a:t>
            </a:r>
          </a:p>
          <a:p>
            <a:pPr algn="ctr" eaLnBrk="0" hangingPunct="0"/>
            <a:r>
              <a:rPr lang="en-US" strike="sngStrike" dirty="0" smtClean="0">
                <a:solidFill>
                  <a:srgbClr val="FF0000"/>
                </a:solidFill>
              </a:rPr>
              <a:t>Banked Sick Leave**</a:t>
            </a:r>
          </a:p>
          <a:p>
            <a:pPr algn="ctr" eaLnBrk="0" hangingPunct="0"/>
            <a:r>
              <a:rPr lang="en-US" sz="1200" b="1" i="1" dirty="0" smtClean="0"/>
              <a:t>minus</a:t>
            </a:r>
          </a:p>
          <a:p>
            <a:pPr algn="ctr" eaLnBrk="0" hangingPunct="0"/>
            <a:r>
              <a:rPr lang="en-US" dirty="0" smtClean="0"/>
              <a:t>LWOP in excess of 6 months in a calendar year***</a:t>
            </a:r>
          </a:p>
          <a:p>
            <a:pPr algn="ctr" eaLnBrk="0" hangingPunct="0"/>
            <a:endParaRPr lang="en-US" sz="3200" dirty="0" smtClean="0"/>
          </a:p>
          <a:p>
            <a:pPr algn="ctr" eaLnBrk="0" hangingPunct="0"/>
            <a:r>
              <a:rPr lang="en-US" sz="2000" dirty="0" smtClean="0"/>
              <a:t>*when eligible and required deposit made</a:t>
            </a:r>
          </a:p>
          <a:p>
            <a:pPr algn="ctr" eaLnBrk="0" hangingPunct="0"/>
            <a:r>
              <a:rPr lang="en-US" sz="2000" dirty="0" smtClean="0"/>
              <a:t>**SL counts towards how much you get but not eligibility</a:t>
            </a:r>
          </a:p>
          <a:p>
            <a:pPr algn="ctr" eaLnBrk="0" hangingPunct="0"/>
            <a:r>
              <a:rPr lang="en-US" sz="2000" dirty="0" smtClean="0"/>
              <a:t>***Unless the LWOP is due to on-the-job injury and OWCP pays wage-loss compensation, or LWOP is due to full-time union official employment and union pays employer contributions</a:t>
            </a:r>
            <a:endParaRPr lang="en-US" sz="2000" dirty="0"/>
          </a:p>
        </p:txBody>
      </p:sp>
      <p:sp>
        <p:nvSpPr>
          <p:cNvPr id="20484" name="Rectangle 4"/>
          <p:cNvSpPr>
            <a:spLocks noChangeArrowheads="1"/>
          </p:cNvSpPr>
          <p:nvPr/>
        </p:nvSpPr>
        <p:spPr bwMode="auto">
          <a:xfrm>
            <a:off x="521824" y="3917096"/>
            <a:ext cx="7707775" cy="2062103"/>
          </a:xfrm>
          <a:prstGeom prst="rect">
            <a:avLst/>
          </a:prstGeom>
          <a:noFill/>
          <a:ln w="12700">
            <a:noFill/>
            <a:miter lim="800000"/>
            <a:headEnd type="none" w="sm" len="sm"/>
            <a:tailEnd type="none" w="sm" len="sm"/>
          </a:ln>
        </p:spPr>
        <p:txBody>
          <a:bodyPr wrap="square">
            <a:spAutoFit/>
          </a:bodyPr>
          <a:lstStyle/>
          <a:p>
            <a:pPr algn="ctr" eaLnBrk="0" hangingPunct="0"/>
            <a:endParaRPr lang="en-US" sz="2800" dirty="0" smtClean="0"/>
          </a:p>
          <a:p>
            <a:pPr algn="ctr" eaLnBrk="0" hangingPunct="0"/>
            <a:endParaRPr lang="en-US" sz="3200" dirty="0" smtClean="0"/>
          </a:p>
          <a:p>
            <a:pPr algn="ctr" eaLnBrk="0" hangingPunct="0"/>
            <a:endParaRPr lang="en-US" sz="3200" dirty="0" smtClean="0"/>
          </a:p>
          <a:p>
            <a:pPr algn="ctr" eaLnBrk="0" hangingPunct="0"/>
            <a:endParaRPr lang="en-US" sz="3200" dirty="0" smtClean="0"/>
          </a:p>
        </p:txBody>
      </p:sp>
      <p:sp>
        <p:nvSpPr>
          <p:cNvPr id="8" name="Slide Number Placeholder 7"/>
          <p:cNvSpPr>
            <a:spLocks noGrp="1"/>
          </p:cNvSpPr>
          <p:nvPr>
            <p:ph type="sldNum" sz="quarter" idx="12"/>
          </p:nvPr>
        </p:nvSpPr>
        <p:spPr/>
        <p:txBody>
          <a:bodyPr/>
          <a:lstStyle/>
          <a:p>
            <a:pPr>
              <a:defRPr/>
            </a:pPr>
            <a:fld id="{CBDD7928-7170-4C79-AD39-76FA5D59B8C9}"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489629" y="708774"/>
            <a:ext cx="3692369" cy="584775"/>
          </a:xfrm>
          <a:prstGeom prst="rect">
            <a:avLst/>
          </a:prstGeom>
          <a:noFill/>
          <a:ln w="12700">
            <a:noFill/>
            <a:miter lim="800000"/>
            <a:headEnd type="none" w="sm" len="sm"/>
            <a:tailEnd type="none" w="sm" len="sm"/>
          </a:ln>
        </p:spPr>
        <p:txBody>
          <a:bodyPr wrap="square">
            <a:spAutoFit/>
          </a:bodyPr>
          <a:lstStyle/>
          <a:p>
            <a:pPr algn="ctr" eaLnBrk="0" hangingPunct="0"/>
            <a:r>
              <a:rPr lang="en-US" sz="3200" b="1" dirty="0">
                <a:latin typeface="+mn-lt"/>
              </a:rPr>
              <a:t>Questions</a:t>
            </a:r>
          </a:p>
        </p:txBody>
      </p:sp>
      <p:pic>
        <p:nvPicPr>
          <p:cNvPr id="1027" name="Picture 3" descr="C:\Documents and Settings\bowman\Local Settings\Temporary Internet Files\Content.IE5\WA8KYG3A\MC900431512[1].png"/>
          <p:cNvPicPr>
            <a:picLocks noChangeAspect="1" noChangeArrowheads="1"/>
          </p:cNvPicPr>
          <p:nvPr/>
        </p:nvPicPr>
        <p:blipFill>
          <a:blip r:embed="rId3" cstate="print"/>
          <a:srcRect/>
          <a:stretch>
            <a:fillRect/>
          </a:stretch>
        </p:blipFill>
        <p:spPr bwMode="auto">
          <a:xfrm>
            <a:off x="3127299" y="2178963"/>
            <a:ext cx="3159775" cy="3159775"/>
          </a:xfrm>
          <a:prstGeom prst="rect">
            <a:avLst/>
          </a:prstGeom>
          <a:noFill/>
        </p:spPr>
      </p:pic>
      <p:sp>
        <p:nvSpPr>
          <p:cNvPr id="9" name="Slide Number Placeholder 8"/>
          <p:cNvSpPr>
            <a:spLocks noGrp="1"/>
          </p:cNvSpPr>
          <p:nvPr>
            <p:ph type="sldNum" sz="quarter" idx="12"/>
          </p:nvPr>
        </p:nvSpPr>
        <p:spPr/>
        <p:txBody>
          <a:bodyPr/>
          <a:lstStyle/>
          <a:p>
            <a:pPr>
              <a:defRPr/>
            </a:pPr>
            <a:fld id="{CBDD7928-7170-4C79-AD39-76FA5D59B8C9}" type="slidenum">
              <a:rPr lang="en-US" smtClean="0"/>
              <a:pPr>
                <a:defRPr/>
              </a:pPr>
              <a:t>140</a:t>
            </a:fld>
            <a:endParaRPr lang="en-US" dirty="0"/>
          </a:p>
        </p:txBody>
      </p:sp>
    </p:spTree>
    <p:extLst>
      <p:ext uri="{BB962C8B-B14F-4D97-AF65-F5344CB8AC3E}">
        <p14:creationId xmlns:p14="http://schemas.microsoft.com/office/powerpoint/2010/main" val="24656643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sz="4400" dirty="0" smtClean="0"/>
              <a:t>Social Security</a:t>
            </a:r>
          </a:p>
          <a:p>
            <a:pPr marL="0" indent="0">
              <a:buNone/>
            </a:pPr>
            <a:endParaRPr lang="en-US" sz="2800" dirty="0" smtClean="0"/>
          </a:p>
          <a:p>
            <a:pPr marL="0" indent="0">
              <a:buNone/>
            </a:pPr>
            <a:r>
              <a:rPr lang="en-US" sz="2800" dirty="0" smtClean="0"/>
              <a:t>To create your own social security account on-line, go here:</a:t>
            </a:r>
          </a:p>
          <a:p>
            <a:pPr marL="0" indent="0">
              <a:buNone/>
            </a:pPr>
            <a:endParaRPr lang="en-US" sz="2800" dirty="0" smtClean="0"/>
          </a:p>
          <a:p>
            <a:pPr marL="0" indent="0">
              <a:buNone/>
            </a:pPr>
            <a:r>
              <a:rPr lang="en-US" sz="2800" dirty="0">
                <a:hlinkClick r:id="rId2"/>
              </a:rPr>
              <a:t>https://www.ssa.gov/myaccount</a:t>
            </a:r>
            <a:r>
              <a:rPr lang="en-US" sz="2800" dirty="0" smtClean="0">
                <a:hlinkClick r:id="rId2"/>
              </a:rPr>
              <a:t>/</a:t>
            </a:r>
            <a:endParaRPr lang="en-US" sz="2800" dirty="0" smtClean="0"/>
          </a:p>
          <a:p>
            <a:pPr marL="0" indent="0">
              <a:buNone/>
            </a:pPr>
            <a:endParaRPr lang="en-US" sz="2800" dirty="0"/>
          </a:p>
          <a:p>
            <a:pPr marL="0" indent="0">
              <a:buNone/>
            </a:pPr>
            <a:endParaRPr lang="en-US" sz="2800" dirty="0"/>
          </a:p>
          <a:p>
            <a:pPr marL="0" indent="0" algn="ctr">
              <a:buNone/>
            </a:pPr>
            <a:endParaRPr lang="en-US" sz="4400" dirty="0"/>
          </a:p>
        </p:txBody>
      </p:sp>
    </p:spTree>
    <p:extLst>
      <p:ext uri="{BB962C8B-B14F-4D97-AF65-F5344CB8AC3E}">
        <p14:creationId xmlns:p14="http://schemas.microsoft.com/office/powerpoint/2010/main" val="31432792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92500" lnSpcReduction="10000"/>
          </a:bodyPr>
          <a:lstStyle/>
          <a:p>
            <a:pPr marL="0" indent="0" algn="ctr">
              <a:buNone/>
            </a:pPr>
            <a:r>
              <a:rPr lang="en-US" sz="4400" dirty="0" smtClean="0"/>
              <a:t>Social Security</a:t>
            </a:r>
          </a:p>
          <a:p>
            <a:pPr marL="0" indent="0">
              <a:buNone/>
            </a:pPr>
            <a:r>
              <a:rPr lang="en-US" sz="2800" dirty="0" smtClean="0"/>
              <a:t>If you activate MySocialSecurity access and you do not receive Social Security benefits, you can:</a:t>
            </a:r>
          </a:p>
          <a:p>
            <a:pPr marL="0" indent="0">
              <a:buNone/>
            </a:pPr>
            <a:endParaRPr lang="en-US" sz="2800" dirty="0"/>
          </a:p>
          <a:p>
            <a:r>
              <a:rPr lang="en-US" dirty="0"/>
              <a:t>Request a replacement Social Security card if you meet </a:t>
            </a:r>
            <a:r>
              <a:rPr lang="en-US" dirty="0">
                <a:hlinkClick r:id="rId2"/>
              </a:rPr>
              <a:t>certain requirements;</a:t>
            </a:r>
            <a:endParaRPr lang="en-US" dirty="0"/>
          </a:p>
          <a:p>
            <a:r>
              <a:rPr lang="en-US" dirty="0"/>
              <a:t>Get your </a:t>
            </a:r>
            <a:r>
              <a:rPr lang="en-US" i="1" dirty="0">
                <a:hlinkClick r:id="rId3"/>
              </a:rPr>
              <a:t>Social Security Statement</a:t>
            </a:r>
            <a:r>
              <a:rPr lang="en-US" dirty="0"/>
              <a:t>, to review: </a:t>
            </a:r>
          </a:p>
          <a:p>
            <a:pPr lvl="1"/>
            <a:r>
              <a:rPr lang="en-US" dirty="0"/>
              <a:t>Estimates of your future retirement, disability, and survivors benefits;</a:t>
            </a:r>
          </a:p>
          <a:p>
            <a:pPr lvl="1"/>
            <a:r>
              <a:rPr lang="en-US" dirty="0"/>
              <a:t>Your earnings once a year to verify the amounts that we posted are correct; and </a:t>
            </a:r>
          </a:p>
          <a:p>
            <a:pPr lvl="1"/>
            <a:r>
              <a:rPr lang="en-US" dirty="0"/>
              <a:t>The estimated Social Security and Medicare taxes you’ve paid.</a:t>
            </a:r>
          </a:p>
          <a:p>
            <a:pPr marL="0" indent="0">
              <a:buNone/>
            </a:pPr>
            <a:endParaRPr lang="en-US" sz="2800" dirty="0" smtClean="0"/>
          </a:p>
          <a:p>
            <a:pPr marL="0" indent="0">
              <a:buNone/>
            </a:pPr>
            <a:endParaRPr lang="en-US" sz="2800" dirty="0"/>
          </a:p>
          <a:p>
            <a:pPr marL="0" indent="0">
              <a:buNone/>
            </a:pPr>
            <a:endParaRPr lang="en-US" sz="2800" dirty="0"/>
          </a:p>
          <a:p>
            <a:pPr marL="0" indent="0" algn="ctr">
              <a:buNone/>
            </a:pPr>
            <a:endParaRPr lang="en-US" sz="4400" dirty="0"/>
          </a:p>
        </p:txBody>
      </p:sp>
    </p:spTree>
    <p:extLst>
      <p:ext uri="{BB962C8B-B14F-4D97-AF65-F5344CB8AC3E}">
        <p14:creationId xmlns:p14="http://schemas.microsoft.com/office/powerpoint/2010/main" val="246043699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92500" lnSpcReduction="20000"/>
          </a:bodyPr>
          <a:lstStyle/>
          <a:p>
            <a:pPr marL="0" indent="0" algn="ctr">
              <a:buNone/>
            </a:pPr>
            <a:r>
              <a:rPr lang="en-US" sz="4400" dirty="0" smtClean="0"/>
              <a:t>Social Security</a:t>
            </a:r>
          </a:p>
          <a:p>
            <a:pPr marL="0" indent="0">
              <a:buNone/>
            </a:pPr>
            <a:r>
              <a:rPr lang="en-US" sz="2800" dirty="0" smtClean="0"/>
              <a:t>If you activate MySocialSecurity access and you do receive Social Security benefits, you can:</a:t>
            </a:r>
          </a:p>
          <a:p>
            <a:pPr marL="0" indent="0">
              <a:buNone/>
            </a:pPr>
            <a:endParaRPr lang="en-US" sz="2800" dirty="0" smtClean="0"/>
          </a:p>
          <a:p>
            <a:r>
              <a:rPr lang="en-US" sz="2800" dirty="0"/>
              <a:t>Request a replacement Social Security card if you meet </a:t>
            </a:r>
            <a:r>
              <a:rPr lang="en-US" sz="2800" dirty="0">
                <a:hlinkClick r:id="rId2"/>
              </a:rPr>
              <a:t>certain requirements; </a:t>
            </a:r>
            <a:endParaRPr lang="en-US" sz="2800" dirty="0"/>
          </a:p>
          <a:p>
            <a:r>
              <a:rPr lang="en-US" sz="2800" dirty="0"/>
              <a:t>Get your </a:t>
            </a:r>
            <a:r>
              <a:rPr lang="en-US" sz="2800" dirty="0">
                <a:hlinkClick r:id="rId3"/>
              </a:rPr>
              <a:t>benefit verification letter</a:t>
            </a:r>
            <a:r>
              <a:rPr lang="en-US" sz="2800" dirty="0"/>
              <a:t>;</a:t>
            </a:r>
          </a:p>
          <a:p>
            <a:r>
              <a:rPr lang="en-US" sz="2800" dirty="0"/>
              <a:t>Check your benefit and payment information and your earnings record;</a:t>
            </a:r>
          </a:p>
          <a:p>
            <a:r>
              <a:rPr lang="en-US" sz="2800" dirty="0">
                <a:hlinkClick r:id="rId4"/>
              </a:rPr>
              <a:t>Change your address and phone number;</a:t>
            </a:r>
            <a:endParaRPr lang="en-US" sz="2800" dirty="0"/>
          </a:p>
          <a:p>
            <a:r>
              <a:rPr lang="en-US" sz="2800" dirty="0">
                <a:hlinkClick r:id="rId5"/>
              </a:rPr>
              <a:t>Start or change direct deposit</a:t>
            </a:r>
            <a:r>
              <a:rPr lang="en-US" sz="2800" dirty="0"/>
              <a:t> of your benefit payment; </a:t>
            </a:r>
          </a:p>
          <a:p>
            <a:r>
              <a:rPr lang="en-US" sz="2800" dirty="0"/>
              <a:t>Get a </a:t>
            </a:r>
            <a:r>
              <a:rPr lang="en-US" sz="2800" dirty="0">
                <a:hlinkClick r:id="rId6"/>
              </a:rPr>
              <a:t>replacement Medicare card</a:t>
            </a:r>
            <a:r>
              <a:rPr lang="en-US" sz="2800" dirty="0"/>
              <a:t>; and</a:t>
            </a:r>
          </a:p>
          <a:p>
            <a:r>
              <a:rPr lang="en-US" sz="2800" dirty="0"/>
              <a:t>Get a </a:t>
            </a:r>
            <a:r>
              <a:rPr lang="en-US" sz="2800" dirty="0">
                <a:hlinkClick r:id="rId7"/>
              </a:rPr>
              <a:t>replacement SSA-1099 or SSA-1042S</a:t>
            </a:r>
            <a:r>
              <a:rPr lang="en-US" sz="2800" dirty="0"/>
              <a:t> for tax season. </a:t>
            </a:r>
          </a:p>
          <a:p>
            <a:pPr marL="0" indent="0">
              <a:buNone/>
            </a:pPr>
            <a:endParaRPr lang="en-US" sz="2800" dirty="0"/>
          </a:p>
          <a:p>
            <a:pPr marL="0" indent="0">
              <a:buNone/>
            </a:pPr>
            <a:endParaRPr lang="en-US" sz="2800" dirty="0"/>
          </a:p>
          <a:p>
            <a:pPr marL="0" indent="0" algn="ctr">
              <a:buNone/>
            </a:pPr>
            <a:endParaRPr lang="en-US" sz="4400" dirty="0"/>
          </a:p>
        </p:txBody>
      </p:sp>
    </p:spTree>
    <p:extLst>
      <p:ext uri="{BB962C8B-B14F-4D97-AF65-F5344CB8AC3E}">
        <p14:creationId xmlns:p14="http://schemas.microsoft.com/office/powerpoint/2010/main" val="38789297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lnSpcReduction="10000"/>
          </a:bodyPr>
          <a:lstStyle/>
          <a:p>
            <a:pPr marL="0" indent="0" algn="ctr">
              <a:buNone/>
            </a:pPr>
            <a:r>
              <a:rPr lang="en-US" b="1" dirty="0"/>
              <a:t>Social </a:t>
            </a:r>
            <a:r>
              <a:rPr lang="en-US" b="1" dirty="0" smtClean="0"/>
              <a:t>Security</a:t>
            </a:r>
            <a:r>
              <a:rPr lang="en-US" b="1" dirty="0"/>
              <a:t> </a:t>
            </a:r>
            <a:r>
              <a:rPr lang="en-US" b="1" dirty="0" smtClean="0"/>
              <a:t>Full Retirement</a:t>
            </a:r>
          </a:p>
          <a:p>
            <a:pPr marL="0" indent="0" algn="ctr">
              <a:buNone/>
            </a:pPr>
            <a:endParaRPr lang="en-US" b="1" dirty="0"/>
          </a:p>
          <a:p>
            <a:pPr marL="0" indent="0">
              <a:buNone/>
            </a:pPr>
            <a:r>
              <a:rPr lang="en-US" dirty="0" smtClean="0"/>
              <a:t>Age to Receive full Social</a:t>
            </a:r>
          </a:p>
          <a:p>
            <a:pPr marL="0" indent="0">
              <a:buNone/>
            </a:pPr>
            <a:r>
              <a:rPr lang="en-US" u="sng" dirty="0" smtClean="0"/>
              <a:t>Security Benefits</a:t>
            </a:r>
            <a:r>
              <a:rPr lang="en-US" dirty="0" smtClean="0"/>
              <a:t>		</a:t>
            </a:r>
            <a:r>
              <a:rPr lang="en-US" u="sng" dirty="0" smtClean="0"/>
              <a:t>Year </a:t>
            </a:r>
            <a:r>
              <a:rPr lang="en-US" u="sng" dirty="0"/>
              <a:t>of Birth</a:t>
            </a:r>
          </a:p>
          <a:p>
            <a:pPr marL="0" indent="0">
              <a:buNone/>
            </a:pPr>
            <a:r>
              <a:rPr lang="en-US" dirty="0" smtClean="0"/>
              <a:t>66 					1943-1954</a:t>
            </a:r>
            <a:endParaRPr lang="en-US" dirty="0"/>
          </a:p>
          <a:p>
            <a:pPr marL="0" indent="0">
              <a:buNone/>
            </a:pPr>
            <a:r>
              <a:rPr lang="en-US" dirty="0"/>
              <a:t>66 and 2 months </a:t>
            </a:r>
            <a:r>
              <a:rPr lang="en-US" dirty="0" smtClean="0"/>
              <a:t>		1955</a:t>
            </a:r>
            <a:endParaRPr lang="en-US" dirty="0"/>
          </a:p>
          <a:p>
            <a:pPr marL="0" indent="0">
              <a:buNone/>
            </a:pPr>
            <a:r>
              <a:rPr lang="en-US" dirty="0"/>
              <a:t>66 and 4 months </a:t>
            </a:r>
            <a:r>
              <a:rPr lang="en-US" dirty="0" smtClean="0"/>
              <a:t>		1956</a:t>
            </a:r>
            <a:endParaRPr lang="en-US" dirty="0"/>
          </a:p>
          <a:p>
            <a:pPr marL="0" indent="0">
              <a:buNone/>
            </a:pPr>
            <a:r>
              <a:rPr lang="en-US" dirty="0"/>
              <a:t>66 and 6 months </a:t>
            </a:r>
            <a:r>
              <a:rPr lang="en-US" dirty="0" smtClean="0"/>
              <a:t>		1957</a:t>
            </a:r>
            <a:endParaRPr lang="en-US" dirty="0"/>
          </a:p>
          <a:p>
            <a:pPr marL="0" indent="0">
              <a:buNone/>
            </a:pPr>
            <a:r>
              <a:rPr lang="en-US" dirty="0"/>
              <a:t>66 and 8 months </a:t>
            </a:r>
            <a:r>
              <a:rPr lang="en-US" dirty="0" smtClean="0"/>
              <a:t>		1958</a:t>
            </a:r>
            <a:endParaRPr lang="en-US" dirty="0"/>
          </a:p>
          <a:p>
            <a:pPr marL="0" indent="0">
              <a:buNone/>
            </a:pPr>
            <a:r>
              <a:rPr lang="en-US" dirty="0"/>
              <a:t>66 and 10 months </a:t>
            </a:r>
            <a:r>
              <a:rPr lang="en-US" dirty="0" smtClean="0"/>
              <a:t>		1959</a:t>
            </a:r>
            <a:endParaRPr lang="en-US" dirty="0"/>
          </a:p>
          <a:p>
            <a:pPr marL="0" indent="0">
              <a:buNone/>
            </a:pPr>
            <a:r>
              <a:rPr lang="en-US" dirty="0"/>
              <a:t>67 </a:t>
            </a:r>
            <a:r>
              <a:rPr lang="en-US" dirty="0" smtClean="0"/>
              <a:t>					1960 </a:t>
            </a:r>
            <a:r>
              <a:rPr lang="en-US" dirty="0"/>
              <a:t>and </a:t>
            </a:r>
            <a:r>
              <a:rPr lang="en-US" dirty="0" smtClean="0"/>
              <a:t>after</a:t>
            </a:r>
            <a:endParaRPr lang="en-US" b="1" dirty="0"/>
          </a:p>
        </p:txBody>
      </p:sp>
    </p:spTree>
    <p:extLst>
      <p:ext uri="{BB962C8B-B14F-4D97-AF65-F5344CB8AC3E}">
        <p14:creationId xmlns:p14="http://schemas.microsoft.com/office/powerpoint/2010/main" val="68633371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b="1" dirty="0"/>
              <a:t>Social </a:t>
            </a:r>
            <a:r>
              <a:rPr lang="en-US" b="1" dirty="0" smtClean="0"/>
              <a:t>Security Early Retirement</a:t>
            </a:r>
          </a:p>
          <a:p>
            <a:pPr marL="0" indent="0">
              <a:buNone/>
            </a:pPr>
            <a:endParaRPr lang="en-US" b="1" dirty="0"/>
          </a:p>
          <a:p>
            <a:pPr marL="0" indent="0">
              <a:buNone/>
            </a:pPr>
            <a:r>
              <a:rPr lang="en-US" dirty="0"/>
              <a:t>You can get Social Security retirement benefits as early as age 62. However, </a:t>
            </a:r>
            <a:r>
              <a:rPr lang="en-US" dirty="0" smtClean="0"/>
              <a:t>Social Security will </a:t>
            </a:r>
            <a:r>
              <a:rPr lang="en-US" dirty="0"/>
              <a:t>reduce your benefit if you retire before your full retirement age. For example, if you retire at age 62, your benefit would be about 25 percent lower than it would be if you waited until you reach full retirement age. </a:t>
            </a:r>
            <a:endParaRPr lang="en-US" b="1" dirty="0" smtClean="0"/>
          </a:p>
        </p:txBody>
      </p:sp>
    </p:spTree>
    <p:extLst>
      <p:ext uri="{BB962C8B-B14F-4D97-AF65-F5344CB8AC3E}">
        <p14:creationId xmlns:p14="http://schemas.microsoft.com/office/powerpoint/2010/main" val="92686431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85000" lnSpcReduction="20000"/>
          </a:bodyPr>
          <a:lstStyle/>
          <a:p>
            <a:pPr marL="0" indent="0" algn="ctr">
              <a:buNone/>
            </a:pPr>
            <a:r>
              <a:rPr lang="en-US" b="1" dirty="0"/>
              <a:t>Social </a:t>
            </a:r>
            <a:r>
              <a:rPr lang="en-US" b="1" dirty="0" smtClean="0"/>
              <a:t>Security Delayed Retirement</a:t>
            </a:r>
          </a:p>
          <a:p>
            <a:pPr marL="0" indent="0">
              <a:buNone/>
            </a:pPr>
            <a:endParaRPr lang="en-US" b="1" dirty="0"/>
          </a:p>
          <a:p>
            <a:r>
              <a:rPr lang="en-US" dirty="0"/>
              <a:t>You may choose to keep working even beyond your full retirement age. If you do, you can increase your future Social Security benefits in two ways. </a:t>
            </a:r>
          </a:p>
          <a:p>
            <a:r>
              <a:rPr lang="en-US" dirty="0"/>
              <a:t>Each extra year you work adds another year of earnings to your Social Security </a:t>
            </a:r>
            <a:r>
              <a:rPr lang="en-US" dirty="0" smtClean="0"/>
              <a:t>record. </a:t>
            </a:r>
          </a:p>
          <a:p>
            <a:r>
              <a:rPr lang="en-US" dirty="0" smtClean="0"/>
              <a:t>Also, your benefit will increase automatically by a certain percentage from the time you reach your full retirement age until you start receiving your benefits or until you reach age 70. The percentage varies depending on your year of birth. For example, if you were born in 1943 or later, we’ll add 8 percent a year to your benefit for each year you delay signing up for Social Security beyond your full retirement age. </a:t>
            </a:r>
            <a:endParaRPr lang="en-US" b="1" dirty="0" smtClean="0"/>
          </a:p>
        </p:txBody>
      </p:sp>
    </p:spTree>
    <p:extLst>
      <p:ext uri="{BB962C8B-B14F-4D97-AF65-F5344CB8AC3E}">
        <p14:creationId xmlns:p14="http://schemas.microsoft.com/office/powerpoint/2010/main" val="128337284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70000" lnSpcReduction="20000"/>
          </a:bodyPr>
          <a:lstStyle/>
          <a:p>
            <a:pPr marL="0" indent="0" algn="ctr">
              <a:buNone/>
            </a:pPr>
            <a:r>
              <a:rPr lang="en-US" b="1" dirty="0"/>
              <a:t>Social </a:t>
            </a:r>
            <a:r>
              <a:rPr lang="en-US" b="1" dirty="0" smtClean="0"/>
              <a:t>Security Early Retirement</a:t>
            </a:r>
          </a:p>
          <a:p>
            <a:pPr marL="0" indent="0" algn="ctr">
              <a:buNone/>
            </a:pPr>
            <a:r>
              <a:rPr lang="en-US" b="1" dirty="0" smtClean="0"/>
              <a:t>Earnings Offset</a:t>
            </a:r>
          </a:p>
          <a:p>
            <a:pPr marL="0" indent="0">
              <a:buNone/>
            </a:pPr>
            <a:r>
              <a:rPr lang="en-US" b="1" dirty="0" smtClean="0"/>
              <a:t>If </a:t>
            </a:r>
            <a:r>
              <a:rPr lang="en-US" b="1" dirty="0"/>
              <a:t>you work and get benefits at the same time </a:t>
            </a:r>
            <a:endParaRPr lang="en-US" dirty="0"/>
          </a:p>
          <a:p>
            <a:pPr marL="0" indent="0">
              <a:buNone/>
            </a:pPr>
            <a:r>
              <a:rPr lang="en-US" dirty="0"/>
              <a:t>You can continue to work and still get retirement benefits. Your earnings in (or after) the month you reach your full retirement age won’t reduce your Social Security benefits. </a:t>
            </a:r>
            <a:r>
              <a:rPr lang="en-US" dirty="0" smtClean="0"/>
              <a:t>Social Security will </a:t>
            </a:r>
            <a:r>
              <a:rPr lang="en-US" dirty="0"/>
              <a:t>reduce your benefits, however, if your earnings exceed certain limits for the months before you reach full retirement age. </a:t>
            </a:r>
          </a:p>
          <a:p>
            <a:pPr marL="0" indent="0">
              <a:buNone/>
            </a:pPr>
            <a:r>
              <a:rPr lang="en-US" i="1" dirty="0" smtClean="0"/>
              <a:t>Here </a:t>
            </a:r>
            <a:r>
              <a:rPr lang="en-US" i="1" dirty="0"/>
              <a:t>is how it works: </a:t>
            </a:r>
            <a:endParaRPr lang="en-US" dirty="0"/>
          </a:p>
          <a:p>
            <a:r>
              <a:rPr lang="en-US" dirty="0"/>
              <a:t>If you’re younger than full retirement age, we’ll deduct $1 in benefits for each $2 you earn above the annual limit. </a:t>
            </a:r>
          </a:p>
          <a:p>
            <a:r>
              <a:rPr lang="en-US" dirty="0"/>
              <a:t>In the year you reach your full retirement age, we’ll reduce your benefits $1 for every $3 you earn over an annual limit until the month you reach full retirement age. Once you reach full retirement age, you can keep working and we won’t reduce your Social Security benefit no matter how much you earn. </a:t>
            </a:r>
            <a:endParaRPr lang="en-US" b="1" dirty="0"/>
          </a:p>
        </p:txBody>
      </p:sp>
    </p:spTree>
    <p:extLst>
      <p:ext uri="{BB962C8B-B14F-4D97-AF65-F5344CB8AC3E}">
        <p14:creationId xmlns:p14="http://schemas.microsoft.com/office/powerpoint/2010/main" val="69480660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b="1" dirty="0"/>
              <a:t>Social </a:t>
            </a:r>
            <a:r>
              <a:rPr lang="en-US" b="1" dirty="0" smtClean="0"/>
              <a:t>Security Early Retirement</a:t>
            </a:r>
          </a:p>
          <a:p>
            <a:pPr marL="0" indent="0" algn="ctr">
              <a:buNone/>
            </a:pPr>
            <a:r>
              <a:rPr lang="en-US" b="1" dirty="0" smtClean="0"/>
              <a:t>Earnings Offset</a:t>
            </a:r>
          </a:p>
          <a:p>
            <a:r>
              <a:rPr lang="en-US" dirty="0"/>
              <a:t>If you’re younger than full retirement age during all of 2016</a:t>
            </a:r>
            <a:r>
              <a:rPr lang="en-US" dirty="0" smtClean="0"/>
              <a:t>, Social Security  deducts </a:t>
            </a:r>
            <a:r>
              <a:rPr lang="en-US" dirty="0"/>
              <a:t>$1 from your benefits for each $2 you earn above $15,720.</a:t>
            </a:r>
          </a:p>
          <a:p>
            <a:r>
              <a:rPr lang="en-US" b="1" dirty="0"/>
              <a:t>If you reach full retirement age during 2016</a:t>
            </a:r>
            <a:r>
              <a:rPr lang="en-US" b="1" dirty="0" smtClean="0"/>
              <a:t>, </a:t>
            </a:r>
            <a:r>
              <a:rPr lang="en-US" dirty="0" smtClean="0"/>
              <a:t>Social Security deducts </a:t>
            </a:r>
            <a:r>
              <a:rPr lang="en-US" dirty="0"/>
              <a:t>$1 from your benefits for each $3 you earn </a:t>
            </a:r>
            <a:r>
              <a:rPr lang="en-US" dirty="0" smtClean="0"/>
              <a:t>above $41,880 until the month you reach full retirement age.</a:t>
            </a:r>
            <a:endParaRPr lang="en-US" b="1" dirty="0" smtClean="0"/>
          </a:p>
        </p:txBody>
      </p:sp>
    </p:spTree>
    <p:extLst>
      <p:ext uri="{BB962C8B-B14F-4D97-AF65-F5344CB8AC3E}">
        <p14:creationId xmlns:p14="http://schemas.microsoft.com/office/powerpoint/2010/main" val="421461103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lnSpcReduction="10000"/>
          </a:bodyPr>
          <a:lstStyle/>
          <a:p>
            <a:pPr marL="0" indent="0" algn="ctr">
              <a:buNone/>
            </a:pPr>
            <a:r>
              <a:rPr lang="en-US" b="1" dirty="0"/>
              <a:t>Social </a:t>
            </a:r>
            <a:r>
              <a:rPr lang="en-US" b="1" dirty="0" smtClean="0"/>
              <a:t>Security Early Retirement</a:t>
            </a:r>
          </a:p>
          <a:p>
            <a:pPr marL="0" indent="0" algn="ctr">
              <a:buNone/>
            </a:pPr>
            <a:r>
              <a:rPr lang="en-US" b="1" dirty="0" smtClean="0"/>
              <a:t>Earnings Offset</a:t>
            </a:r>
            <a:endParaRPr lang="en-US" b="1" dirty="0"/>
          </a:p>
          <a:p>
            <a:pPr marL="0" indent="0" algn="ctr">
              <a:buNone/>
            </a:pPr>
            <a:endParaRPr lang="en-US" b="1" dirty="0" smtClean="0"/>
          </a:p>
          <a:p>
            <a:pPr marL="0" indent="0">
              <a:buNone/>
            </a:pPr>
            <a:r>
              <a:rPr lang="en-US" dirty="0" smtClean="0"/>
              <a:t>Although the earnings offset limit is the same for the Special Annuity Supplement and Early Social Security benefits (currently $15,720), the method of offset is not. </a:t>
            </a:r>
          </a:p>
          <a:p>
            <a:pPr marL="0" indent="0">
              <a:buNone/>
            </a:pPr>
            <a:r>
              <a:rPr lang="en-US" dirty="0" smtClean="0"/>
              <a:t>Special Annuity Supplement offsets are applied the year following a year of excess earnings.</a:t>
            </a:r>
          </a:p>
          <a:p>
            <a:pPr marL="0" indent="0">
              <a:buNone/>
            </a:pPr>
            <a:r>
              <a:rPr lang="en-US" dirty="0" smtClean="0"/>
              <a:t>Early Social Security benefits offsets are applied the same year as the excess earnings, based on estimates.</a:t>
            </a:r>
          </a:p>
        </p:txBody>
      </p:sp>
    </p:spTree>
    <p:extLst>
      <p:ext uri="{BB962C8B-B14F-4D97-AF65-F5344CB8AC3E}">
        <p14:creationId xmlns:p14="http://schemas.microsoft.com/office/powerpoint/2010/main" val="912467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823699" y="497114"/>
            <a:ext cx="7696200" cy="1077218"/>
          </a:xfrm>
          <a:prstGeom prst="rect">
            <a:avLst/>
          </a:prstGeom>
          <a:noFill/>
          <a:ln w="12700">
            <a:noFill/>
            <a:miter lim="800000"/>
            <a:headEnd type="none" w="sm" len="sm"/>
            <a:tailEnd type="none" w="sm" len="sm"/>
          </a:ln>
        </p:spPr>
        <p:txBody>
          <a:bodyPr>
            <a:spAutoFit/>
          </a:bodyPr>
          <a:lstStyle/>
          <a:p>
            <a:pPr algn="ctr" eaLnBrk="0" hangingPunct="0"/>
            <a:r>
              <a:rPr lang="en-US" sz="3200" b="1" dirty="0">
                <a:latin typeface="+mn-lt"/>
              </a:rPr>
              <a:t>Amount of Creditable </a:t>
            </a:r>
            <a:r>
              <a:rPr lang="en-US" sz="3200" b="1" dirty="0" smtClean="0">
                <a:latin typeface="+mn-lt"/>
              </a:rPr>
              <a:t>Service may be reduced by high LWOP usage</a:t>
            </a:r>
            <a:endParaRPr lang="en-US" sz="3200" b="1" dirty="0">
              <a:latin typeface="+mn-lt"/>
            </a:endParaRPr>
          </a:p>
        </p:txBody>
      </p:sp>
      <p:sp>
        <p:nvSpPr>
          <p:cNvPr id="20483" name="Rectangle 3"/>
          <p:cNvSpPr>
            <a:spLocks noChangeArrowheads="1"/>
          </p:cNvSpPr>
          <p:nvPr/>
        </p:nvSpPr>
        <p:spPr bwMode="auto">
          <a:xfrm>
            <a:off x="827328" y="1398602"/>
            <a:ext cx="7620000" cy="2554545"/>
          </a:xfrm>
          <a:prstGeom prst="rect">
            <a:avLst/>
          </a:prstGeom>
          <a:noFill/>
          <a:ln w="12700">
            <a:noFill/>
            <a:miter lim="800000"/>
            <a:headEnd type="none" w="sm" len="sm"/>
            <a:tailEnd type="none" w="sm" len="sm"/>
          </a:ln>
        </p:spPr>
        <p:txBody>
          <a:bodyPr>
            <a:spAutoFit/>
          </a:bodyPr>
          <a:lstStyle/>
          <a:p>
            <a:pPr algn="ctr" eaLnBrk="0" hangingPunct="0"/>
            <a:endParaRPr lang="en-US" sz="3200" dirty="0" smtClean="0"/>
          </a:p>
          <a:p>
            <a:pPr eaLnBrk="0" hangingPunct="0"/>
            <a:r>
              <a:rPr lang="en-US" sz="3200" dirty="0" smtClean="0"/>
              <a:t>Federal Career Service is normally credited from the beginning to ending date of a career appointment</a:t>
            </a:r>
          </a:p>
          <a:p>
            <a:pPr algn="ctr" eaLnBrk="0" hangingPunct="0"/>
            <a:r>
              <a:rPr lang="en-US" sz="3200" dirty="0" smtClean="0"/>
              <a:t>	</a:t>
            </a:r>
            <a:endParaRPr lang="en-US" sz="3200" dirty="0"/>
          </a:p>
        </p:txBody>
      </p:sp>
      <p:sp>
        <p:nvSpPr>
          <p:cNvPr id="20484" name="Rectangle 4"/>
          <p:cNvSpPr>
            <a:spLocks noChangeArrowheads="1"/>
          </p:cNvSpPr>
          <p:nvPr/>
        </p:nvSpPr>
        <p:spPr bwMode="auto">
          <a:xfrm>
            <a:off x="664595" y="3601502"/>
            <a:ext cx="7499692" cy="3816429"/>
          </a:xfrm>
          <a:prstGeom prst="rect">
            <a:avLst/>
          </a:prstGeom>
          <a:noFill/>
          <a:ln w="12700">
            <a:noFill/>
            <a:miter lim="800000"/>
            <a:headEnd type="none" w="sm" len="sm"/>
            <a:tailEnd type="none" w="sm" len="sm"/>
          </a:ln>
        </p:spPr>
        <p:txBody>
          <a:bodyPr wrap="square">
            <a:spAutoFit/>
          </a:bodyPr>
          <a:lstStyle/>
          <a:p>
            <a:pPr algn="ctr" eaLnBrk="0" hangingPunct="0"/>
            <a:r>
              <a:rPr lang="en-US" sz="3200" b="1" dirty="0" smtClean="0">
                <a:latin typeface="+mn-lt"/>
              </a:rPr>
              <a:t>Exception:</a:t>
            </a:r>
            <a:endParaRPr lang="en-US" sz="3200" b="1" dirty="0">
              <a:latin typeface="+mn-lt"/>
            </a:endParaRPr>
          </a:p>
          <a:p>
            <a:pPr algn="ctr" eaLnBrk="0" hangingPunct="0"/>
            <a:endParaRPr lang="en-US" sz="1400" dirty="0" smtClean="0"/>
          </a:p>
          <a:p>
            <a:pPr eaLnBrk="0" hangingPunct="0"/>
            <a:r>
              <a:rPr lang="en-US" sz="2800" dirty="0" smtClean="0"/>
              <a:t>Cumulative LWOP exceeding 6 months in a calendar year is not credited unless the LWOP was due to an on-the-job injury and wage loss compensation was paid by </a:t>
            </a:r>
            <a:r>
              <a:rPr lang="en-US" sz="2800" dirty="0"/>
              <a:t>OWCP, or LWOP is due to full-time union official employment and union pays employer contributions</a:t>
            </a:r>
          </a:p>
          <a:p>
            <a:pPr eaLnBrk="0" hangingPunct="0"/>
            <a:endParaRPr lang="en-US" sz="2800" dirty="0" smtClean="0"/>
          </a:p>
        </p:txBody>
      </p:sp>
      <p:sp>
        <p:nvSpPr>
          <p:cNvPr id="8" name="Slide Number Placeholder 7"/>
          <p:cNvSpPr>
            <a:spLocks noGrp="1"/>
          </p:cNvSpPr>
          <p:nvPr>
            <p:ph type="sldNum" sz="quarter" idx="12"/>
          </p:nvPr>
        </p:nvSpPr>
        <p:spPr/>
        <p:txBody>
          <a:bodyPr/>
          <a:lstStyle/>
          <a:p>
            <a:pPr>
              <a:defRPr/>
            </a:pPr>
            <a:fld id="{CBDD7928-7170-4C79-AD39-76FA5D59B8C9}" type="slidenum">
              <a:rPr lang="en-US" smtClean="0"/>
              <a:pPr>
                <a:defRPr/>
              </a:pPr>
              <a:t>15</a:t>
            </a:fld>
            <a:endParaRPr lang="en-US" dirty="0"/>
          </a:p>
        </p:txBody>
      </p:sp>
    </p:spTree>
    <p:extLst>
      <p:ext uri="{BB962C8B-B14F-4D97-AF65-F5344CB8AC3E}">
        <p14:creationId xmlns:p14="http://schemas.microsoft.com/office/powerpoint/2010/main" val="158655036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b="1" dirty="0"/>
              <a:t>Social </a:t>
            </a:r>
            <a:r>
              <a:rPr lang="en-US" b="1" dirty="0" smtClean="0"/>
              <a:t>Security Early Retirement</a:t>
            </a:r>
          </a:p>
          <a:p>
            <a:pPr marL="0" indent="0" algn="ctr">
              <a:buNone/>
            </a:pPr>
            <a:r>
              <a:rPr lang="en-US" b="1" dirty="0" smtClean="0"/>
              <a:t>Earnings Offset</a:t>
            </a:r>
            <a:endParaRPr lang="en-US" b="1" dirty="0"/>
          </a:p>
          <a:p>
            <a:pPr marL="0" indent="0">
              <a:buNone/>
            </a:pPr>
            <a:r>
              <a:rPr lang="en-US" dirty="0"/>
              <a:t>If you work for someone else, only your wages count toward Social Security’s earnings limits. If you’re self-employed, </a:t>
            </a:r>
            <a:r>
              <a:rPr lang="en-US" dirty="0" smtClean="0"/>
              <a:t>Social Security counts </a:t>
            </a:r>
            <a:r>
              <a:rPr lang="en-US" dirty="0"/>
              <a:t>only your net earnings from self-employment. For the earnings limits, </a:t>
            </a:r>
            <a:r>
              <a:rPr lang="en-US" dirty="0" smtClean="0"/>
              <a:t>Social Security does not </a:t>
            </a:r>
            <a:r>
              <a:rPr lang="en-US" dirty="0"/>
              <a:t>count income such as other government benefits, investment earnings, interest, pensions, annuities, and capital gains. </a:t>
            </a:r>
            <a:endParaRPr lang="en-US" dirty="0" smtClean="0"/>
          </a:p>
        </p:txBody>
      </p:sp>
    </p:spTree>
    <p:extLst>
      <p:ext uri="{BB962C8B-B14F-4D97-AF65-F5344CB8AC3E}">
        <p14:creationId xmlns:p14="http://schemas.microsoft.com/office/powerpoint/2010/main" val="359647306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77500" lnSpcReduction="20000"/>
          </a:bodyPr>
          <a:lstStyle/>
          <a:p>
            <a:pPr marL="0" indent="0" algn="ctr">
              <a:buNone/>
            </a:pPr>
            <a:r>
              <a:rPr lang="en-US" b="1" dirty="0"/>
              <a:t>Social </a:t>
            </a:r>
            <a:r>
              <a:rPr lang="en-US" b="1" dirty="0" smtClean="0"/>
              <a:t>Security Taxation</a:t>
            </a:r>
          </a:p>
          <a:p>
            <a:endParaRPr lang="en-US" dirty="0"/>
          </a:p>
          <a:p>
            <a:r>
              <a:rPr lang="en-US" dirty="0"/>
              <a:t>If you file a federal tax return as an “individual,” and your combined </a:t>
            </a:r>
            <a:r>
              <a:rPr lang="en-US" dirty="0" smtClean="0"/>
              <a:t>income </a:t>
            </a:r>
            <a:r>
              <a:rPr lang="en-US" dirty="0"/>
              <a:t>is between $25,000 and $34,000, you may have to pay taxes on up to 50 percent of your Social Security benefits. If your combined </a:t>
            </a:r>
            <a:r>
              <a:rPr lang="en-US" dirty="0" smtClean="0"/>
              <a:t>income </a:t>
            </a:r>
            <a:r>
              <a:rPr lang="en-US" dirty="0"/>
              <a:t>is more than $34,000, up to 85 percent of your Social Security benefits is subject to income tax. </a:t>
            </a:r>
          </a:p>
          <a:p>
            <a:r>
              <a:rPr lang="en-US" dirty="0" smtClean="0"/>
              <a:t>If </a:t>
            </a:r>
            <a:r>
              <a:rPr lang="en-US" dirty="0"/>
              <a:t>you file a joint return, you may have to pay taxes on 50 percent of your benefits if you and your spouse have a combined </a:t>
            </a:r>
            <a:r>
              <a:rPr lang="en-US" dirty="0" smtClean="0"/>
              <a:t>income </a:t>
            </a:r>
            <a:r>
              <a:rPr lang="en-US" dirty="0"/>
              <a:t>that is between $32,000 and $44,000. If your combined </a:t>
            </a:r>
            <a:r>
              <a:rPr lang="en-US" dirty="0" smtClean="0"/>
              <a:t>income </a:t>
            </a:r>
            <a:r>
              <a:rPr lang="en-US" dirty="0"/>
              <a:t>is more than $44,000, up to 85 percent of your Social Security benefits is subject to income tax. </a:t>
            </a:r>
          </a:p>
          <a:p>
            <a:r>
              <a:rPr lang="en-US" dirty="0" smtClean="0"/>
              <a:t>If </a:t>
            </a:r>
            <a:r>
              <a:rPr lang="en-US" dirty="0"/>
              <a:t>you’re married and file a separate return, you probably will pay taxes on your benefits. </a:t>
            </a:r>
          </a:p>
        </p:txBody>
      </p:sp>
    </p:spTree>
    <p:extLst>
      <p:ext uri="{BB962C8B-B14F-4D97-AF65-F5344CB8AC3E}">
        <p14:creationId xmlns:p14="http://schemas.microsoft.com/office/powerpoint/2010/main" val="36532568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489629" y="708774"/>
            <a:ext cx="3692369" cy="584775"/>
          </a:xfrm>
          <a:prstGeom prst="rect">
            <a:avLst/>
          </a:prstGeom>
          <a:noFill/>
          <a:ln w="12700">
            <a:noFill/>
            <a:miter lim="800000"/>
            <a:headEnd type="none" w="sm" len="sm"/>
            <a:tailEnd type="none" w="sm" len="sm"/>
          </a:ln>
        </p:spPr>
        <p:txBody>
          <a:bodyPr wrap="square">
            <a:spAutoFit/>
          </a:bodyPr>
          <a:lstStyle/>
          <a:p>
            <a:pPr algn="ctr" eaLnBrk="0" hangingPunct="0"/>
            <a:r>
              <a:rPr lang="en-US" sz="3200" b="1" dirty="0">
                <a:latin typeface="+mn-lt"/>
              </a:rPr>
              <a:t>Questions</a:t>
            </a:r>
          </a:p>
        </p:txBody>
      </p:sp>
      <p:pic>
        <p:nvPicPr>
          <p:cNvPr id="1027" name="Picture 3" descr="C:\Documents and Settings\bowman\Local Settings\Temporary Internet Files\Content.IE5\WA8KYG3A\MC900431512[1].png"/>
          <p:cNvPicPr>
            <a:picLocks noChangeAspect="1" noChangeArrowheads="1"/>
          </p:cNvPicPr>
          <p:nvPr/>
        </p:nvPicPr>
        <p:blipFill>
          <a:blip r:embed="rId3" cstate="print"/>
          <a:srcRect/>
          <a:stretch>
            <a:fillRect/>
          </a:stretch>
        </p:blipFill>
        <p:spPr bwMode="auto">
          <a:xfrm>
            <a:off x="3127299" y="2178963"/>
            <a:ext cx="3159775" cy="3159775"/>
          </a:xfrm>
          <a:prstGeom prst="rect">
            <a:avLst/>
          </a:prstGeom>
          <a:noFill/>
        </p:spPr>
      </p:pic>
      <p:sp>
        <p:nvSpPr>
          <p:cNvPr id="9" name="Slide Number Placeholder 8"/>
          <p:cNvSpPr>
            <a:spLocks noGrp="1"/>
          </p:cNvSpPr>
          <p:nvPr>
            <p:ph type="sldNum" sz="quarter" idx="12"/>
          </p:nvPr>
        </p:nvSpPr>
        <p:spPr/>
        <p:txBody>
          <a:bodyPr/>
          <a:lstStyle/>
          <a:p>
            <a:pPr>
              <a:defRPr/>
            </a:pPr>
            <a:fld id="{CBDD7928-7170-4C79-AD39-76FA5D59B8C9}" type="slidenum">
              <a:rPr lang="en-US" smtClean="0"/>
              <a:pPr>
                <a:defRPr/>
              </a:pPr>
              <a:t>152</a:t>
            </a:fld>
            <a:endParaRPr lang="en-US" dirty="0"/>
          </a:p>
        </p:txBody>
      </p:sp>
    </p:spTree>
    <p:extLst>
      <p:ext uri="{BB962C8B-B14F-4D97-AF65-F5344CB8AC3E}">
        <p14:creationId xmlns:p14="http://schemas.microsoft.com/office/powerpoint/2010/main" val="1921527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85384" y="540654"/>
            <a:ext cx="7391400" cy="808038"/>
          </a:xfrm>
        </p:spPr>
        <p:txBody>
          <a:bodyPr anchor="t"/>
          <a:lstStyle/>
          <a:p>
            <a:pPr eaLnBrk="1" hangingPunct="1"/>
            <a:r>
              <a:rPr lang="en-US" sz="3200" b="1" dirty="0" smtClean="0"/>
              <a:t>Crediting Military Service</a:t>
            </a:r>
          </a:p>
        </p:txBody>
      </p:sp>
      <p:pic>
        <p:nvPicPr>
          <p:cNvPr id="21508" name="Picture 4" descr="MPj04222430000[1]"/>
          <p:cNvPicPr>
            <a:picLocks noGrp="1" noChangeAspect="1" noChangeArrowheads="1"/>
          </p:cNvPicPr>
          <p:nvPr>
            <p:ph idx="1"/>
          </p:nvPr>
        </p:nvPicPr>
        <p:blipFill>
          <a:blip r:embed="rId3" cstate="print"/>
          <a:srcRect/>
          <a:stretch>
            <a:fillRect/>
          </a:stretch>
        </p:blipFill>
        <p:spPr>
          <a:xfrm>
            <a:off x="5896442" y="2270113"/>
            <a:ext cx="2287588" cy="3714750"/>
          </a:xfrm>
        </p:spPr>
      </p:pic>
      <p:sp>
        <p:nvSpPr>
          <p:cNvPr id="8" name="Slide Number Placeholder 7"/>
          <p:cNvSpPr>
            <a:spLocks noGrp="1"/>
          </p:cNvSpPr>
          <p:nvPr>
            <p:ph type="sldNum" sz="quarter" idx="12"/>
          </p:nvPr>
        </p:nvSpPr>
        <p:spPr/>
        <p:txBody>
          <a:bodyPr/>
          <a:lstStyle/>
          <a:p>
            <a:pPr>
              <a:defRPr/>
            </a:pPr>
            <a:fld id="{CBDD7928-7170-4C79-AD39-76FA5D59B8C9}" type="slidenum">
              <a:rPr lang="en-US" smtClean="0"/>
              <a:pPr>
                <a:defRPr/>
              </a:pPr>
              <a:t>16</a:t>
            </a:fld>
            <a:endParaRPr lang="en-US" dirty="0"/>
          </a:p>
        </p:txBody>
      </p:sp>
      <p:sp>
        <p:nvSpPr>
          <p:cNvPr id="21507" name="Rectangle 3"/>
          <p:cNvSpPr>
            <a:spLocks noChangeArrowheads="1"/>
          </p:cNvSpPr>
          <p:nvPr/>
        </p:nvSpPr>
        <p:spPr bwMode="auto">
          <a:xfrm>
            <a:off x="792495" y="1368214"/>
            <a:ext cx="4724400" cy="5570756"/>
          </a:xfrm>
          <a:prstGeom prst="rect">
            <a:avLst/>
          </a:prstGeom>
          <a:noFill/>
          <a:ln w="12700">
            <a:noFill/>
            <a:miter lim="800000"/>
            <a:headEnd type="none" w="sm" len="sm"/>
            <a:tailEnd type="none" w="sm" len="sm"/>
          </a:ln>
        </p:spPr>
        <p:txBody>
          <a:bodyPr>
            <a:spAutoFit/>
          </a:bodyPr>
          <a:lstStyle/>
          <a:p>
            <a:pPr marL="231775" indent="-231775" eaLnBrk="0" hangingPunct="0">
              <a:spcAft>
                <a:spcPts val="1200"/>
              </a:spcAft>
              <a:buFontTx/>
              <a:buChar char="•"/>
            </a:pPr>
            <a:r>
              <a:rPr lang="en-US" sz="2800" dirty="0" smtClean="0"/>
              <a:t>Must be Active </a:t>
            </a:r>
            <a:r>
              <a:rPr lang="en-US" sz="2800" dirty="0"/>
              <a:t>Duty </a:t>
            </a:r>
            <a:r>
              <a:rPr lang="en-US" sz="2800" dirty="0" smtClean="0"/>
              <a:t>Service with Discharge Under Honorable Conditions</a:t>
            </a:r>
          </a:p>
          <a:p>
            <a:pPr marL="231775" indent="-231775" eaLnBrk="0" hangingPunct="0">
              <a:spcAft>
                <a:spcPts val="1200"/>
              </a:spcAft>
              <a:buFontTx/>
              <a:buChar char="•"/>
            </a:pPr>
            <a:r>
              <a:rPr lang="en-US" sz="2800" dirty="0" smtClean="0"/>
              <a:t>If Receiving Military Retired Pay, Must Waive it - Unless it is Based on 1) Disability Incurred in Combat or 2) National Guard Service</a:t>
            </a:r>
          </a:p>
          <a:p>
            <a:pPr marL="231775" indent="-231775" eaLnBrk="0" hangingPunct="0">
              <a:spcAft>
                <a:spcPts val="1200"/>
              </a:spcAft>
              <a:buFontTx/>
              <a:buChar char="•"/>
            </a:pPr>
            <a:r>
              <a:rPr lang="en-US" sz="2800" dirty="0" smtClean="0"/>
              <a:t>National Guard Service is Generally Not Creditable</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b="1" dirty="0"/>
              <a:t>Crediting Military Service</a:t>
            </a:r>
            <a:endParaRPr lang="en-US" dirty="0" smtClean="0"/>
          </a:p>
        </p:txBody>
      </p:sp>
      <p:sp>
        <p:nvSpPr>
          <p:cNvPr id="4" name="Content Placeholder 3"/>
          <p:cNvSpPr>
            <a:spLocks noGrp="1"/>
          </p:cNvSpPr>
          <p:nvPr>
            <p:ph idx="1"/>
          </p:nvPr>
        </p:nvSpPr>
        <p:spPr/>
        <p:txBody>
          <a:bodyPr/>
          <a:lstStyle/>
          <a:p>
            <a:r>
              <a:rPr lang="en-US" dirty="0" smtClean="0"/>
              <a:t>Military Service prior to January 1, 1957 is creditable for retirement eligibility and computation, without making deposit</a:t>
            </a:r>
          </a:p>
          <a:p>
            <a:pPr marL="0" indent="0">
              <a:buNone/>
            </a:pPr>
            <a:endParaRPr lang="en-US" dirty="0" smtClean="0"/>
          </a:p>
          <a:p>
            <a:r>
              <a:rPr lang="en-US" dirty="0" smtClean="0"/>
              <a:t>Military Service after 1956 may be creditable based on various factors, including whether deposit has been made prior to separation</a:t>
            </a:r>
            <a:endParaRPr lang="en-US" dirty="0"/>
          </a:p>
        </p:txBody>
      </p:sp>
      <p:sp>
        <p:nvSpPr>
          <p:cNvPr id="11" name="Slide Number Placeholder 10"/>
          <p:cNvSpPr>
            <a:spLocks noGrp="1"/>
          </p:cNvSpPr>
          <p:nvPr>
            <p:ph type="sldNum" sz="quarter" idx="12"/>
          </p:nvPr>
        </p:nvSpPr>
        <p:spPr/>
        <p:txBody>
          <a:bodyPr/>
          <a:lstStyle/>
          <a:p>
            <a:fld id="{CBDD7928-7170-4C79-AD39-76FA5D59B8C9}"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b="1" dirty="0"/>
              <a:t>Crediting Post-1956</a:t>
            </a:r>
            <a:br>
              <a:rPr lang="en-US" b="1" dirty="0"/>
            </a:br>
            <a:r>
              <a:rPr lang="en-US" b="1" dirty="0"/>
              <a:t> Military </a:t>
            </a:r>
            <a:r>
              <a:rPr lang="en-US" b="1" dirty="0" smtClean="0"/>
              <a:t>Service - CSRS</a:t>
            </a:r>
            <a:endParaRPr lang="en-US" dirty="0" smtClean="0"/>
          </a:p>
        </p:txBody>
      </p:sp>
      <p:sp>
        <p:nvSpPr>
          <p:cNvPr id="4" name="Content Placeholder 3"/>
          <p:cNvSpPr>
            <a:spLocks noGrp="1"/>
          </p:cNvSpPr>
          <p:nvPr>
            <p:ph idx="1"/>
          </p:nvPr>
        </p:nvSpPr>
        <p:spPr/>
        <p:txBody>
          <a:bodyPr>
            <a:normAutofit fontScale="92500" lnSpcReduction="10000"/>
          </a:bodyPr>
          <a:lstStyle/>
          <a:p>
            <a:r>
              <a:rPr lang="en-US" dirty="0" smtClean="0"/>
              <a:t>If first employed in a position covered by CSRS on or after 10/01/82, must make deposit to obtain credit for eligibility and calculation.</a:t>
            </a:r>
          </a:p>
          <a:p>
            <a:r>
              <a:rPr lang="en-US" dirty="0" smtClean="0"/>
              <a:t>If first employed in a position covered by CSRS before 10/01/82, and </a:t>
            </a:r>
            <a:r>
              <a:rPr lang="en-US" u="sng" dirty="0" smtClean="0"/>
              <a:t>if retiring prior to age 62</a:t>
            </a:r>
            <a:r>
              <a:rPr lang="en-US" dirty="0" smtClean="0"/>
              <a:t>, may receive credit without making deposit. </a:t>
            </a:r>
          </a:p>
          <a:p>
            <a:pPr lvl="1"/>
            <a:r>
              <a:rPr lang="en-US" dirty="0" smtClean="0"/>
              <a:t>  However, if no deposit is made, the annuity will be reduced at age 62, if the retiree is eligible for Social Security benefits; if the retiree is not eligible for Social Security benefits at age 62, there is no reduction in annuity.</a:t>
            </a:r>
          </a:p>
        </p:txBody>
      </p:sp>
      <p:sp>
        <p:nvSpPr>
          <p:cNvPr id="11" name="Slide Number Placeholder 10"/>
          <p:cNvSpPr>
            <a:spLocks noGrp="1"/>
          </p:cNvSpPr>
          <p:nvPr>
            <p:ph type="sldNum" sz="quarter" idx="12"/>
          </p:nvPr>
        </p:nvSpPr>
        <p:spPr/>
        <p:txBody>
          <a:bodyPr/>
          <a:lstStyle/>
          <a:p>
            <a:fld id="{CBDD7928-7170-4C79-AD39-76FA5D59B8C9}" type="slidenum">
              <a:rPr lang="en-US" smtClean="0"/>
              <a:pPr/>
              <a:t>18</a:t>
            </a:fld>
            <a:endParaRPr lang="en-US" dirty="0"/>
          </a:p>
        </p:txBody>
      </p:sp>
    </p:spTree>
    <p:extLst>
      <p:ext uri="{BB962C8B-B14F-4D97-AF65-F5344CB8AC3E}">
        <p14:creationId xmlns:p14="http://schemas.microsoft.com/office/powerpoint/2010/main" val="2984553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b="1" dirty="0"/>
              <a:t>Crediting Post-1956</a:t>
            </a:r>
            <a:br>
              <a:rPr lang="en-US" b="1" dirty="0"/>
            </a:br>
            <a:r>
              <a:rPr lang="en-US" b="1" dirty="0"/>
              <a:t> Military </a:t>
            </a:r>
            <a:r>
              <a:rPr lang="en-US" b="1" dirty="0" smtClean="0"/>
              <a:t>Service - CSRS</a:t>
            </a:r>
            <a:endParaRPr lang="en-US" dirty="0" smtClean="0"/>
          </a:p>
        </p:txBody>
      </p:sp>
      <p:sp>
        <p:nvSpPr>
          <p:cNvPr id="4" name="Content Placeholder 3"/>
          <p:cNvSpPr>
            <a:spLocks noGrp="1"/>
          </p:cNvSpPr>
          <p:nvPr>
            <p:ph idx="1"/>
          </p:nvPr>
        </p:nvSpPr>
        <p:spPr/>
        <p:txBody>
          <a:bodyPr/>
          <a:lstStyle/>
          <a:p>
            <a:r>
              <a:rPr lang="en-US" dirty="0"/>
              <a:t>If first employed in a position covered by CSRS before 10/01/82, and </a:t>
            </a:r>
            <a:r>
              <a:rPr lang="en-US" u="sng" dirty="0"/>
              <a:t>if </a:t>
            </a:r>
            <a:r>
              <a:rPr lang="en-US" u="sng" dirty="0" smtClean="0"/>
              <a:t>retiring on or after </a:t>
            </a:r>
            <a:r>
              <a:rPr lang="en-US" u="sng" dirty="0"/>
              <a:t>age 62</a:t>
            </a:r>
            <a:r>
              <a:rPr lang="en-US" dirty="0" smtClean="0"/>
              <a:t>, can receive credit for purposes of annuity calculation if eligible for Social Security benefits only if deposit was made;</a:t>
            </a:r>
          </a:p>
          <a:p>
            <a:pPr lvl="1"/>
            <a:r>
              <a:rPr lang="en-US" dirty="0" smtClean="0"/>
              <a:t>However, the military service may be creditable for establishing </a:t>
            </a:r>
            <a:r>
              <a:rPr lang="en-US" u="sng" dirty="0" smtClean="0"/>
              <a:t>eligibility</a:t>
            </a:r>
            <a:r>
              <a:rPr lang="en-US" dirty="0" smtClean="0"/>
              <a:t> to retire even if no deposit is made.</a:t>
            </a:r>
            <a:endParaRPr lang="en-US" dirty="0"/>
          </a:p>
        </p:txBody>
      </p:sp>
      <p:sp>
        <p:nvSpPr>
          <p:cNvPr id="11" name="Slide Number Placeholder 10"/>
          <p:cNvSpPr>
            <a:spLocks noGrp="1"/>
          </p:cNvSpPr>
          <p:nvPr>
            <p:ph type="sldNum" sz="quarter" idx="12"/>
          </p:nvPr>
        </p:nvSpPr>
        <p:spPr/>
        <p:txBody>
          <a:bodyPr/>
          <a:lstStyle/>
          <a:p>
            <a:fld id="{CBDD7928-7170-4C79-AD39-76FA5D59B8C9}" type="slidenum">
              <a:rPr lang="en-US" smtClean="0"/>
              <a:pPr/>
              <a:t>19</a:t>
            </a:fld>
            <a:endParaRPr lang="en-US" dirty="0"/>
          </a:p>
        </p:txBody>
      </p:sp>
    </p:spTree>
    <p:extLst>
      <p:ext uri="{BB962C8B-B14F-4D97-AF65-F5344CB8AC3E}">
        <p14:creationId xmlns:p14="http://schemas.microsoft.com/office/powerpoint/2010/main" val="23796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979957" y="503912"/>
            <a:ext cx="7394787" cy="1266825"/>
          </a:xfrm>
        </p:spPr>
        <p:txBody>
          <a:bodyPr>
            <a:normAutofit fontScale="90000"/>
          </a:bodyPr>
          <a:lstStyle/>
          <a:p>
            <a:r>
              <a:rPr lang="en-US" sz="3600" b="1" dirty="0" smtClean="0"/>
              <a:t>Civil Service Retirement</a:t>
            </a:r>
            <a:br>
              <a:rPr lang="en-US" sz="3600" b="1" dirty="0" smtClean="0"/>
            </a:br>
            <a:r>
              <a:rPr lang="en-US" sz="3600" b="1" dirty="0" smtClean="0"/>
              <a:t>System (CSRS)</a:t>
            </a:r>
            <a:r>
              <a:rPr lang="en-US" sz="3200" b="1" dirty="0" smtClean="0"/>
              <a:t/>
            </a:r>
            <a:br>
              <a:rPr lang="en-US" sz="3200" b="1" dirty="0" smtClean="0"/>
            </a:br>
            <a:endParaRPr lang="en-US" sz="3200" b="1" dirty="0" smtClean="0"/>
          </a:p>
        </p:txBody>
      </p:sp>
      <p:sp>
        <p:nvSpPr>
          <p:cNvPr id="7" name="Slide Number Placeholder 6"/>
          <p:cNvSpPr>
            <a:spLocks noGrp="1"/>
          </p:cNvSpPr>
          <p:nvPr>
            <p:ph type="sldNum" sz="quarter" idx="12"/>
          </p:nvPr>
        </p:nvSpPr>
        <p:spPr/>
        <p:txBody>
          <a:bodyPr>
            <a:normAutofit/>
          </a:bodyPr>
          <a:lstStyle/>
          <a:p>
            <a:pPr>
              <a:defRPr/>
            </a:pPr>
            <a:fld id="{CBDD7928-7170-4C79-AD39-76FA5D59B8C9}" type="slidenum">
              <a:rPr lang="en-US" smtClean="0"/>
              <a:pPr>
                <a:defRPr/>
              </a:pPr>
              <a:t>2</a:t>
            </a:fld>
            <a:endParaRPr lang="en-US" dirty="0"/>
          </a:p>
        </p:txBody>
      </p:sp>
      <p:sp>
        <p:nvSpPr>
          <p:cNvPr id="7171" name="Rectangle 3"/>
          <p:cNvSpPr>
            <a:spLocks noChangeArrowheads="1"/>
          </p:cNvSpPr>
          <p:nvPr/>
        </p:nvSpPr>
        <p:spPr bwMode="auto">
          <a:xfrm>
            <a:off x="1011481" y="1585004"/>
            <a:ext cx="7256463" cy="3139321"/>
          </a:xfrm>
          <a:prstGeom prst="rect">
            <a:avLst/>
          </a:prstGeom>
          <a:noFill/>
          <a:ln w="12700">
            <a:noFill/>
            <a:miter lim="800000"/>
            <a:headEnd type="none" w="sm" len="sm"/>
            <a:tailEnd type="none" w="sm" len="sm"/>
          </a:ln>
        </p:spPr>
        <p:txBody>
          <a:bodyPr>
            <a:spAutoFit/>
          </a:bodyPr>
          <a:lstStyle/>
          <a:p>
            <a:pPr marL="350838" indent="-350838" algn="ctr" eaLnBrk="0" hangingPunct="0">
              <a:spcBef>
                <a:spcPts val="1200"/>
              </a:spcBef>
            </a:pPr>
            <a:r>
              <a:rPr lang="en-US" sz="2800" b="1" dirty="0" smtClean="0"/>
              <a:t> </a:t>
            </a:r>
            <a:endParaRPr lang="en-US" sz="2800" b="1" dirty="0"/>
          </a:p>
          <a:p>
            <a:pPr marL="350838" indent="-350838" eaLnBrk="0" hangingPunct="0">
              <a:spcBef>
                <a:spcPts val="1200"/>
              </a:spcBef>
              <a:buFontTx/>
              <a:buChar char="•"/>
            </a:pPr>
            <a:r>
              <a:rPr lang="en-US" sz="2800" dirty="0" smtClean="0"/>
              <a:t>CSRS </a:t>
            </a:r>
            <a:r>
              <a:rPr lang="en-US" sz="2800" dirty="0"/>
              <a:t>effective August </a:t>
            </a:r>
            <a:r>
              <a:rPr lang="en-US" sz="2800" dirty="0" smtClean="0"/>
              <a:t>1920</a:t>
            </a:r>
          </a:p>
          <a:p>
            <a:pPr marL="350838" indent="-350838" eaLnBrk="0" hangingPunct="0">
              <a:spcBef>
                <a:spcPts val="1200"/>
              </a:spcBef>
              <a:buFontTx/>
              <a:buChar char="•"/>
            </a:pPr>
            <a:endParaRPr lang="en-US" sz="2800" dirty="0" smtClean="0"/>
          </a:p>
          <a:p>
            <a:pPr marL="350838" indent="-350838" eaLnBrk="0" hangingPunct="0">
              <a:spcBef>
                <a:spcPts val="1200"/>
              </a:spcBef>
              <a:buFontTx/>
              <a:buChar char="•"/>
            </a:pPr>
            <a:r>
              <a:rPr lang="en-US" sz="2800" dirty="0" smtClean="0"/>
              <a:t>A defined benefit plan (you get a guaranteed amount in retirement no matter what the stock market does)</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b="1" dirty="0"/>
              <a:t>Crediting Post-1956</a:t>
            </a:r>
            <a:br>
              <a:rPr lang="en-US" b="1" dirty="0"/>
            </a:br>
            <a:r>
              <a:rPr lang="en-US" b="1" dirty="0"/>
              <a:t> Military </a:t>
            </a:r>
            <a:r>
              <a:rPr lang="en-US" b="1" dirty="0" smtClean="0"/>
              <a:t>Service FERS</a:t>
            </a:r>
            <a:endParaRPr lang="en-US" dirty="0" smtClean="0"/>
          </a:p>
        </p:txBody>
      </p:sp>
      <p:sp>
        <p:nvSpPr>
          <p:cNvPr id="4" name="Content Placeholder 3"/>
          <p:cNvSpPr>
            <a:spLocks noGrp="1"/>
          </p:cNvSpPr>
          <p:nvPr>
            <p:ph idx="1"/>
          </p:nvPr>
        </p:nvSpPr>
        <p:spPr/>
        <p:txBody>
          <a:bodyPr/>
          <a:lstStyle/>
          <a:p>
            <a:endParaRPr lang="en-US" dirty="0" smtClean="0"/>
          </a:p>
          <a:p>
            <a:r>
              <a:rPr lang="en-US" dirty="0" smtClean="0"/>
              <a:t>Post-1956 Military Service is creditable (for purposes of eligibility to retire and for purposes of calculation of annuity) under FERS only if deposit is made.</a:t>
            </a:r>
          </a:p>
        </p:txBody>
      </p:sp>
      <p:sp>
        <p:nvSpPr>
          <p:cNvPr id="11" name="Slide Number Placeholder 10"/>
          <p:cNvSpPr>
            <a:spLocks noGrp="1"/>
          </p:cNvSpPr>
          <p:nvPr>
            <p:ph type="sldNum" sz="quarter" idx="12"/>
          </p:nvPr>
        </p:nvSpPr>
        <p:spPr/>
        <p:txBody>
          <a:bodyPr/>
          <a:lstStyle/>
          <a:p>
            <a:fld id="{CBDD7928-7170-4C79-AD39-76FA5D59B8C9}" type="slidenum">
              <a:rPr lang="en-US" smtClean="0"/>
              <a:pPr/>
              <a:t>20</a:t>
            </a:fld>
            <a:endParaRPr lang="en-US" dirty="0"/>
          </a:p>
        </p:txBody>
      </p:sp>
    </p:spTree>
    <p:extLst>
      <p:ext uri="{BB962C8B-B14F-4D97-AF65-F5344CB8AC3E}">
        <p14:creationId xmlns:p14="http://schemas.microsoft.com/office/powerpoint/2010/main" val="4179808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98300" y="464448"/>
            <a:ext cx="7620000" cy="685800"/>
          </a:xfrm>
        </p:spPr>
        <p:txBody>
          <a:bodyPr anchor="t">
            <a:noAutofit/>
          </a:bodyPr>
          <a:lstStyle/>
          <a:p>
            <a:pPr eaLnBrk="1" hangingPunct="1"/>
            <a:r>
              <a:rPr lang="en-US" sz="3200" b="1" dirty="0" smtClean="0"/>
              <a:t>Crediting Post-1956</a:t>
            </a:r>
            <a:br>
              <a:rPr lang="en-US" sz="3200" b="1" dirty="0" smtClean="0"/>
            </a:br>
            <a:r>
              <a:rPr lang="en-US" sz="3200" b="1" dirty="0" smtClean="0"/>
              <a:t> Military Service</a:t>
            </a:r>
          </a:p>
        </p:txBody>
      </p:sp>
      <p:sp>
        <p:nvSpPr>
          <p:cNvPr id="11" name="Slide Number Placeholder 10"/>
          <p:cNvSpPr>
            <a:spLocks noGrp="1"/>
          </p:cNvSpPr>
          <p:nvPr>
            <p:ph type="sldNum" sz="quarter" idx="12"/>
          </p:nvPr>
        </p:nvSpPr>
        <p:spPr/>
        <p:txBody>
          <a:bodyPr/>
          <a:lstStyle/>
          <a:p>
            <a:pPr>
              <a:defRPr/>
            </a:pPr>
            <a:fld id="{CBDD7928-7170-4C79-AD39-76FA5D59B8C9}" type="slidenum">
              <a:rPr lang="en-US" smtClean="0"/>
              <a:pPr>
                <a:defRPr/>
              </a:pPr>
              <a:t>21</a:t>
            </a:fld>
            <a:endParaRPr lang="en-US" dirty="0"/>
          </a:p>
        </p:txBody>
      </p:sp>
      <p:sp>
        <p:nvSpPr>
          <p:cNvPr id="22531" name="Text Box 3"/>
          <p:cNvSpPr txBox="1">
            <a:spLocks noChangeArrowheads="1"/>
          </p:cNvSpPr>
          <p:nvPr/>
        </p:nvSpPr>
        <p:spPr bwMode="auto">
          <a:xfrm>
            <a:off x="664044" y="1814282"/>
            <a:ext cx="35052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CSRS</a:t>
            </a:r>
          </a:p>
        </p:txBody>
      </p:sp>
      <p:sp>
        <p:nvSpPr>
          <p:cNvPr id="22532" name="Text Box 4"/>
          <p:cNvSpPr txBox="1">
            <a:spLocks noChangeArrowheads="1"/>
          </p:cNvSpPr>
          <p:nvPr/>
        </p:nvSpPr>
        <p:spPr bwMode="auto">
          <a:xfrm>
            <a:off x="5265055" y="1814282"/>
            <a:ext cx="32766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FERS</a:t>
            </a:r>
          </a:p>
        </p:txBody>
      </p:sp>
      <p:sp>
        <p:nvSpPr>
          <p:cNvPr id="22533" name="Line 5"/>
          <p:cNvSpPr>
            <a:spLocks noChangeShapeType="1"/>
          </p:cNvSpPr>
          <p:nvPr/>
        </p:nvSpPr>
        <p:spPr bwMode="auto">
          <a:xfrm>
            <a:off x="4622810" y="2024730"/>
            <a:ext cx="7249" cy="3839032"/>
          </a:xfrm>
          <a:prstGeom prst="line">
            <a:avLst/>
          </a:prstGeom>
          <a:noFill/>
          <a:ln w="76200">
            <a:solidFill>
              <a:srgbClr val="0033CC"/>
            </a:solidFill>
            <a:round/>
            <a:headEnd type="none" w="sm" len="sm"/>
            <a:tailEnd type="none" w="sm" len="sm"/>
          </a:ln>
        </p:spPr>
        <p:txBody>
          <a:bodyPr/>
          <a:lstStyle/>
          <a:p>
            <a:endParaRPr lang="en-US" dirty="0"/>
          </a:p>
        </p:txBody>
      </p:sp>
      <p:sp>
        <p:nvSpPr>
          <p:cNvPr id="22534" name="Text Box 6"/>
          <p:cNvSpPr txBox="1">
            <a:spLocks noChangeArrowheads="1"/>
          </p:cNvSpPr>
          <p:nvPr/>
        </p:nvSpPr>
        <p:spPr bwMode="auto">
          <a:xfrm>
            <a:off x="638647" y="3304257"/>
            <a:ext cx="3429000" cy="2062103"/>
          </a:xfrm>
          <a:prstGeom prst="rect">
            <a:avLst/>
          </a:prstGeom>
          <a:noFill/>
          <a:ln w="12700">
            <a:noFill/>
            <a:miter lim="800000"/>
            <a:headEnd type="none" w="sm" len="sm"/>
            <a:tailEnd type="none" w="sm" len="sm"/>
          </a:ln>
        </p:spPr>
        <p:txBody>
          <a:bodyPr>
            <a:spAutoFit/>
          </a:bodyPr>
          <a:lstStyle/>
          <a:p>
            <a:pPr algn="ctr" eaLnBrk="0" hangingPunct="0"/>
            <a:r>
              <a:rPr lang="en-US" sz="3200" dirty="0"/>
              <a:t>Military deposit equals 7% of base </a:t>
            </a:r>
            <a:r>
              <a:rPr lang="en-US" sz="3200" dirty="0" smtClean="0"/>
              <a:t>military pay </a:t>
            </a:r>
            <a:r>
              <a:rPr lang="en-US" sz="3200" dirty="0"/>
              <a:t>plus interest </a:t>
            </a:r>
          </a:p>
        </p:txBody>
      </p:sp>
      <p:sp>
        <p:nvSpPr>
          <p:cNvPr id="22535" name="Text Box 7"/>
          <p:cNvSpPr txBox="1">
            <a:spLocks noChangeArrowheads="1"/>
          </p:cNvSpPr>
          <p:nvPr/>
        </p:nvSpPr>
        <p:spPr bwMode="auto">
          <a:xfrm>
            <a:off x="5181600" y="3333285"/>
            <a:ext cx="3352800" cy="2062103"/>
          </a:xfrm>
          <a:prstGeom prst="rect">
            <a:avLst/>
          </a:prstGeom>
          <a:noFill/>
          <a:ln w="12700">
            <a:noFill/>
            <a:miter lim="800000"/>
            <a:headEnd type="none" w="sm" len="sm"/>
            <a:tailEnd type="none" w="sm" len="sm"/>
          </a:ln>
        </p:spPr>
        <p:txBody>
          <a:bodyPr>
            <a:spAutoFit/>
          </a:bodyPr>
          <a:lstStyle/>
          <a:p>
            <a:pPr algn="ctr" eaLnBrk="0" hangingPunct="0"/>
            <a:r>
              <a:rPr lang="en-US" sz="3200" dirty="0"/>
              <a:t>Military deposit equals </a:t>
            </a:r>
            <a:r>
              <a:rPr lang="en-US" sz="3200" dirty="0" smtClean="0"/>
              <a:t>3</a:t>
            </a:r>
            <a:r>
              <a:rPr lang="en-US" sz="3200" dirty="0"/>
              <a:t>% of base </a:t>
            </a:r>
            <a:r>
              <a:rPr lang="en-US" sz="3200" dirty="0" smtClean="0"/>
              <a:t>military pay </a:t>
            </a:r>
            <a:r>
              <a:rPr lang="en-US" sz="3200" dirty="0"/>
              <a:t>plus interest </a:t>
            </a:r>
          </a:p>
        </p:txBody>
      </p:sp>
    </p:spTree>
    <p:extLst>
      <p:ext uri="{BB962C8B-B14F-4D97-AF65-F5344CB8AC3E}">
        <p14:creationId xmlns:p14="http://schemas.microsoft.com/office/powerpoint/2010/main" val="310808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b="1" dirty="0" smtClean="0"/>
              <a:t>How to Make Deposit for</a:t>
            </a:r>
            <a:r>
              <a:rPr lang="en-US" b="1" dirty="0"/>
              <a:t/>
            </a:r>
            <a:br>
              <a:rPr lang="en-US" b="1" dirty="0"/>
            </a:br>
            <a:r>
              <a:rPr lang="en-US" b="1" dirty="0"/>
              <a:t> Military </a:t>
            </a:r>
            <a:r>
              <a:rPr lang="en-US" b="1" dirty="0" smtClean="0"/>
              <a:t>Service </a:t>
            </a:r>
            <a:endParaRPr lang="en-US" dirty="0" smtClean="0"/>
          </a:p>
        </p:txBody>
      </p:sp>
      <p:sp>
        <p:nvSpPr>
          <p:cNvPr id="4" name="Content Placeholder 3"/>
          <p:cNvSpPr>
            <a:spLocks noGrp="1"/>
          </p:cNvSpPr>
          <p:nvPr>
            <p:ph idx="1"/>
          </p:nvPr>
        </p:nvSpPr>
        <p:spPr/>
        <p:txBody>
          <a:bodyPr>
            <a:normAutofit lnSpcReduction="10000"/>
          </a:bodyPr>
          <a:lstStyle/>
          <a:p>
            <a:r>
              <a:rPr lang="en-US" dirty="0" smtClean="0"/>
              <a:t>Call USPS Shared Services</a:t>
            </a:r>
          </a:p>
          <a:p>
            <a:pPr marL="0" indent="0">
              <a:buNone/>
            </a:pPr>
            <a:r>
              <a:rPr lang="en-US" dirty="0"/>
              <a:t>	</a:t>
            </a:r>
            <a:r>
              <a:rPr lang="en-US" dirty="0" smtClean="0"/>
              <a:t>	</a:t>
            </a:r>
            <a:r>
              <a:rPr lang="en-US" dirty="0"/>
              <a:t>877 477 3273 Option </a:t>
            </a:r>
            <a:r>
              <a:rPr lang="en-US" dirty="0" smtClean="0"/>
              <a:t>5</a:t>
            </a:r>
          </a:p>
          <a:p>
            <a:r>
              <a:rPr lang="en-US" dirty="0" smtClean="0"/>
              <a:t>Complete SF 2803A (if CSRS) or</a:t>
            </a:r>
          </a:p>
          <a:p>
            <a:r>
              <a:rPr lang="en-US" dirty="0" smtClean="0"/>
              <a:t>Complete SF 3108A (if FERS)</a:t>
            </a:r>
          </a:p>
          <a:p>
            <a:r>
              <a:rPr lang="en-US" dirty="0" smtClean="0"/>
              <a:t>Submit completed SF with DD 214</a:t>
            </a:r>
          </a:p>
          <a:p>
            <a:pPr marL="0" indent="0">
              <a:buNone/>
            </a:pPr>
            <a:endParaRPr lang="en-US" dirty="0"/>
          </a:p>
          <a:p>
            <a:pPr marL="0" indent="0">
              <a:buNone/>
            </a:pPr>
            <a:r>
              <a:rPr lang="en-US" u="sng" dirty="0" smtClean="0"/>
              <a:t>Full deposit must be made to USPS prior to separation.</a:t>
            </a:r>
            <a:r>
              <a:rPr lang="en-US" dirty="0"/>
              <a:t>	</a:t>
            </a:r>
            <a:endParaRPr lang="en-US" dirty="0" smtClean="0"/>
          </a:p>
        </p:txBody>
      </p:sp>
      <p:sp>
        <p:nvSpPr>
          <p:cNvPr id="11" name="Slide Number Placeholder 10"/>
          <p:cNvSpPr>
            <a:spLocks noGrp="1"/>
          </p:cNvSpPr>
          <p:nvPr>
            <p:ph type="sldNum" sz="quarter" idx="12"/>
          </p:nvPr>
        </p:nvSpPr>
        <p:spPr/>
        <p:txBody>
          <a:bodyPr/>
          <a:lstStyle/>
          <a:p>
            <a:fld id="{CBDD7928-7170-4C79-AD39-76FA5D59B8C9}" type="slidenum">
              <a:rPr lang="en-US" smtClean="0"/>
              <a:pPr/>
              <a:t>22</a:t>
            </a:fld>
            <a:endParaRPr lang="en-US" dirty="0"/>
          </a:p>
        </p:txBody>
      </p:sp>
    </p:spTree>
    <p:extLst>
      <p:ext uri="{BB962C8B-B14F-4D97-AF65-F5344CB8AC3E}">
        <p14:creationId xmlns:p14="http://schemas.microsoft.com/office/powerpoint/2010/main" val="2659075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98300" y="451385"/>
            <a:ext cx="7620000" cy="685800"/>
          </a:xfrm>
        </p:spPr>
        <p:txBody>
          <a:bodyPr anchor="t">
            <a:noAutofit/>
          </a:bodyPr>
          <a:lstStyle/>
          <a:p>
            <a:pPr eaLnBrk="1" hangingPunct="1"/>
            <a:r>
              <a:rPr lang="en-US" sz="3200" b="1" dirty="0" smtClean="0"/>
              <a:t>Crediting Non-Career Federal Service </a:t>
            </a:r>
          </a:p>
        </p:txBody>
      </p:sp>
      <p:sp>
        <p:nvSpPr>
          <p:cNvPr id="11" name="Slide Number Placeholder 10"/>
          <p:cNvSpPr>
            <a:spLocks noGrp="1"/>
          </p:cNvSpPr>
          <p:nvPr>
            <p:ph type="sldNum" sz="quarter" idx="12"/>
          </p:nvPr>
        </p:nvSpPr>
        <p:spPr/>
        <p:txBody>
          <a:bodyPr/>
          <a:lstStyle/>
          <a:p>
            <a:pPr>
              <a:defRPr/>
            </a:pPr>
            <a:fld id="{CBDD7928-7170-4C79-AD39-76FA5D59B8C9}" type="slidenum">
              <a:rPr lang="en-US" smtClean="0"/>
              <a:pPr>
                <a:defRPr/>
              </a:pPr>
              <a:t>23</a:t>
            </a:fld>
            <a:endParaRPr lang="en-US" dirty="0"/>
          </a:p>
        </p:txBody>
      </p:sp>
      <p:sp>
        <p:nvSpPr>
          <p:cNvPr id="22531" name="Text Box 3"/>
          <p:cNvSpPr txBox="1">
            <a:spLocks noChangeArrowheads="1"/>
          </p:cNvSpPr>
          <p:nvPr/>
        </p:nvSpPr>
        <p:spPr bwMode="auto">
          <a:xfrm>
            <a:off x="664044" y="1814282"/>
            <a:ext cx="35052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CSRS</a:t>
            </a:r>
          </a:p>
        </p:txBody>
      </p:sp>
      <p:sp>
        <p:nvSpPr>
          <p:cNvPr id="22532" name="Text Box 4"/>
          <p:cNvSpPr txBox="1">
            <a:spLocks noChangeArrowheads="1"/>
          </p:cNvSpPr>
          <p:nvPr/>
        </p:nvSpPr>
        <p:spPr bwMode="auto">
          <a:xfrm>
            <a:off x="5265055" y="1814282"/>
            <a:ext cx="32766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FERS</a:t>
            </a:r>
          </a:p>
        </p:txBody>
      </p:sp>
      <p:sp>
        <p:nvSpPr>
          <p:cNvPr id="22533" name="Line 5"/>
          <p:cNvSpPr>
            <a:spLocks noChangeShapeType="1"/>
          </p:cNvSpPr>
          <p:nvPr/>
        </p:nvSpPr>
        <p:spPr bwMode="auto">
          <a:xfrm>
            <a:off x="4622810" y="2024730"/>
            <a:ext cx="7249" cy="3839032"/>
          </a:xfrm>
          <a:prstGeom prst="line">
            <a:avLst/>
          </a:prstGeom>
          <a:noFill/>
          <a:ln w="76200">
            <a:solidFill>
              <a:srgbClr val="0033CC"/>
            </a:solidFill>
            <a:round/>
            <a:headEnd type="none" w="sm" len="sm"/>
            <a:tailEnd type="none" w="sm" len="sm"/>
          </a:ln>
        </p:spPr>
        <p:txBody>
          <a:bodyPr/>
          <a:lstStyle/>
          <a:p>
            <a:endParaRPr lang="en-US" dirty="0"/>
          </a:p>
        </p:txBody>
      </p:sp>
      <p:sp>
        <p:nvSpPr>
          <p:cNvPr id="22534" name="Text Box 6"/>
          <p:cNvSpPr txBox="1">
            <a:spLocks noChangeArrowheads="1"/>
          </p:cNvSpPr>
          <p:nvPr/>
        </p:nvSpPr>
        <p:spPr bwMode="auto">
          <a:xfrm>
            <a:off x="638647" y="3304257"/>
            <a:ext cx="3429000" cy="3908762"/>
          </a:xfrm>
          <a:prstGeom prst="rect">
            <a:avLst/>
          </a:prstGeom>
          <a:noFill/>
          <a:ln w="12700">
            <a:noFill/>
            <a:miter lim="800000"/>
            <a:headEnd type="none" w="sm" len="sm"/>
            <a:tailEnd type="none" w="sm" len="sm"/>
          </a:ln>
        </p:spPr>
        <p:txBody>
          <a:bodyPr>
            <a:spAutoFit/>
          </a:bodyPr>
          <a:lstStyle/>
          <a:p>
            <a:pPr algn="ctr" eaLnBrk="0" hangingPunct="0"/>
            <a:r>
              <a:rPr lang="en-US" sz="3200" dirty="0" smtClean="0"/>
              <a:t>Service &lt;10/1/82:</a:t>
            </a:r>
          </a:p>
          <a:p>
            <a:pPr algn="ctr" eaLnBrk="0" hangingPunct="0"/>
            <a:r>
              <a:rPr lang="en-US" sz="2400" dirty="0" smtClean="0"/>
              <a:t>Credited, but annuity reduced if no deposit</a:t>
            </a:r>
          </a:p>
          <a:p>
            <a:pPr algn="ctr" eaLnBrk="0" hangingPunct="0"/>
            <a:r>
              <a:rPr lang="en-US" sz="3200" dirty="0" smtClean="0"/>
              <a:t>Service &gt;10/1/82: c</a:t>
            </a:r>
            <a:r>
              <a:rPr lang="en-US" sz="2400" dirty="0" smtClean="0"/>
              <a:t>redited for eligibility automatically; credited for computation only if deposit is made</a:t>
            </a:r>
            <a:endParaRPr lang="en-US" sz="3200" dirty="0" smtClean="0"/>
          </a:p>
          <a:p>
            <a:pPr algn="ctr" eaLnBrk="0" hangingPunct="0"/>
            <a:endParaRPr lang="en-US" sz="3200" dirty="0"/>
          </a:p>
        </p:txBody>
      </p:sp>
      <p:sp>
        <p:nvSpPr>
          <p:cNvPr id="22535" name="Text Box 7"/>
          <p:cNvSpPr txBox="1">
            <a:spLocks noChangeArrowheads="1"/>
          </p:cNvSpPr>
          <p:nvPr/>
        </p:nvSpPr>
        <p:spPr bwMode="auto">
          <a:xfrm>
            <a:off x="5181600" y="3333285"/>
            <a:ext cx="3352800" cy="4093428"/>
          </a:xfrm>
          <a:prstGeom prst="rect">
            <a:avLst/>
          </a:prstGeom>
          <a:noFill/>
          <a:ln w="12700">
            <a:noFill/>
            <a:miter lim="800000"/>
            <a:headEnd type="none" w="sm" len="sm"/>
            <a:tailEnd type="none" w="sm" len="sm"/>
          </a:ln>
        </p:spPr>
        <p:txBody>
          <a:bodyPr>
            <a:spAutoFit/>
          </a:bodyPr>
          <a:lstStyle/>
          <a:p>
            <a:pPr algn="ctr" eaLnBrk="0" hangingPunct="0"/>
            <a:r>
              <a:rPr lang="en-US" sz="3200" dirty="0" smtClean="0"/>
              <a:t>Service &lt; 1/1/89:</a:t>
            </a:r>
          </a:p>
          <a:p>
            <a:pPr algn="ctr" eaLnBrk="0" hangingPunct="0"/>
            <a:r>
              <a:rPr lang="en-US" sz="2400" dirty="0" smtClean="0"/>
              <a:t>Credited only if deposit made</a:t>
            </a:r>
          </a:p>
          <a:p>
            <a:pPr algn="ctr" eaLnBrk="0" hangingPunct="0"/>
            <a:r>
              <a:rPr lang="en-US" sz="3200" dirty="0" smtClean="0"/>
              <a:t>Service &gt; 1/1/89:</a:t>
            </a:r>
          </a:p>
          <a:p>
            <a:pPr algn="ctr" eaLnBrk="0" hangingPunct="0"/>
            <a:r>
              <a:rPr lang="en-US" sz="2400" dirty="0" smtClean="0"/>
              <a:t>Not creditable*</a:t>
            </a:r>
          </a:p>
          <a:p>
            <a:pPr algn="ctr" eaLnBrk="0" hangingPunct="0"/>
            <a:endParaRPr lang="en-US" sz="2400" dirty="0" smtClean="0"/>
          </a:p>
          <a:p>
            <a:pPr algn="ctr" eaLnBrk="0" hangingPunct="0"/>
            <a:r>
              <a:rPr lang="en-US" sz="2400" dirty="0" smtClean="0"/>
              <a:t>*Transitional Employee category first created 1992</a:t>
            </a:r>
          </a:p>
          <a:p>
            <a:pPr algn="ctr" eaLnBrk="0" hangingPunct="0"/>
            <a:endParaRPr lang="en-US" sz="2800" dirty="0"/>
          </a:p>
        </p:txBody>
      </p:sp>
    </p:spTree>
    <p:extLst>
      <p:ext uri="{BB962C8B-B14F-4D97-AF65-F5344CB8AC3E}">
        <p14:creationId xmlns:p14="http://schemas.microsoft.com/office/powerpoint/2010/main" val="192373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20059" y="528916"/>
            <a:ext cx="7620000" cy="685800"/>
          </a:xfrm>
        </p:spPr>
        <p:txBody>
          <a:bodyPr anchor="t">
            <a:noAutofit/>
          </a:bodyPr>
          <a:lstStyle/>
          <a:p>
            <a:pPr eaLnBrk="1" hangingPunct="1"/>
            <a:r>
              <a:rPr lang="en-US" sz="3200" b="1" dirty="0" smtClean="0"/>
              <a:t>Cost to Credit Non-Career Federal Service </a:t>
            </a:r>
          </a:p>
        </p:txBody>
      </p:sp>
      <p:sp>
        <p:nvSpPr>
          <p:cNvPr id="11" name="Slide Number Placeholder 10"/>
          <p:cNvSpPr>
            <a:spLocks noGrp="1"/>
          </p:cNvSpPr>
          <p:nvPr>
            <p:ph type="sldNum" sz="quarter" idx="12"/>
          </p:nvPr>
        </p:nvSpPr>
        <p:spPr/>
        <p:txBody>
          <a:bodyPr/>
          <a:lstStyle/>
          <a:p>
            <a:pPr>
              <a:defRPr/>
            </a:pPr>
            <a:fld id="{CBDD7928-7170-4C79-AD39-76FA5D59B8C9}" type="slidenum">
              <a:rPr lang="en-US" smtClean="0"/>
              <a:pPr>
                <a:defRPr/>
              </a:pPr>
              <a:t>24</a:t>
            </a:fld>
            <a:endParaRPr lang="en-US" dirty="0"/>
          </a:p>
        </p:txBody>
      </p:sp>
      <p:sp>
        <p:nvSpPr>
          <p:cNvPr id="22531" name="Text Box 3"/>
          <p:cNvSpPr txBox="1">
            <a:spLocks noChangeArrowheads="1"/>
          </p:cNvSpPr>
          <p:nvPr/>
        </p:nvSpPr>
        <p:spPr bwMode="auto">
          <a:xfrm>
            <a:off x="664044" y="1814282"/>
            <a:ext cx="35052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CSRS</a:t>
            </a:r>
          </a:p>
        </p:txBody>
      </p:sp>
      <p:sp>
        <p:nvSpPr>
          <p:cNvPr id="22532" name="Text Box 4"/>
          <p:cNvSpPr txBox="1">
            <a:spLocks noChangeArrowheads="1"/>
          </p:cNvSpPr>
          <p:nvPr/>
        </p:nvSpPr>
        <p:spPr bwMode="auto">
          <a:xfrm>
            <a:off x="5265055" y="1814282"/>
            <a:ext cx="32766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FERS</a:t>
            </a:r>
          </a:p>
        </p:txBody>
      </p:sp>
      <p:sp>
        <p:nvSpPr>
          <p:cNvPr id="22533" name="Line 5"/>
          <p:cNvSpPr>
            <a:spLocks noChangeShapeType="1"/>
          </p:cNvSpPr>
          <p:nvPr/>
        </p:nvSpPr>
        <p:spPr bwMode="auto">
          <a:xfrm>
            <a:off x="4622810" y="2024730"/>
            <a:ext cx="7249" cy="3839032"/>
          </a:xfrm>
          <a:prstGeom prst="line">
            <a:avLst/>
          </a:prstGeom>
          <a:noFill/>
          <a:ln w="76200">
            <a:solidFill>
              <a:srgbClr val="0033CC"/>
            </a:solidFill>
            <a:round/>
            <a:headEnd type="none" w="sm" len="sm"/>
            <a:tailEnd type="none" w="sm" len="sm"/>
          </a:ln>
        </p:spPr>
        <p:txBody>
          <a:bodyPr/>
          <a:lstStyle/>
          <a:p>
            <a:endParaRPr lang="en-US" dirty="0"/>
          </a:p>
        </p:txBody>
      </p:sp>
      <p:sp>
        <p:nvSpPr>
          <p:cNvPr id="22534" name="Text Box 6"/>
          <p:cNvSpPr txBox="1">
            <a:spLocks noChangeArrowheads="1"/>
          </p:cNvSpPr>
          <p:nvPr/>
        </p:nvSpPr>
        <p:spPr bwMode="auto">
          <a:xfrm>
            <a:off x="638647" y="3304257"/>
            <a:ext cx="3429000" cy="2554545"/>
          </a:xfrm>
          <a:prstGeom prst="rect">
            <a:avLst/>
          </a:prstGeom>
          <a:noFill/>
          <a:ln w="12700">
            <a:noFill/>
            <a:miter lim="800000"/>
            <a:headEnd type="none" w="sm" len="sm"/>
            <a:tailEnd type="none" w="sm" len="sm"/>
          </a:ln>
        </p:spPr>
        <p:txBody>
          <a:bodyPr>
            <a:spAutoFit/>
          </a:bodyPr>
          <a:lstStyle/>
          <a:p>
            <a:pPr algn="ctr" eaLnBrk="0" hangingPunct="0"/>
            <a:r>
              <a:rPr lang="en-US" sz="3200" dirty="0" smtClean="0"/>
              <a:t>Generally, 7% of basic pay of the  non-career service, plus interest </a:t>
            </a:r>
            <a:endParaRPr lang="en-US" sz="3200" dirty="0"/>
          </a:p>
        </p:txBody>
      </p:sp>
      <p:sp>
        <p:nvSpPr>
          <p:cNvPr id="22535" name="Text Box 7"/>
          <p:cNvSpPr txBox="1">
            <a:spLocks noChangeArrowheads="1"/>
          </p:cNvSpPr>
          <p:nvPr/>
        </p:nvSpPr>
        <p:spPr bwMode="auto">
          <a:xfrm>
            <a:off x="5181600" y="3333285"/>
            <a:ext cx="3352800" cy="2554545"/>
          </a:xfrm>
          <a:prstGeom prst="rect">
            <a:avLst/>
          </a:prstGeom>
          <a:noFill/>
          <a:ln w="12700">
            <a:noFill/>
            <a:miter lim="800000"/>
            <a:headEnd type="none" w="sm" len="sm"/>
            <a:tailEnd type="none" w="sm" len="sm"/>
          </a:ln>
        </p:spPr>
        <p:txBody>
          <a:bodyPr>
            <a:spAutoFit/>
          </a:bodyPr>
          <a:lstStyle/>
          <a:p>
            <a:pPr algn="ctr" eaLnBrk="0" hangingPunct="0"/>
            <a:r>
              <a:rPr lang="en-US" sz="3200" dirty="0" smtClean="0"/>
              <a:t>Generally, 1.3% of basic pay of  the non-career service, plus interest</a:t>
            </a:r>
            <a:endParaRPr lang="en-US" sz="2800" dirty="0"/>
          </a:p>
        </p:txBody>
      </p:sp>
    </p:spTree>
    <p:extLst>
      <p:ext uri="{BB962C8B-B14F-4D97-AF65-F5344CB8AC3E}">
        <p14:creationId xmlns:p14="http://schemas.microsoft.com/office/powerpoint/2010/main" val="1872564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b="1" dirty="0" smtClean="0"/>
              <a:t>How to Make Deposit for</a:t>
            </a:r>
            <a:r>
              <a:rPr lang="en-US" b="1" dirty="0"/>
              <a:t/>
            </a:r>
            <a:br>
              <a:rPr lang="en-US" b="1" dirty="0"/>
            </a:br>
            <a:r>
              <a:rPr lang="en-US" b="1" dirty="0"/>
              <a:t> </a:t>
            </a:r>
            <a:r>
              <a:rPr lang="en-US" b="1" dirty="0" smtClean="0"/>
              <a:t>Non-Career Federal Service</a:t>
            </a:r>
            <a:endParaRPr lang="en-US" dirty="0" smtClean="0"/>
          </a:p>
        </p:txBody>
      </p:sp>
      <p:sp>
        <p:nvSpPr>
          <p:cNvPr id="4" name="Content Placeholder 3"/>
          <p:cNvSpPr>
            <a:spLocks noGrp="1"/>
          </p:cNvSpPr>
          <p:nvPr>
            <p:ph idx="1"/>
          </p:nvPr>
        </p:nvSpPr>
        <p:spPr/>
        <p:txBody>
          <a:bodyPr>
            <a:normAutofit/>
          </a:bodyPr>
          <a:lstStyle/>
          <a:p>
            <a:r>
              <a:rPr lang="en-US" dirty="0" smtClean="0"/>
              <a:t>Call USPS Shared Services</a:t>
            </a:r>
          </a:p>
          <a:p>
            <a:pPr marL="0" indent="0">
              <a:buNone/>
            </a:pPr>
            <a:r>
              <a:rPr lang="en-US" dirty="0"/>
              <a:t>	</a:t>
            </a:r>
            <a:r>
              <a:rPr lang="en-US" dirty="0" smtClean="0"/>
              <a:t>	</a:t>
            </a:r>
            <a:r>
              <a:rPr lang="en-US" dirty="0"/>
              <a:t>877 477 3273 Option </a:t>
            </a:r>
            <a:r>
              <a:rPr lang="en-US" dirty="0" smtClean="0"/>
              <a:t>5</a:t>
            </a:r>
          </a:p>
          <a:p>
            <a:r>
              <a:rPr lang="en-US" dirty="0" smtClean="0"/>
              <a:t>Complete SF 2803 (CSRS) or</a:t>
            </a:r>
          </a:p>
          <a:p>
            <a:r>
              <a:rPr lang="en-US" dirty="0" smtClean="0"/>
              <a:t>Complete SF 3108 (FERS)</a:t>
            </a:r>
          </a:p>
          <a:p>
            <a:pPr marL="0" indent="0">
              <a:buNone/>
            </a:pPr>
            <a:endParaRPr lang="en-US" dirty="0"/>
          </a:p>
          <a:p>
            <a:pPr marL="0" indent="0">
              <a:buNone/>
            </a:pPr>
            <a:r>
              <a:rPr lang="en-US" u="sng" dirty="0" smtClean="0"/>
              <a:t>Deposit can be made </a:t>
            </a:r>
            <a:r>
              <a:rPr lang="en-US" dirty="0" smtClean="0"/>
              <a:t>to USPS prior to separation or </a:t>
            </a:r>
            <a:r>
              <a:rPr lang="en-US" u="sng" dirty="0" smtClean="0"/>
              <a:t>directly to OPM after separation</a:t>
            </a:r>
            <a:r>
              <a:rPr lang="en-US" dirty="0" smtClean="0"/>
              <a:t>.</a:t>
            </a:r>
          </a:p>
        </p:txBody>
      </p:sp>
      <p:sp>
        <p:nvSpPr>
          <p:cNvPr id="11" name="Slide Number Placeholder 10"/>
          <p:cNvSpPr>
            <a:spLocks noGrp="1"/>
          </p:cNvSpPr>
          <p:nvPr>
            <p:ph type="sldNum" sz="quarter" idx="12"/>
          </p:nvPr>
        </p:nvSpPr>
        <p:spPr/>
        <p:txBody>
          <a:bodyPr/>
          <a:lstStyle/>
          <a:p>
            <a:fld id="{CBDD7928-7170-4C79-AD39-76FA5D59B8C9}" type="slidenum">
              <a:rPr lang="en-US" smtClean="0"/>
              <a:pPr/>
              <a:t>25</a:t>
            </a:fld>
            <a:endParaRPr lang="en-US" dirty="0"/>
          </a:p>
        </p:txBody>
      </p:sp>
    </p:spTree>
    <p:extLst>
      <p:ext uri="{BB962C8B-B14F-4D97-AF65-F5344CB8AC3E}">
        <p14:creationId xmlns:p14="http://schemas.microsoft.com/office/powerpoint/2010/main" val="2816078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889015" y="850750"/>
            <a:ext cx="7315200" cy="731838"/>
          </a:xfrm>
        </p:spPr>
        <p:txBody>
          <a:bodyPr>
            <a:normAutofit fontScale="90000"/>
          </a:bodyPr>
          <a:lstStyle/>
          <a:p>
            <a:r>
              <a:rPr lang="en-US" sz="3600" b="1" dirty="0" smtClean="0"/>
              <a:t>Crediting Unused Sick Leave</a:t>
            </a:r>
            <a:br>
              <a:rPr lang="en-US" sz="3600" b="1" dirty="0" smtClean="0"/>
            </a:br>
            <a:r>
              <a:rPr lang="en-US" sz="3600" b="1" dirty="0" smtClean="0"/>
              <a:t>CSRS and FERS</a:t>
            </a:r>
            <a:r>
              <a:rPr lang="en-US" sz="3200" b="1" dirty="0" smtClean="0"/>
              <a:t/>
            </a:r>
            <a:br>
              <a:rPr lang="en-US" sz="3200" b="1" dirty="0" smtClean="0"/>
            </a:br>
            <a:endParaRPr lang="en-US" dirty="0" smtClean="0"/>
          </a:p>
        </p:txBody>
      </p:sp>
      <p:sp>
        <p:nvSpPr>
          <p:cNvPr id="30723" name="Content Placeholder 2"/>
          <p:cNvSpPr>
            <a:spLocks noGrp="1"/>
          </p:cNvSpPr>
          <p:nvPr>
            <p:ph idx="1"/>
          </p:nvPr>
        </p:nvSpPr>
        <p:spPr>
          <a:xfrm>
            <a:off x="732968" y="1585686"/>
            <a:ext cx="7743371" cy="4557532"/>
          </a:xfrm>
        </p:spPr>
        <p:txBody>
          <a:bodyPr>
            <a:normAutofit/>
          </a:bodyPr>
          <a:lstStyle/>
          <a:p>
            <a:pPr>
              <a:spcAft>
                <a:spcPts val="1200"/>
              </a:spcAft>
            </a:pPr>
            <a:endParaRPr lang="en-US" sz="2800" dirty="0" smtClean="0">
              <a:latin typeface="Arial" pitchFamily="34" charset="0"/>
              <a:cs typeface="Arial" pitchFamily="34" charset="0"/>
            </a:endParaRPr>
          </a:p>
          <a:p>
            <a:pPr>
              <a:spcAft>
                <a:spcPts val="1200"/>
              </a:spcAft>
            </a:pPr>
            <a:r>
              <a:rPr lang="en-US" sz="2800" dirty="0" smtClean="0">
                <a:latin typeface="Arial" pitchFamily="34" charset="0"/>
                <a:cs typeface="Arial" pitchFamily="34" charset="0"/>
              </a:rPr>
              <a:t>Sick leave balance at retirement is added to the length of service to calculate the </a:t>
            </a:r>
            <a:r>
              <a:rPr lang="en-US" sz="2800" u="sng" dirty="0" smtClean="0">
                <a:latin typeface="Arial" pitchFamily="34" charset="0"/>
                <a:cs typeface="Arial" pitchFamily="34" charset="0"/>
              </a:rPr>
              <a:t>amount of</a:t>
            </a:r>
            <a:r>
              <a:rPr lang="en-US" sz="2800" dirty="0" smtClean="0">
                <a:latin typeface="Arial" pitchFamily="34" charset="0"/>
                <a:cs typeface="Arial" pitchFamily="34" charset="0"/>
              </a:rPr>
              <a:t> an immediate annuity</a:t>
            </a:r>
          </a:p>
          <a:p>
            <a:pPr>
              <a:spcAft>
                <a:spcPts val="1200"/>
              </a:spcAft>
            </a:pPr>
            <a:endParaRPr lang="en-US" sz="2800" dirty="0" smtClean="0">
              <a:latin typeface="Arial" pitchFamily="34" charset="0"/>
              <a:cs typeface="Arial" pitchFamily="34" charset="0"/>
            </a:endParaRPr>
          </a:p>
          <a:p>
            <a:pPr>
              <a:spcAft>
                <a:spcPts val="1200"/>
              </a:spcAft>
            </a:pPr>
            <a:r>
              <a:rPr lang="en-US" sz="2800" b="1" dirty="0" smtClean="0">
                <a:latin typeface="Arial" pitchFamily="34" charset="0"/>
                <a:cs typeface="Arial" pitchFamily="34" charset="0"/>
              </a:rPr>
              <a:t>Sick leave is not creditable for establishing retirement </a:t>
            </a:r>
            <a:r>
              <a:rPr lang="en-US" sz="2800" b="1" u="sng" dirty="0" smtClean="0">
                <a:latin typeface="Arial" pitchFamily="34" charset="0"/>
                <a:cs typeface="Arial" pitchFamily="34" charset="0"/>
              </a:rPr>
              <a:t>eligibility  </a:t>
            </a:r>
          </a:p>
          <a:p>
            <a:endParaRPr lang="en-US" sz="3200" dirty="0" smtClean="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26</a:t>
            </a:fld>
            <a:endParaRPr lang="en-US" dirty="0"/>
          </a:p>
        </p:txBody>
      </p:sp>
    </p:spTree>
    <p:extLst>
      <p:ext uri="{BB962C8B-B14F-4D97-AF65-F5344CB8AC3E}">
        <p14:creationId xmlns:p14="http://schemas.microsoft.com/office/powerpoint/2010/main" val="1719295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390784" y="410028"/>
            <a:ext cx="6609144" cy="838200"/>
          </a:xfrm>
          <a:prstGeom prst="rect">
            <a:avLst/>
          </a:prstGeom>
          <a:noFill/>
          <a:ln w="9525">
            <a:noFill/>
            <a:miter lim="800000"/>
            <a:headEnd/>
            <a:tailEnd/>
          </a:ln>
        </p:spPr>
        <p:txBody>
          <a:bodyPr lIns="92075" tIns="46038" rIns="92075" bIns="46038" anchor="ctr"/>
          <a:lstStyle/>
          <a:p>
            <a:pPr algn="ctr"/>
            <a:r>
              <a:rPr lang="en-US" sz="3200" b="1" dirty="0">
                <a:latin typeface="+mn-lt"/>
              </a:rPr>
              <a:t>How Much Will I Get?</a:t>
            </a:r>
          </a:p>
        </p:txBody>
      </p:sp>
      <p:sp>
        <p:nvSpPr>
          <p:cNvPr id="32771" name="Rectangle 3"/>
          <p:cNvSpPr>
            <a:spLocks noChangeArrowheads="1"/>
          </p:cNvSpPr>
          <p:nvPr/>
        </p:nvSpPr>
        <p:spPr bwMode="auto">
          <a:xfrm>
            <a:off x="947064" y="1465151"/>
            <a:ext cx="7543800" cy="884511"/>
          </a:xfrm>
          <a:prstGeom prst="rect">
            <a:avLst/>
          </a:prstGeom>
          <a:noFill/>
          <a:ln w="9525">
            <a:noFill/>
            <a:miter lim="800000"/>
            <a:headEnd/>
            <a:tailEnd/>
          </a:ln>
        </p:spPr>
        <p:txBody>
          <a:bodyPr lIns="92075" tIns="46038" rIns="92075" bIns="46038"/>
          <a:lstStyle/>
          <a:p>
            <a:pPr algn="ctr">
              <a:spcBef>
                <a:spcPts val="1200"/>
              </a:spcBef>
            </a:pPr>
            <a:r>
              <a:rPr lang="en-US" sz="2800" b="1" dirty="0"/>
              <a:t>Annuity Computation</a:t>
            </a:r>
          </a:p>
        </p:txBody>
      </p:sp>
      <p:sp>
        <p:nvSpPr>
          <p:cNvPr id="8" name="Slide Number Placeholder 6"/>
          <p:cNvSpPr txBox="1">
            <a:spLocks/>
          </p:cNvSpPr>
          <p:nvPr/>
        </p:nvSpPr>
        <p:spPr>
          <a:xfrm>
            <a:off x="6553200" y="6356352"/>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DD7928-7170-4C79-AD39-76FA5D59B8C9}" type="slidenum">
              <a:rPr kumimoji="0" lang="en-US" sz="1200" b="0" i="0" u="none" strike="noStrike" kern="1200" cap="none" spc="0" normalizeH="0" baseline="0" noProof="0" smtClean="0">
                <a:ln>
                  <a:noFill/>
                </a:ln>
                <a:solidFill>
                  <a:schemeClr val="tx1">
                    <a:lumMod val="50000"/>
                    <a:lumOff val="50000"/>
                  </a:scheme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chemeClr val="tx1">
                  <a:lumMod val="50000"/>
                  <a:lumOff val="50000"/>
                </a:schemeClr>
              </a:solidFill>
              <a:effectLst/>
              <a:uLnTx/>
              <a:uFillTx/>
              <a:latin typeface="Arial" charset="0"/>
              <a:ea typeface="+mn-ea"/>
              <a:cs typeface="Arial" charset="0"/>
            </a:endParaRPr>
          </a:p>
        </p:txBody>
      </p:sp>
      <p:pic>
        <p:nvPicPr>
          <p:cNvPr id="11" name="Picture 4" descr="MPj04056060000[1]"/>
          <p:cNvPicPr>
            <a:picLocks noChangeAspect="1" noChangeArrowheads="1"/>
          </p:cNvPicPr>
          <p:nvPr/>
        </p:nvPicPr>
        <p:blipFill>
          <a:blip r:embed="rId3" cstate="print"/>
          <a:srcRect/>
          <a:stretch>
            <a:fillRect/>
          </a:stretch>
        </p:blipFill>
        <p:spPr>
          <a:xfrm>
            <a:off x="3487068" y="2471970"/>
            <a:ext cx="2293939" cy="3429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buNone/>
            </a:pPr>
            <a:endParaRPr lang="en-US" sz="4400" dirty="0" smtClean="0"/>
          </a:p>
          <a:p>
            <a:r>
              <a:rPr lang="en-US" sz="4400" dirty="0" smtClean="0"/>
              <a:t>Years of Service</a:t>
            </a:r>
          </a:p>
          <a:p>
            <a:endParaRPr lang="en-US" sz="4400" dirty="0"/>
          </a:p>
          <a:p>
            <a:r>
              <a:rPr lang="en-US" sz="4400" dirty="0" smtClean="0"/>
              <a:t>High-Three Average Annual Salary</a:t>
            </a:r>
          </a:p>
          <a:p>
            <a:endParaRPr lang="en-US" sz="4400" dirty="0"/>
          </a:p>
          <a:p>
            <a:r>
              <a:rPr lang="en-US" sz="4400" dirty="0" smtClean="0"/>
              <a:t>Appropriate Formula</a:t>
            </a:r>
            <a:endParaRPr lang="en-US" sz="4400" dirty="0"/>
          </a:p>
        </p:txBody>
      </p:sp>
    </p:spTree>
    <p:extLst>
      <p:ext uri="{BB962C8B-B14F-4D97-AF65-F5344CB8AC3E}">
        <p14:creationId xmlns:p14="http://schemas.microsoft.com/office/powerpoint/2010/main" val="336686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827328" y="575491"/>
            <a:ext cx="7696200" cy="2062103"/>
          </a:xfrm>
          <a:prstGeom prst="rect">
            <a:avLst/>
          </a:prstGeom>
          <a:noFill/>
          <a:ln w="12700">
            <a:noFill/>
            <a:miter lim="800000"/>
            <a:headEnd type="none" w="sm" len="sm"/>
            <a:tailEnd type="none" w="sm" len="sm"/>
          </a:ln>
        </p:spPr>
        <p:txBody>
          <a:bodyPr>
            <a:spAutoFit/>
          </a:bodyPr>
          <a:lstStyle/>
          <a:p>
            <a:pPr algn="ctr" eaLnBrk="0" hangingPunct="0"/>
            <a:r>
              <a:rPr lang="en-US" sz="3200" b="1" dirty="0">
                <a:latin typeface="+mn-lt"/>
              </a:rPr>
              <a:t>Amount of Creditable </a:t>
            </a:r>
            <a:r>
              <a:rPr lang="en-US" sz="3200" b="1" dirty="0" smtClean="0">
                <a:latin typeface="+mn-lt"/>
              </a:rPr>
              <a:t>Service for purposes of how much you get:</a:t>
            </a:r>
          </a:p>
          <a:p>
            <a:pPr algn="ctr" eaLnBrk="0" hangingPunct="0"/>
            <a:endParaRPr lang="en-US" sz="3200" b="1" dirty="0" smtClean="0">
              <a:latin typeface="+mn-lt"/>
            </a:endParaRPr>
          </a:p>
          <a:p>
            <a:pPr algn="ctr" eaLnBrk="0" hangingPunct="0"/>
            <a:endParaRPr lang="en-US" sz="3200" b="1" dirty="0">
              <a:latin typeface="+mn-lt"/>
            </a:endParaRPr>
          </a:p>
        </p:txBody>
      </p:sp>
      <p:sp>
        <p:nvSpPr>
          <p:cNvPr id="20483" name="Rectangle 3"/>
          <p:cNvSpPr>
            <a:spLocks noChangeArrowheads="1"/>
          </p:cNvSpPr>
          <p:nvPr/>
        </p:nvSpPr>
        <p:spPr bwMode="auto">
          <a:xfrm>
            <a:off x="664594" y="1854993"/>
            <a:ext cx="7565005" cy="4678204"/>
          </a:xfrm>
          <a:prstGeom prst="rect">
            <a:avLst/>
          </a:prstGeom>
          <a:noFill/>
          <a:ln w="12700">
            <a:noFill/>
            <a:miter lim="800000"/>
            <a:headEnd type="none" w="sm" len="sm"/>
            <a:tailEnd type="none" w="sm" len="sm"/>
          </a:ln>
        </p:spPr>
        <p:txBody>
          <a:bodyPr wrap="square">
            <a:spAutoFit/>
          </a:bodyPr>
          <a:lstStyle/>
          <a:p>
            <a:pPr algn="ctr" eaLnBrk="0" hangingPunct="0"/>
            <a:r>
              <a:rPr lang="en-US" dirty="0" smtClean="0"/>
              <a:t>Years worked under CSRS or FERS</a:t>
            </a:r>
          </a:p>
          <a:p>
            <a:pPr algn="ctr" eaLnBrk="0" hangingPunct="0"/>
            <a:r>
              <a:rPr lang="en-US" sz="1400" b="1" i="1" dirty="0" smtClean="0"/>
              <a:t>plus</a:t>
            </a:r>
            <a:endParaRPr lang="en-US" b="1" i="1" dirty="0" smtClean="0"/>
          </a:p>
          <a:p>
            <a:pPr algn="ctr" eaLnBrk="0" hangingPunct="0"/>
            <a:r>
              <a:rPr lang="en-US" dirty="0" smtClean="0"/>
              <a:t>Years of Military Service*</a:t>
            </a:r>
          </a:p>
          <a:p>
            <a:pPr algn="ctr" eaLnBrk="0" hangingPunct="0"/>
            <a:r>
              <a:rPr lang="en-US" sz="1400" b="1" i="1" dirty="0" smtClean="0"/>
              <a:t>plus</a:t>
            </a:r>
            <a:endParaRPr lang="en-US" b="1" i="1" dirty="0" smtClean="0"/>
          </a:p>
          <a:p>
            <a:pPr algn="ctr" eaLnBrk="0" hangingPunct="0"/>
            <a:r>
              <a:rPr lang="en-US" dirty="0" smtClean="0"/>
              <a:t>Years of Non-Career Federal Service*</a:t>
            </a:r>
          </a:p>
          <a:p>
            <a:pPr algn="ctr" eaLnBrk="0" hangingPunct="0"/>
            <a:r>
              <a:rPr lang="en-US" sz="1400" b="1" i="1" dirty="0" smtClean="0"/>
              <a:t>plus</a:t>
            </a:r>
            <a:endParaRPr lang="en-US" b="1" i="1" dirty="0" smtClean="0"/>
          </a:p>
          <a:p>
            <a:pPr algn="ctr" eaLnBrk="0" hangingPunct="0"/>
            <a:r>
              <a:rPr lang="en-US" dirty="0" smtClean="0"/>
              <a:t>Banked Sick Leave**</a:t>
            </a:r>
          </a:p>
          <a:p>
            <a:pPr algn="ctr" eaLnBrk="0" hangingPunct="0"/>
            <a:r>
              <a:rPr lang="en-US" sz="1400" b="1" i="1" dirty="0" smtClean="0"/>
              <a:t>minus</a:t>
            </a:r>
            <a:endParaRPr lang="en-US" sz="1600" b="1" i="1" dirty="0" smtClean="0"/>
          </a:p>
          <a:p>
            <a:pPr algn="ctr" eaLnBrk="0" hangingPunct="0"/>
            <a:r>
              <a:rPr lang="en-US" dirty="0" smtClean="0"/>
              <a:t>LWOP in excess of 6 months in a calendar year***</a:t>
            </a:r>
          </a:p>
          <a:p>
            <a:pPr algn="ctr" eaLnBrk="0" hangingPunct="0"/>
            <a:endParaRPr lang="en-US" sz="3200" dirty="0" smtClean="0"/>
          </a:p>
          <a:p>
            <a:pPr algn="ctr" eaLnBrk="0" hangingPunct="0"/>
            <a:r>
              <a:rPr lang="en-US" sz="2000" dirty="0" smtClean="0"/>
              <a:t>*when eligible and required deposit made</a:t>
            </a:r>
          </a:p>
          <a:p>
            <a:pPr algn="ctr" eaLnBrk="0" hangingPunct="0"/>
            <a:r>
              <a:rPr lang="en-US" sz="2000" dirty="0" smtClean="0"/>
              <a:t>**SL counts towards how much you get but not eligibility</a:t>
            </a:r>
          </a:p>
          <a:p>
            <a:pPr algn="ctr" eaLnBrk="0" hangingPunct="0"/>
            <a:r>
              <a:rPr lang="en-US" sz="2000" dirty="0" smtClean="0"/>
              <a:t>***Unless LWOP is due to on-the-job injury and OWCP pays wage-loss compensation, or LWOP is due to full-time union employment and union pays employer contributions</a:t>
            </a:r>
          </a:p>
          <a:p>
            <a:pPr algn="ctr" eaLnBrk="0" hangingPunct="0"/>
            <a:endParaRPr lang="en-US" sz="2000" dirty="0"/>
          </a:p>
        </p:txBody>
      </p:sp>
      <p:sp>
        <p:nvSpPr>
          <p:cNvPr id="20484" name="Rectangle 4"/>
          <p:cNvSpPr>
            <a:spLocks noChangeArrowheads="1"/>
          </p:cNvSpPr>
          <p:nvPr/>
        </p:nvSpPr>
        <p:spPr bwMode="auto">
          <a:xfrm>
            <a:off x="521824" y="3917096"/>
            <a:ext cx="7707775" cy="2062103"/>
          </a:xfrm>
          <a:prstGeom prst="rect">
            <a:avLst/>
          </a:prstGeom>
          <a:noFill/>
          <a:ln w="12700">
            <a:noFill/>
            <a:miter lim="800000"/>
            <a:headEnd type="none" w="sm" len="sm"/>
            <a:tailEnd type="none" w="sm" len="sm"/>
          </a:ln>
        </p:spPr>
        <p:txBody>
          <a:bodyPr wrap="square">
            <a:spAutoFit/>
          </a:bodyPr>
          <a:lstStyle/>
          <a:p>
            <a:pPr algn="ctr" eaLnBrk="0" hangingPunct="0"/>
            <a:endParaRPr lang="en-US" sz="2800" dirty="0" smtClean="0"/>
          </a:p>
          <a:p>
            <a:pPr algn="ctr" eaLnBrk="0" hangingPunct="0"/>
            <a:endParaRPr lang="en-US" sz="3200" dirty="0" smtClean="0"/>
          </a:p>
          <a:p>
            <a:pPr algn="ctr" eaLnBrk="0" hangingPunct="0"/>
            <a:endParaRPr lang="en-US" sz="3200" dirty="0" smtClean="0"/>
          </a:p>
          <a:p>
            <a:pPr algn="ctr" eaLnBrk="0" hangingPunct="0"/>
            <a:endParaRPr lang="en-US" sz="3200" dirty="0" smtClean="0"/>
          </a:p>
        </p:txBody>
      </p:sp>
      <p:sp>
        <p:nvSpPr>
          <p:cNvPr id="8" name="Slide Number Placeholder 7"/>
          <p:cNvSpPr>
            <a:spLocks noGrp="1"/>
          </p:cNvSpPr>
          <p:nvPr>
            <p:ph type="sldNum" sz="quarter" idx="12"/>
          </p:nvPr>
        </p:nvSpPr>
        <p:spPr/>
        <p:txBody>
          <a:bodyPr/>
          <a:lstStyle/>
          <a:p>
            <a:pPr>
              <a:defRPr/>
            </a:pPr>
            <a:fld id="{CBDD7928-7170-4C79-AD39-76FA5D59B8C9}" type="slidenum">
              <a:rPr lang="en-US" smtClean="0"/>
              <a:pPr>
                <a:defRPr/>
              </a:pPr>
              <a:t>29</a:t>
            </a:fld>
            <a:endParaRPr lang="en-US" dirty="0"/>
          </a:p>
        </p:txBody>
      </p:sp>
    </p:spTree>
    <p:extLst>
      <p:ext uri="{BB962C8B-B14F-4D97-AF65-F5344CB8AC3E}">
        <p14:creationId xmlns:p14="http://schemas.microsoft.com/office/powerpoint/2010/main" val="2251235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1" y="1596568"/>
            <a:ext cx="9144000" cy="5878532"/>
          </a:xfrm>
          <a:prstGeom prst="rect">
            <a:avLst/>
          </a:prstGeom>
          <a:noFill/>
          <a:ln w="12700">
            <a:noFill/>
            <a:miter lim="800000"/>
            <a:headEnd type="none" w="sm" len="sm"/>
            <a:tailEnd type="none" w="sm" len="sm"/>
          </a:ln>
        </p:spPr>
        <p:txBody>
          <a:bodyPr wrap="square">
            <a:spAutoFit/>
          </a:bodyPr>
          <a:lstStyle/>
          <a:p>
            <a:pPr marL="350838" indent="-350838" eaLnBrk="0" hangingPunct="0">
              <a:spcBef>
                <a:spcPts val="1200"/>
              </a:spcBef>
              <a:buFont typeface="Arial" charset="0"/>
              <a:buChar char="•"/>
            </a:pPr>
            <a:endParaRPr lang="en-US" sz="2800" dirty="0" smtClean="0"/>
          </a:p>
          <a:p>
            <a:pPr marL="350838" indent="-350838" eaLnBrk="0" hangingPunct="0">
              <a:spcBef>
                <a:spcPts val="1200"/>
              </a:spcBef>
              <a:buFont typeface="Arial" charset="0"/>
              <a:buChar char="•"/>
            </a:pPr>
            <a:r>
              <a:rPr lang="en-US" sz="2400" dirty="0" smtClean="0"/>
              <a:t>FERS </a:t>
            </a:r>
            <a:r>
              <a:rPr lang="en-US" sz="2400" dirty="0"/>
              <a:t>effective </a:t>
            </a:r>
            <a:r>
              <a:rPr lang="en-US" sz="2400" dirty="0" smtClean="0"/>
              <a:t>1/1/1987 (applies retroactively to new hires on and after 1/1/1984)</a:t>
            </a:r>
          </a:p>
          <a:p>
            <a:pPr marL="350838" indent="-350838" eaLnBrk="0" hangingPunct="0">
              <a:spcBef>
                <a:spcPts val="1200"/>
              </a:spcBef>
              <a:buFont typeface="Arial" charset="0"/>
              <a:buChar char="•"/>
            </a:pPr>
            <a:r>
              <a:rPr lang="en-US" sz="2400" dirty="0" smtClean="0"/>
              <a:t>3 components:</a:t>
            </a:r>
            <a:endParaRPr lang="en-US" sz="2400" dirty="0"/>
          </a:p>
          <a:p>
            <a:pPr marL="808038" lvl="1" indent="-350838" eaLnBrk="0" hangingPunct="0">
              <a:spcBef>
                <a:spcPts val="1200"/>
              </a:spcBef>
              <a:buFont typeface="Arial" charset="0"/>
              <a:buChar char="•"/>
            </a:pPr>
            <a:r>
              <a:rPr lang="en-US" sz="2400" dirty="0"/>
              <a:t>Basic Benefit </a:t>
            </a:r>
            <a:r>
              <a:rPr lang="en-US" sz="2400" dirty="0" smtClean="0"/>
              <a:t>Plan (+ Special Annuity Supplement)</a:t>
            </a:r>
          </a:p>
          <a:p>
            <a:pPr marL="1265238" lvl="2" indent="-350838" eaLnBrk="0" hangingPunct="0">
              <a:spcBef>
                <a:spcPts val="1200"/>
              </a:spcBef>
              <a:buFont typeface="Arial" charset="0"/>
              <a:buChar char="•"/>
            </a:pPr>
            <a:r>
              <a:rPr lang="en-US" sz="2400" dirty="0" smtClean="0"/>
              <a:t>A defined benefit plan </a:t>
            </a:r>
            <a:endParaRPr lang="en-US" sz="2400" dirty="0"/>
          </a:p>
          <a:p>
            <a:pPr marL="808038" lvl="1" indent="-350838" eaLnBrk="0" hangingPunct="0">
              <a:spcBef>
                <a:spcPts val="1200"/>
              </a:spcBef>
              <a:buFont typeface="Arial" charset="0"/>
              <a:buChar char="•"/>
            </a:pPr>
            <a:r>
              <a:rPr lang="en-US" sz="2400" dirty="0" smtClean="0"/>
              <a:t>Social Security</a:t>
            </a:r>
            <a:endParaRPr lang="en-US" sz="2400" dirty="0"/>
          </a:p>
          <a:p>
            <a:pPr marL="808038" lvl="1" indent="-350838" eaLnBrk="0" hangingPunct="0">
              <a:spcBef>
                <a:spcPts val="1200"/>
              </a:spcBef>
              <a:buFont typeface="Arial" charset="0"/>
              <a:buChar char="•"/>
            </a:pPr>
            <a:r>
              <a:rPr lang="en-US" sz="2400" dirty="0"/>
              <a:t>Thrift Savings </a:t>
            </a:r>
            <a:r>
              <a:rPr lang="en-US" sz="2400" dirty="0" smtClean="0"/>
              <a:t>Plan (up to 5% matching)</a:t>
            </a:r>
          </a:p>
          <a:p>
            <a:pPr marL="1265238" lvl="2" indent="-350838" eaLnBrk="0" hangingPunct="0">
              <a:spcBef>
                <a:spcPts val="1200"/>
              </a:spcBef>
              <a:buFont typeface="Arial" charset="0"/>
              <a:buChar char="•"/>
            </a:pPr>
            <a:r>
              <a:rPr lang="en-US" sz="2400" dirty="0" smtClean="0"/>
              <a:t>A defined contribution plan (the amount you get in retirement depends on how much you contribute, your investment choices and stock market performance)</a:t>
            </a:r>
          </a:p>
          <a:p>
            <a:pPr marL="350838" indent="-350838">
              <a:spcBef>
                <a:spcPts val="1200"/>
              </a:spcBef>
              <a:spcAft>
                <a:spcPct val="20000"/>
              </a:spcAft>
            </a:pPr>
            <a:endParaRPr lang="en-US" sz="2800" dirty="0"/>
          </a:p>
        </p:txBody>
      </p:sp>
      <p:sp>
        <p:nvSpPr>
          <p:cNvPr id="8" name="Title 7"/>
          <p:cNvSpPr>
            <a:spLocks noGrp="1"/>
          </p:cNvSpPr>
          <p:nvPr>
            <p:ph type="title"/>
          </p:nvPr>
        </p:nvSpPr>
        <p:spPr>
          <a:xfrm>
            <a:off x="457200" y="652002"/>
            <a:ext cx="8229600" cy="1143000"/>
          </a:xfrm>
        </p:spPr>
        <p:txBody>
          <a:bodyPr>
            <a:normAutofit fontScale="90000"/>
          </a:bodyPr>
          <a:lstStyle/>
          <a:p>
            <a:pPr marL="350838" indent="-350838" eaLnBrk="0" hangingPunct="0">
              <a:spcBef>
                <a:spcPts val="1200"/>
              </a:spcBef>
            </a:pPr>
            <a:r>
              <a:rPr lang="en-US" sz="3600" b="1" dirty="0" smtClean="0"/>
              <a:t>Federal Employees Retirement </a:t>
            </a:r>
            <a:br>
              <a:rPr lang="en-US" sz="3600" b="1" dirty="0" smtClean="0"/>
            </a:br>
            <a:r>
              <a:rPr lang="en-US" sz="3600" b="1" dirty="0" smtClean="0"/>
              <a:t>System (FERS)</a:t>
            </a:r>
            <a:r>
              <a:rPr lang="en-US" b="1" dirty="0" smtClean="0"/>
              <a:t/>
            </a:r>
            <a:br>
              <a:rPr lang="en-US" b="1" dirty="0" smtClean="0"/>
            </a:br>
            <a:endParaRPr lang="en-US" dirty="0"/>
          </a:p>
        </p:txBody>
      </p:sp>
      <p:sp>
        <p:nvSpPr>
          <p:cNvPr id="7" name="Slide Number Placeholder 6"/>
          <p:cNvSpPr>
            <a:spLocks noGrp="1"/>
          </p:cNvSpPr>
          <p:nvPr>
            <p:ph type="sldNum" sz="quarter" idx="12"/>
          </p:nvPr>
        </p:nvSpPr>
        <p:spPr/>
        <p:txBody>
          <a:bodyPr>
            <a:normAutofit/>
          </a:bodyPr>
          <a:lstStyle/>
          <a:p>
            <a:pPr>
              <a:defRPr/>
            </a:pPr>
            <a:fld id="{CBDD7928-7170-4C79-AD39-76FA5D59B8C9}"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endParaRPr lang="en-US" dirty="0" smtClean="0"/>
          </a:p>
          <a:p>
            <a:pPr marL="0" indent="0" algn="ctr">
              <a:buNone/>
            </a:pPr>
            <a:r>
              <a:rPr lang="en-US" sz="4400" b="1" dirty="0" smtClean="0"/>
              <a:t>OPM calculates years and months only</a:t>
            </a:r>
            <a:endParaRPr lang="en-US" sz="4400" b="1" dirty="0"/>
          </a:p>
          <a:p>
            <a:pPr marL="0" indent="0">
              <a:buNone/>
            </a:pPr>
            <a:endParaRPr lang="en-US" dirty="0" smtClean="0"/>
          </a:p>
          <a:p>
            <a:pPr marL="0" indent="0">
              <a:buNone/>
            </a:pPr>
            <a:r>
              <a:rPr lang="en-US" sz="4000" dirty="0" smtClean="0"/>
              <a:t>OPM calculates amount of annuity using years and months;</a:t>
            </a:r>
          </a:p>
          <a:p>
            <a:pPr marL="0" indent="0">
              <a:buNone/>
            </a:pPr>
            <a:r>
              <a:rPr lang="en-US" sz="4000" dirty="0" smtClean="0"/>
              <a:t>days short of a month (30) are dropped.</a:t>
            </a:r>
            <a:endParaRPr lang="en-US" sz="4000" dirty="0"/>
          </a:p>
        </p:txBody>
      </p:sp>
    </p:spTree>
    <p:extLst>
      <p:ext uri="{BB962C8B-B14F-4D97-AF65-F5344CB8AC3E}">
        <p14:creationId xmlns:p14="http://schemas.microsoft.com/office/powerpoint/2010/main" val="2597377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88277" y="304801"/>
            <a:ext cx="7468554" cy="6222998"/>
          </a:xfrm>
        </p:spPr>
        <p:txBody>
          <a:bodyPr>
            <a:normAutofit fontScale="85000" lnSpcReduction="20000"/>
          </a:bodyPr>
          <a:lstStyle/>
          <a:p>
            <a:pPr marL="0" indent="0" algn="ctr" eaLnBrk="0" hangingPunct="0">
              <a:buNone/>
            </a:pPr>
            <a:r>
              <a:rPr lang="en-US" sz="5200" b="1" dirty="0"/>
              <a:t>OPM calculates years and months </a:t>
            </a:r>
            <a:r>
              <a:rPr lang="en-US" sz="5200" b="1" dirty="0" smtClean="0"/>
              <a:t>only</a:t>
            </a:r>
          </a:p>
          <a:p>
            <a:pPr marL="0" indent="0" algn="ctr" eaLnBrk="0" hangingPunct="0">
              <a:buNone/>
            </a:pPr>
            <a:endParaRPr lang="en-US" sz="4000" b="1" dirty="0"/>
          </a:p>
          <a:p>
            <a:pPr marL="0" indent="0" eaLnBrk="0" hangingPunct="0">
              <a:buNone/>
            </a:pPr>
            <a:r>
              <a:rPr lang="en-US" sz="3800" b="1" dirty="0" smtClean="0"/>
              <a:t>CSRS </a:t>
            </a:r>
            <a:r>
              <a:rPr lang="en-US" sz="3800" b="1" dirty="0"/>
              <a:t>FERS </a:t>
            </a:r>
            <a:r>
              <a:rPr lang="en-US" sz="3800" b="1" dirty="0" smtClean="0"/>
              <a:t>Handbook 50A2.1-2B</a:t>
            </a:r>
            <a:endParaRPr lang="en-US" sz="3800" b="1" dirty="0"/>
          </a:p>
          <a:p>
            <a:pPr marL="0" indent="0">
              <a:buNone/>
            </a:pPr>
            <a:r>
              <a:rPr lang="en-US" sz="3800" dirty="0"/>
              <a:t>Calculating Length of Service </a:t>
            </a:r>
          </a:p>
          <a:p>
            <a:pPr marL="0" indent="0">
              <a:buNone/>
            </a:pPr>
            <a:r>
              <a:rPr lang="en-US" sz="3800" dirty="0"/>
              <a:t>Length of service for annuity computation purposes is based on whole months (30 days). To determine the total length of service for annuity computation purposes, add all creditable civilian and military service and the period represented by the unused sick leave; then eliminate any fractional part of a month.</a:t>
            </a:r>
          </a:p>
          <a:p>
            <a:endParaRPr lang="en-US" sz="3800" dirty="0"/>
          </a:p>
          <a:p>
            <a:pPr marL="0" indent="0">
              <a:buFontTx/>
              <a:buNone/>
              <a:defRPr/>
            </a:pPr>
            <a:endParaRPr lang="en-US" sz="2800" dirty="0" smtClean="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31</a:t>
            </a:fld>
            <a:endParaRPr lang="en-US" dirty="0"/>
          </a:p>
        </p:txBody>
      </p:sp>
    </p:spTree>
    <p:extLst>
      <p:ext uri="{BB962C8B-B14F-4D97-AF65-F5344CB8AC3E}">
        <p14:creationId xmlns:p14="http://schemas.microsoft.com/office/powerpoint/2010/main" val="2774138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0" y="252249"/>
            <a:ext cx="7342430" cy="6275550"/>
          </a:xfrm>
        </p:spPr>
        <p:txBody>
          <a:bodyPr>
            <a:normAutofit fontScale="77500" lnSpcReduction="20000"/>
          </a:bodyPr>
          <a:lstStyle/>
          <a:p>
            <a:pPr marL="0" indent="0" algn="ctr">
              <a:buNone/>
            </a:pPr>
            <a:r>
              <a:rPr lang="en-US" sz="5700" b="1" dirty="0"/>
              <a:t>OPM calculates years and months only</a:t>
            </a:r>
          </a:p>
          <a:p>
            <a:pPr marL="0" indent="0">
              <a:buNone/>
            </a:pPr>
            <a:endParaRPr lang="en-US" sz="3800" b="1" dirty="0" smtClean="0"/>
          </a:p>
          <a:p>
            <a:pPr marL="0" indent="0">
              <a:buNone/>
            </a:pPr>
            <a:endParaRPr lang="en-US" sz="3800" b="1" dirty="0"/>
          </a:p>
          <a:p>
            <a:pPr marL="0" indent="0">
              <a:buNone/>
            </a:pPr>
            <a:r>
              <a:rPr lang="en-US" sz="3800" b="1" dirty="0" smtClean="0"/>
              <a:t>ELM </a:t>
            </a:r>
            <a:r>
              <a:rPr lang="en-US" sz="3800" b="1" dirty="0"/>
              <a:t>566.23 Determining Length of Service</a:t>
            </a:r>
          </a:p>
          <a:p>
            <a:pPr marL="0" indent="0">
              <a:buNone/>
            </a:pPr>
            <a:r>
              <a:rPr lang="en-US" sz="3800" dirty="0"/>
              <a:t>For annuity computation purposes, length of service is determined by </a:t>
            </a:r>
            <a:r>
              <a:rPr lang="en-US" sz="3800" dirty="0" smtClean="0"/>
              <a:t>adding together </a:t>
            </a:r>
            <a:r>
              <a:rPr lang="en-US" sz="3800" dirty="0"/>
              <a:t>all periods of the employee’s creditable civilian and military </a:t>
            </a:r>
            <a:r>
              <a:rPr lang="en-US" sz="3800" dirty="0" smtClean="0"/>
              <a:t>service and </a:t>
            </a:r>
            <a:r>
              <a:rPr lang="en-US" sz="3800" dirty="0"/>
              <a:t>the period credited to the employee for unused sick leave. </a:t>
            </a:r>
            <a:r>
              <a:rPr lang="en-US" sz="3800" dirty="0" smtClean="0"/>
              <a:t>After obtaining </a:t>
            </a:r>
            <a:r>
              <a:rPr lang="en-US" sz="3800" dirty="0"/>
              <a:t>total service, the fractional part of a month is dropped </a:t>
            </a:r>
            <a:r>
              <a:rPr lang="en-US" sz="3800" dirty="0" smtClean="0"/>
              <a:t>because annuity </a:t>
            </a:r>
            <a:r>
              <a:rPr lang="en-US" sz="3800" dirty="0"/>
              <a:t>is computed on the basis of years and months. No credit is </a:t>
            </a:r>
            <a:r>
              <a:rPr lang="en-US" sz="3800" dirty="0" smtClean="0"/>
              <a:t>allowed for </a:t>
            </a:r>
            <a:r>
              <a:rPr lang="en-US" sz="3800" dirty="0"/>
              <a:t>the remaining odd days of total service.</a:t>
            </a:r>
          </a:p>
          <a:p>
            <a:pPr marL="0" indent="0">
              <a:buNone/>
            </a:pPr>
            <a:endParaRPr lang="en-US" sz="3800" dirty="0"/>
          </a:p>
          <a:p>
            <a:pPr marL="0" indent="0">
              <a:buFontTx/>
              <a:buNone/>
              <a:defRPr/>
            </a:pPr>
            <a:endParaRPr lang="en-US" sz="2800" dirty="0" smtClean="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32</a:t>
            </a:fld>
            <a:endParaRPr lang="en-US" dirty="0"/>
          </a:p>
        </p:txBody>
      </p:sp>
    </p:spTree>
    <p:extLst>
      <p:ext uri="{BB962C8B-B14F-4D97-AF65-F5344CB8AC3E}">
        <p14:creationId xmlns:p14="http://schemas.microsoft.com/office/powerpoint/2010/main" val="2885950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33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766" y="180474"/>
            <a:ext cx="6886203" cy="6484909"/>
          </a:xfrm>
          <a:prstGeom prst="rect">
            <a:avLst/>
          </a:prstGeom>
        </p:spPr>
      </p:pic>
    </p:spTree>
    <p:extLst>
      <p:ext uri="{BB962C8B-B14F-4D97-AF65-F5344CB8AC3E}">
        <p14:creationId xmlns:p14="http://schemas.microsoft.com/office/powerpoint/2010/main" val="3569602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a:xfrm>
            <a:off x="765643" y="497112"/>
            <a:ext cx="7467600" cy="808038"/>
          </a:xfrm>
        </p:spPr>
        <p:txBody>
          <a:bodyPr anchor="t"/>
          <a:lstStyle/>
          <a:p>
            <a:pPr eaLnBrk="1" hangingPunct="1"/>
            <a:r>
              <a:rPr lang="en-US" sz="3200" b="1" dirty="0" smtClean="0"/>
              <a:t>Basic Annuity</a:t>
            </a:r>
          </a:p>
        </p:txBody>
      </p:sp>
      <p:sp>
        <p:nvSpPr>
          <p:cNvPr id="8" name="Slide Number Placeholder 7"/>
          <p:cNvSpPr>
            <a:spLocks noGrp="1"/>
          </p:cNvSpPr>
          <p:nvPr>
            <p:ph type="sldNum" sz="quarter" idx="12"/>
          </p:nvPr>
        </p:nvSpPr>
        <p:spPr/>
        <p:txBody>
          <a:bodyPr/>
          <a:lstStyle/>
          <a:p>
            <a:pPr>
              <a:defRPr/>
            </a:pPr>
            <a:fld id="{CBDD7928-7170-4C79-AD39-76FA5D59B8C9}" type="slidenum">
              <a:rPr lang="en-US" smtClean="0"/>
              <a:pPr>
                <a:defRPr/>
              </a:pPr>
              <a:t>34</a:t>
            </a:fld>
            <a:endParaRPr lang="en-US" dirty="0"/>
          </a:p>
        </p:txBody>
      </p:sp>
      <p:sp>
        <p:nvSpPr>
          <p:cNvPr id="33796" name="Rectangle 4"/>
          <p:cNvSpPr>
            <a:spLocks noChangeArrowheads="1"/>
          </p:cNvSpPr>
          <p:nvPr/>
        </p:nvSpPr>
        <p:spPr bwMode="auto">
          <a:xfrm>
            <a:off x="972469" y="2140849"/>
            <a:ext cx="7370763" cy="3108543"/>
          </a:xfrm>
          <a:prstGeom prst="rect">
            <a:avLst/>
          </a:prstGeom>
          <a:noFill/>
          <a:ln w="12700">
            <a:noFill/>
            <a:miter lim="800000"/>
            <a:headEnd type="none" w="sm" len="sm"/>
            <a:tailEnd type="none" w="sm" len="sm"/>
          </a:ln>
        </p:spPr>
        <p:txBody>
          <a:bodyPr>
            <a:spAutoFit/>
          </a:bodyPr>
          <a:lstStyle/>
          <a:p>
            <a:pPr marL="231775" indent="-231775" eaLnBrk="0" hangingPunct="0">
              <a:spcBef>
                <a:spcPct val="50000"/>
              </a:spcBef>
              <a:buFontTx/>
              <a:buChar char="•"/>
            </a:pPr>
            <a:r>
              <a:rPr lang="en-US" sz="2800" dirty="0"/>
              <a:t>Annuity is based on a percentage of the High 3 year average </a:t>
            </a:r>
            <a:r>
              <a:rPr lang="en-US" sz="2800" dirty="0" smtClean="0"/>
              <a:t>salary</a:t>
            </a:r>
            <a:endParaRPr lang="en-US" sz="2800" dirty="0"/>
          </a:p>
          <a:p>
            <a:pPr marL="231775" indent="-231775" eaLnBrk="0" hangingPunct="0">
              <a:spcBef>
                <a:spcPct val="50000"/>
              </a:spcBef>
              <a:buFontTx/>
              <a:buChar char="•"/>
            </a:pPr>
            <a:r>
              <a:rPr lang="en-US" sz="2800" dirty="0"/>
              <a:t>Percentage is determined by the amount of creditable service and the appropriate annuity </a:t>
            </a:r>
            <a:r>
              <a:rPr lang="en-US" sz="2800" dirty="0" smtClean="0"/>
              <a:t>formula</a:t>
            </a:r>
          </a:p>
          <a:p>
            <a:pPr marL="231775" indent="-231775" eaLnBrk="0" hangingPunct="0">
              <a:spcBef>
                <a:spcPct val="50000"/>
              </a:spcBef>
              <a:buFontTx/>
              <a:buChar char="•"/>
            </a:pPr>
            <a:r>
              <a:rPr lang="en-US" sz="2800" dirty="0" smtClean="0"/>
              <a:t>Part time service may result in proration</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89015" y="602340"/>
            <a:ext cx="7315200" cy="731838"/>
          </a:xfrm>
        </p:spPr>
        <p:txBody>
          <a:bodyPr anchor="t"/>
          <a:lstStyle/>
          <a:p>
            <a:pPr eaLnBrk="1" hangingPunct="1"/>
            <a:r>
              <a:rPr lang="en-US" sz="3200" b="1" dirty="0" smtClean="0"/>
              <a:t>High-3 Average Salary</a:t>
            </a:r>
          </a:p>
        </p:txBody>
      </p:sp>
      <p:sp>
        <p:nvSpPr>
          <p:cNvPr id="15" name="Slide Number Placeholder 14"/>
          <p:cNvSpPr>
            <a:spLocks noGrp="1"/>
          </p:cNvSpPr>
          <p:nvPr>
            <p:ph type="sldNum" sz="quarter" idx="12"/>
          </p:nvPr>
        </p:nvSpPr>
        <p:spPr/>
        <p:txBody>
          <a:bodyPr/>
          <a:lstStyle/>
          <a:p>
            <a:pPr>
              <a:defRPr/>
            </a:pPr>
            <a:fld id="{CBDD7928-7170-4C79-AD39-76FA5D59B8C9}" type="slidenum">
              <a:rPr lang="en-US" smtClean="0"/>
              <a:pPr>
                <a:defRPr/>
              </a:pPr>
              <a:t>35</a:t>
            </a:fld>
            <a:endParaRPr lang="en-US" dirty="0"/>
          </a:p>
        </p:txBody>
      </p:sp>
      <p:grpSp>
        <p:nvGrpSpPr>
          <p:cNvPr id="34819" name="Group 15"/>
          <p:cNvGrpSpPr>
            <a:grpSpLocks/>
          </p:cNvGrpSpPr>
          <p:nvPr/>
        </p:nvGrpSpPr>
        <p:grpSpPr bwMode="auto">
          <a:xfrm>
            <a:off x="1915896" y="2189481"/>
            <a:ext cx="5410200" cy="3925889"/>
            <a:chOff x="1200" y="1440"/>
            <a:chExt cx="3408" cy="2473"/>
          </a:xfrm>
        </p:grpSpPr>
        <p:sp>
          <p:nvSpPr>
            <p:cNvPr id="34822" name="Rectangle 4" descr="Pink tissue paper"/>
            <p:cNvSpPr>
              <a:spLocks noChangeArrowheads="1"/>
            </p:cNvSpPr>
            <p:nvPr/>
          </p:nvSpPr>
          <p:spPr bwMode="auto">
            <a:xfrm>
              <a:off x="1968" y="1872"/>
              <a:ext cx="480" cy="1344"/>
            </a:xfrm>
            <a:prstGeom prst="rect">
              <a:avLst/>
            </a:prstGeom>
            <a:blipFill dpi="0" rotWithShape="0">
              <a:blip r:embed="rId3" cstate="print"/>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FFCCCC"/>
              </a:extrusionClr>
            </a:sp3d>
          </p:spPr>
          <p:txBody>
            <a:bodyPr wrap="none" anchor="ctr">
              <a:flatTx/>
            </a:bodyPr>
            <a:lstStyle/>
            <a:p>
              <a:endParaRPr lang="en-US" dirty="0"/>
            </a:p>
          </p:txBody>
        </p:sp>
        <p:sp>
          <p:nvSpPr>
            <p:cNvPr id="34823" name="Rectangle 5" descr="Pink tissue paper"/>
            <p:cNvSpPr>
              <a:spLocks noChangeArrowheads="1"/>
            </p:cNvSpPr>
            <p:nvPr/>
          </p:nvSpPr>
          <p:spPr bwMode="auto">
            <a:xfrm>
              <a:off x="2592" y="1632"/>
              <a:ext cx="480" cy="1584"/>
            </a:xfrm>
            <a:prstGeom prst="rect">
              <a:avLst/>
            </a:prstGeom>
            <a:blipFill dpi="0" rotWithShape="0">
              <a:blip r:embed="rId3" cstate="print"/>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FFCCCC"/>
              </a:extrusionClr>
            </a:sp3d>
          </p:spPr>
          <p:txBody>
            <a:bodyPr wrap="none" anchor="ctr">
              <a:flatTx/>
            </a:bodyPr>
            <a:lstStyle/>
            <a:p>
              <a:endParaRPr lang="en-US" dirty="0"/>
            </a:p>
          </p:txBody>
        </p:sp>
        <p:sp>
          <p:nvSpPr>
            <p:cNvPr id="34824" name="Rectangle 6" descr="Pink tissue paper"/>
            <p:cNvSpPr>
              <a:spLocks noChangeArrowheads="1"/>
            </p:cNvSpPr>
            <p:nvPr/>
          </p:nvSpPr>
          <p:spPr bwMode="auto">
            <a:xfrm>
              <a:off x="3216" y="1440"/>
              <a:ext cx="480" cy="1776"/>
            </a:xfrm>
            <a:prstGeom prst="rect">
              <a:avLst/>
            </a:prstGeom>
            <a:blipFill dpi="0" rotWithShape="0">
              <a:blip r:embed="rId3" cstate="print"/>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FFCCCC"/>
              </a:extrusionClr>
            </a:sp3d>
          </p:spPr>
          <p:txBody>
            <a:bodyPr wrap="none" anchor="ctr">
              <a:flatTx/>
            </a:bodyPr>
            <a:lstStyle/>
            <a:p>
              <a:endParaRPr lang="en-US" dirty="0"/>
            </a:p>
          </p:txBody>
        </p:sp>
        <p:sp>
          <p:nvSpPr>
            <p:cNvPr id="34826" name="Line 8"/>
            <p:cNvSpPr>
              <a:spLocks noChangeShapeType="1"/>
            </p:cNvSpPr>
            <p:nvPr/>
          </p:nvSpPr>
          <p:spPr bwMode="auto">
            <a:xfrm>
              <a:off x="1248" y="3264"/>
              <a:ext cx="3264" cy="0"/>
            </a:xfrm>
            <a:prstGeom prst="line">
              <a:avLst/>
            </a:prstGeom>
            <a:noFill/>
            <a:ln w="76200">
              <a:solidFill>
                <a:schemeClr val="bg1"/>
              </a:solidFill>
              <a:round/>
              <a:headEnd type="none" w="sm" len="sm"/>
              <a:tailEnd type="none" w="sm" len="sm"/>
            </a:ln>
          </p:spPr>
          <p:txBody>
            <a:bodyPr wrap="none" anchor="ctr"/>
            <a:lstStyle/>
            <a:p>
              <a:endParaRPr lang="en-US" dirty="0"/>
            </a:p>
          </p:txBody>
        </p:sp>
        <p:sp>
          <p:nvSpPr>
            <p:cNvPr id="34827" name="Text Box 9"/>
            <p:cNvSpPr txBox="1">
              <a:spLocks noChangeArrowheads="1"/>
            </p:cNvSpPr>
            <p:nvPr/>
          </p:nvSpPr>
          <p:spPr bwMode="auto">
            <a:xfrm>
              <a:off x="1200" y="3312"/>
              <a:ext cx="3408" cy="601"/>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2800" b="1" dirty="0"/>
                <a:t>3 Consecutive </a:t>
              </a:r>
              <a:r>
                <a:rPr lang="en-US" sz="2800" b="1" dirty="0" smtClean="0"/>
                <a:t>Years of Basic Pay</a:t>
              </a:r>
              <a:endParaRPr lang="en-US" sz="2800" b="1" dirty="0"/>
            </a:p>
          </p:txBody>
        </p:sp>
        <p:sp>
          <p:nvSpPr>
            <p:cNvPr id="34829" name="Text Box 11"/>
            <p:cNvSpPr txBox="1">
              <a:spLocks noChangeArrowheads="1"/>
            </p:cNvSpPr>
            <p:nvPr/>
          </p:nvSpPr>
          <p:spPr bwMode="auto">
            <a:xfrm>
              <a:off x="1968" y="2112"/>
              <a:ext cx="384" cy="756"/>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7200" b="1" dirty="0"/>
                <a:t>$</a:t>
              </a:r>
              <a:endParaRPr lang="en-US" sz="2400" b="1" dirty="0"/>
            </a:p>
          </p:txBody>
        </p:sp>
        <p:sp>
          <p:nvSpPr>
            <p:cNvPr id="34830" name="Text Box 12"/>
            <p:cNvSpPr txBox="1">
              <a:spLocks noChangeArrowheads="1"/>
            </p:cNvSpPr>
            <p:nvPr/>
          </p:nvSpPr>
          <p:spPr bwMode="auto">
            <a:xfrm>
              <a:off x="2592" y="2016"/>
              <a:ext cx="384" cy="756"/>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7200" b="1" dirty="0"/>
                <a:t>$</a:t>
              </a:r>
              <a:endParaRPr lang="en-US" sz="2400" b="1" dirty="0"/>
            </a:p>
          </p:txBody>
        </p:sp>
        <p:sp>
          <p:nvSpPr>
            <p:cNvPr id="34831" name="Text Box 13"/>
            <p:cNvSpPr txBox="1">
              <a:spLocks noChangeArrowheads="1"/>
            </p:cNvSpPr>
            <p:nvPr/>
          </p:nvSpPr>
          <p:spPr bwMode="auto">
            <a:xfrm>
              <a:off x="3264" y="1872"/>
              <a:ext cx="384" cy="756"/>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7200" b="1" dirty="0"/>
                <a:t>$</a:t>
              </a:r>
              <a:endParaRPr lang="en-US" sz="2400" b="1" dirty="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94671" y="678540"/>
            <a:ext cx="7467600" cy="655638"/>
          </a:xfrm>
        </p:spPr>
        <p:txBody>
          <a:bodyPr anchor="t">
            <a:normAutofit fontScale="90000"/>
          </a:bodyPr>
          <a:lstStyle/>
          <a:p>
            <a:r>
              <a:rPr lang="en-US" sz="3200" b="1" dirty="0"/>
              <a:t>High-3 Average </a:t>
            </a:r>
            <a:r>
              <a:rPr lang="en-US" sz="3200" b="1" dirty="0" smtClean="0"/>
              <a:t>Salary </a:t>
            </a:r>
            <a:br>
              <a:rPr lang="en-US" sz="3200" b="1" dirty="0" smtClean="0"/>
            </a:br>
            <a:r>
              <a:rPr lang="en-US" sz="3200" b="1" dirty="0" smtClean="0"/>
              <a:t/>
            </a:r>
            <a:br>
              <a:rPr lang="en-US" sz="3200" b="1" dirty="0" smtClean="0"/>
            </a:br>
            <a:r>
              <a:rPr lang="en-US" sz="3200" b="1" dirty="0" smtClean="0"/>
              <a:t>Basic Pay Does Not Include:</a:t>
            </a:r>
          </a:p>
        </p:txBody>
      </p:sp>
      <p:sp>
        <p:nvSpPr>
          <p:cNvPr id="8" name="Slide Number Placeholder 7"/>
          <p:cNvSpPr>
            <a:spLocks noGrp="1"/>
          </p:cNvSpPr>
          <p:nvPr>
            <p:ph type="sldNum" sz="quarter" idx="12"/>
          </p:nvPr>
        </p:nvSpPr>
        <p:spPr/>
        <p:txBody>
          <a:bodyPr/>
          <a:lstStyle/>
          <a:p>
            <a:pPr>
              <a:defRPr/>
            </a:pPr>
            <a:fld id="{CBDD7928-7170-4C79-AD39-76FA5D59B8C9}" type="slidenum">
              <a:rPr lang="en-US" smtClean="0"/>
              <a:pPr>
                <a:defRPr/>
              </a:pPr>
              <a:t>36</a:t>
            </a:fld>
            <a:endParaRPr lang="en-US" dirty="0"/>
          </a:p>
        </p:txBody>
      </p:sp>
      <p:sp>
        <p:nvSpPr>
          <p:cNvPr id="36867" name="Rectangle 4"/>
          <p:cNvSpPr>
            <a:spLocks noChangeArrowheads="1"/>
          </p:cNvSpPr>
          <p:nvPr/>
        </p:nvSpPr>
        <p:spPr bwMode="auto">
          <a:xfrm>
            <a:off x="317151" y="3541677"/>
            <a:ext cx="6012535" cy="45719"/>
          </a:xfrm>
          <a:prstGeom prst="rect">
            <a:avLst/>
          </a:prstGeom>
          <a:noFill/>
          <a:ln w="9525">
            <a:noFill/>
            <a:miter lim="800000"/>
            <a:headEnd/>
            <a:tailEnd/>
          </a:ln>
        </p:spPr>
        <p:txBody>
          <a:bodyPr lIns="92075" tIns="46038" rIns="92075" bIns="46038"/>
          <a:lstStyle/>
          <a:p>
            <a:pPr marL="2628900" lvl="5" indent="-342900">
              <a:spcBef>
                <a:spcPct val="5000"/>
              </a:spcBef>
              <a:buFontTx/>
              <a:buChar char="•"/>
            </a:pPr>
            <a:r>
              <a:rPr lang="en-US" sz="2800" dirty="0" smtClean="0"/>
              <a:t>Bonuses</a:t>
            </a:r>
            <a:endParaRPr lang="en-US" sz="2800" dirty="0"/>
          </a:p>
          <a:p>
            <a:pPr marL="2628900" lvl="5" indent="-342900">
              <a:spcBef>
                <a:spcPts val="1200"/>
              </a:spcBef>
              <a:buFontTx/>
              <a:buChar char="•"/>
            </a:pPr>
            <a:r>
              <a:rPr lang="en-US" sz="2800" dirty="0" smtClean="0"/>
              <a:t>Overtime</a:t>
            </a:r>
          </a:p>
          <a:p>
            <a:pPr marL="2628900" lvl="5" indent="-342900">
              <a:spcBef>
                <a:spcPts val="1200"/>
              </a:spcBef>
              <a:buFontTx/>
              <a:buChar char="•"/>
            </a:pPr>
            <a:r>
              <a:rPr lang="en-US" sz="2800" smtClean="0"/>
              <a:t>Night differential</a:t>
            </a:r>
            <a:endParaRPr lang="en-US" sz="2800" dirty="0"/>
          </a:p>
        </p:txBody>
      </p:sp>
      <p:pic>
        <p:nvPicPr>
          <p:cNvPr id="36868" name="Picture 5" descr="MPj04423810000[1]"/>
          <p:cNvPicPr>
            <a:picLocks noChangeAspect="1" noChangeArrowheads="1"/>
          </p:cNvPicPr>
          <p:nvPr/>
        </p:nvPicPr>
        <p:blipFill>
          <a:blip r:embed="rId3" cstate="print"/>
          <a:srcRect/>
          <a:stretch>
            <a:fillRect/>
          </a:stretch>
        </p:blipFill>
        <p:spPr bwMode="auto">
          <a:xfrm>
            <a:off x="5734301" y="4071263"/>
            <a:ext cx="2697156" cy="17925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94671" y="404219"/>
            <a:ext cx="7636786" cy="3423198"/>
          </a:xfrm>
        </p:spPr>
        <p:txBody>
          <a:bodyPr anchor="t">
            <a:normAutofit fontScale="90000"/>
          </a:bodyPr>
          <a:lstStyle/>
          <a:p>
            <a:r>
              <a:rPr lang="en-US" sz="3200" b="1" dirty="0"/>
              <a:t>High-3 Average Salary</a:t>
            </a:r>
            <a:br>
              <a:rPr lang="en-US" sz="3200" b="1" dirty="0"/>
            </a:br>
            <a:r>
              <a:rPr lang="en-US" sz="3200" b="1" dirty="0"/>
              <a:t/>
            </a:r>
            <a:br>
              <a:rPr lang="en-US" sz="3200" b="1" dirty="0"/>
            </a:br>
            <a:r>
              <a:rPr lang="en-US" sz="3200" b="1" dirty="0" smtClean="0"/>
              <a:t>Basic Pay for high-three calculation is annual pay rate shown</a:t>
            </a:r>
            <a:br>
              <a:rPr lang="en-US" sz="3200" b="1" dirty="0" smtClean="0"/>
            </a:br>
            <a:r>
              <a:rPr lang="en-US" sz="3200" b="1" dirty="0" smtClean="0"/>
              <a:t>on PS Forms 50</a:t>
            </a:r>
            <a:br>
              <a:rPr lang="en-US" sz="3200" b="1" dirty="0" smtClean="0"/>
            </a:br>
            <a:r>
              <a:rPr lang="en-US" sz="3200" b="1" dirty="0"/>
              <a:t/>
            </a:r>
            <a:br>
              <a:rPr lang="en-US" sz="3200" b="1" dirty="0"/>
            </a:br>
            <a:r>
              <a:rPr lang="en-US" sz="3200" b="1" dirty="0" smtClean="0"/>
              <a:t>It has nothing to do with actual hours worked or pay received</a:t>
            </a:r>
          </a:p>
        </p:txBody>
      </p:sp>
      <p:sp>
        <p:nvSpPr>
          <p:cNvPr id="8" name="Slide Number Placeholder 7"/>
          <p:cNvSpPr>
            <a:spLocks noGrp="1"/>
          </p:cNvSpPr>
          <p:nvPr>
            <p:ph type="sldNum" sz="quarter" idx="12"/>
          </p:nvPr>
        </p:nvSpPr>
        <p:spPr/>
        <p:txBody>
          <a:bodyPr/>
          <a:lstStyle/>
          <a:p>
            <a:pPr>
              <a:defRPr/>
            </a:pPr>
            <a:fld id="{CBDD7928-7170-4C79-AD39-76FA5D59B8C9}" type="slidenum">
              <a:rPr lang="en-US" smtClean="0"/>
              <a:pPr>
                <a:defRPr/>
              </a:pPr>
              <a:t>37</a:t>
            </a:fld>
            <a:endParaRPr lang="en-US" dirty="0"/>
          </a:p>
        </p:txBody>
      </p:sp>
      <p:sp>
        <p:nvSpPr>
          <p:cNvPr id="36867" name="Rectangle 4"/>
          <p:cNvSpPr>
            <a:spLocks noChangeArrowheads="1"/>
          </p:cNvSpPr>
          <p:nvPr/>
        </p:nvSpPr>
        <p:spPr bwMode="auto">
          <a:xfrm>
            <a:off x="225711" y="3578683"/>
            <a:ext cx="6012535" cy="2209800"/>
          </a:xfrm>
          <a:prstGeom prst="rect">
            <a:avLst/>
          </a:prstGeom>
          <a:noFill/>
          <a:ln w="9525">
            <a:noFill/>
            <a:miter lim="800000"/>
            <a:headEnd/>
            <a:tailEnd/>
          </a:ln>
        </p:spPr>
        <p:txBody>
          <a:bodyPr lIns="92075" tIns="46038" rIns="92075" bIns="46038"/>
          <a:lstStyle/>
          <a:p>
            <a:pPr lvl="5">
              <a:spcBef>
                <a:spcPct val="5000"/>
              </a:spcBef>
            </a:pPr>
            <a:endParaRPr lang="en-US" sz="2800" dirty="0"/>
          </a:p>
        </p:txBody>
      </p:sp>
      <p:pic>
        <p:nvPicPr>
          <p:cNvPr id="36868" name="Picture 5" descr="MPj04423810000[1]"/>
          <p:cNvPicPr>
            <a:picLocks noChangeAspect="1" noChangeArrowheads="1"/>
          </p:cNvPicPr>
          <p:nvPr/>
        </p:nvPicPr>
        <p:blipFill>
          <a:blip r:embed="rId3" cstate="print"/>
          <a:srcRect/>
          <a:stretch>
            <a:fillRect/>
          </a:stretch>
        </p:blipFill>
        <p:spPr bwMode="auto">
          <a:xfrm>
            <a:off x="5734301" y="4071263"/>
            <a:ext cx="2697156" cy="1792509"/>
          </a:xfrm>
          <a:prstGeom prst="rect">
            <a:avLst/>
          </a:prstGeom>
          <a:noFill/>
          <a:ln w="9525">
            <a:noFill/>
            <a:miter lim="800000"/>
            <a:headEnd/>
            <a:tailEnd/>
          </a:ln>
        </p:spPr>
      </p:pic>
    </p:spTree>
    <p:extLst>
      <p:ext uri="{BB962C8B-B14F-4D97-AF65-F5344CB8AC3E}">
        <p14:creationId xmlns:p14="http://schemas.microsoft.com/office/powerpoint/2010/main" val="1264076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94670" y="404218"/>
            <a:ext cx="7643935" cy="5539381"/>
          </a:xfrm>
        </p:spPr>
        <p:txBody>
          <a:bodyPr anchor="t">
            <a:noAutofit/>
          </a:bodyPr>
          <a:lstStyle/>
          <a:p>
            <a:pPr algn="l"/>
            <a:r>
              <a:rPr lang="en-US" sz="2800" dirty="0" smtClean="0"/>
              <a:t>Sample high-three calculation from USPS annuity estimate:</a:t>
            </a:r>
            <a:br>
              <a:rPr lang="en-US" sz="2800" dirty="0" smtClean="0"/>
            </a:br>
            <a:r>
              <a:rPr lang="en-US" sz="2800" dirty="0"/>
              <a:t/>
            </a:r>
            <a:br>
              <a:rPr lang="en-US" sz="2800" dirty="0"/>
            </a:br>
            <a:r>
              <a:rPr lang="en-US" sz="2400" dirty="0" smtClean="0"/>
              <a:t>Salary History</a:t>
            </a:r>
            <a:r>
              <a:rPr lang="en-US" sz="2800" dirty="0" smtClean="0"/>
              <a:t/>
            </a:r>
            <a:br>
              <a:rPr lang="en-US" sz="2800" dirty="0" smtClean="0"/>
            </a:br>
            <a:r>
              <a:rPr lang="en-US" sz="2800" dirty="0"/>
              <a:t/>
            </a:r>
            <a:br>
              <a:rPr lang="en-US" sz="2800" dirty="0"/>
            </a:br>
            <a:r>
              <a:rPr lang="en-US" sz="2000" u="sng" dirty="0"/>
              <a:t>From</a:t>
            </a:r>
            <a:r>
              <a:rPr lang="en-US" sz="2000" dirty="0"/>
              <a:t> </a:t>
            </a:r>
            <a:r>
              <a:rPr lang="en-US" sz="2000" dirty="0" smtClean="0"/>
              <a:t>		</a:t>
            </a:r>
            <a:r>
              <a:rPr lang="en-US" sz="2000" u="sng" dirty="0" smtClean="0"/>
              <a:t>To</a:t>
            </a:r>
            <a:r>
              <a:rPr lang="en-US" sz="2000" dirty="0" smtClean="0"/>
              <a:t> 		</a:t>
            </a:r>
            <a:r>
              <a:rPr lang="en-US" sz="1400" u="sng" dirty="0" smtClean="0"/>
              <a:t>Yrs </a:t>
            </a:r>
            <a:r>
              <a:rPr lang="en-US" sz="1400" u="sng" dirty="0"/>
              <a:t>Mns Days </a:t>
            </a:r>
            <a:r>
              <a:rPr lang="en-US" sz="1600" dirty="0" smtClean="0"/>
              <a:t>AnnualRate  	</a:t>
            </a:r>
            <a:r>
              <a:rPr lang="en-US" sz="1400" dirty="0" smtClean="0"/>
              <a:t>Gross </a:t>
            </a:r>
            <a:r>
              <a:rPr lang="en-US" sz="1400" dirty="0"/>
              <a:t>Pay</a:t>
            </a:r>
            <a:br>
              <a:rPr lang="en-US" sz="1400" dirty="0"/>
            </a:br>
            <a:r>
              <a:rPr lang="en-US" sz="2400" dirty="0"/>
              <a:t>11/14/2015 04/01/2016 </a:t>
            </a:r>
            <a:r>
              <a:rPr lang="en-US" sz="2400" dirty="0" smtClean="0"/>
              <a:t>	0 </a:t>
            </a:r>
            <a:r>
              <a:rPr lang="en-US" sz="2400" dirty="0"/>
              <a:t>4 17 </a:t>
            </a:r>
            <a:r>
              <a:rPr lang="en-US" sz="2400" dirty="0" smtClean="0"/>
              <a:t>	 61,097 	23,250</a:t>
            </a:r>
            <a:r>
              <a:rPr lang="en-US" sz="2400" dirty="0"/>
              <a:t/>
            </a:r>
            <a:br>
              <a:rPr lang="en-US" sz="2400" dirty="0"/>
            </a:br>
            <a:r>
              <a:rPr lang="en-US" sz="2400" dirty="0"/>
              <a:t>11/15/2014 11/14/2015 </a:t>
            </a:r>
            <a:r>
              <a:rPr lang="en-US" sz="2400" dirty="0" smtClean="0"/>
              <a:t>	0 </a:t>
            </a:r>
            <a:r>
              <a:rPr lang="en-US" sz="2400" dirty="0"/>
              <a:t>11 29 60,520 </a:t>
            </a:r>
            <a:r>
              <a:rPr lang="en-US" sz="2400" dirty="0" smtClean="0"/>
              <a:t>	60,351</a:t>
            </a:r>
            <a:r>
              <a:rPr lang="en-US" sz="2400" dirty="0"/>
              <a:t/>
            </a:r>
            <a:br>
              <a:rPr lang="en-US" sz="2400" dirty="0"/>
            </a:br>
            <a:r>
              <a:rPr lang="en-US" sz="2400" dirty="0"/>
              <a:t>09/06/2014 </a:t>
            </a:r>
            <a:r>
              <a:rPr lang="en-US" sz="2400" dirty="0" smtClean="0"/>
              <a:t>11/15/2014	0 </a:t>
            </a:r>
            <a:r>
              <a:rPr lang="en-US" sz="2400" dirty="0"/>
              <a:t>2 9 </a:t>
            </a:r>
            <a:r>
              <a:rPr lang="en-US" sz="2400" dirty="0" smtClean="0"/>
              <a:t>	59,654 	11,433</a:t>
            </a:r>
            <a:r>
              <a:rPr lang="en-US" sz="2400" dirty="0"/>
              <a:t/>
            </a:r>
            <a:br>
              <a:rPr lang="en-US" sz="2400" dirty="0"/>
            </a:br>
            <a:r>
              <a:rPr lang="en-US" sz="2400" dirty="0"/>
              <a:t>03/08/2014 09/06/2014 </a:t>
            </a:r>
            <a:r>
              <a:rPr lang="en-US" sz="2400" dirty="0" smtClean="0"/>
              <a:t>	0 </a:t>
            </a:r>
            <a:r>
              <a:rPr lang="en-US" sz="2400" dirty="0"/>
              <a:t>5 28 </a:t>
            </a:r>
            <a:r>
              <a:rPr lang="en-US" sz="2400" dirty="0" smtClean="0"/>
              <a:t>	58,427 	28,888</a:t>
            </a:r>
            <a:r>
              <a:rPr lang="en-US" sz="2400" dirty="0"/>
              <a:t/>
            </a:r>
            <a:br>
              <a:rPr lang="en-US" sz="2400" dirty="0"/>
            </a:br>
            <a:r>
              <a:rPr lang="en-US" sz="2400" dirty="0"/>
              <a:t>11/16/2013 03/08/2014 </a:t>
            </a:r>
            <a:r>
              <a:rPr lang="en-US" sz="2400" dirty="0" smtClean="0"/>
              <a:t>	0 </a:t>
            </a:r>
            <a:r>
              <a:rPr lang="en-US" sz="2400" dirty="0"/>
              <a:t>3 22 </a:t>
            </a:r>
            <a:r>
              <a:rPr lang="en-US" sz="2400" dirty="0" smtClean="0"/>
              <a:t>	58,281 	18,131</a:t>
            </a:r>
            <a:r>
              <a:rPr lang="en-US" sz="2400" dirty="0"/>
              <a:t/>
            </a:r>
            <a:br>
              <a:rPr lang="en-US" sz="2400" dirty="0"/>
            </a:br>
            <a:r>
              <a:rPr lang="en-US" sz="2400" dirty="0"/>
              <a:t>04/01/2013 11/16/2013 </a:t>
            </a:r>
            <a:r>
              <a:rPr lang="en-US" sz="2400" dirty="0" smtClean="0"/>
              <a:t>	0 </a:t>
            </a:r>
            <a:r>
              <a:rPr lang="en-US" sz="2400" dirty="0"/>
              <a:t>7 15 </a:t>
            </a:r>
            <a:r>
              <a:rPr lang="en-US" sz="2400" dirty="0" smtClean="0"/>
              <a:t>	57,704		36,065</a:t>
            </a:r>
            <a:br>
              <a:rPr lang="en-US" sz="2400" dirty="0" smtClean="0"/>
            </a:br>
            <a:r>
              <a:rPr lang="en-US" sz="2400" dirty="0"/>
              <a:t/>
            </a:r>
            <a:br>
              <a:rPr lang="en-US" sz="2400" dirty="0"/>
            </a:br>
            <a:r>
              <a:rPr lang="en-US" sz="2400" dirty="0"/>
              <a:t>Total-3 Average Salary Total: </a:t>
            </a:r>
            <a:r>
              <a:rPr lang="en-US" sz="2400" dirty="0" smtClean="0"/>
              <a:t>59,374</a:t>
            </a:r>
            <a:endParaRPr lang="en-US" sz="2400" b="1" dirty="0" smtClean="0"/>
          </a:p>
        </p:txBody>
      </p:sp>
      <p:sp>
        <p:nvSpPr>
          <p:cNvPr id="8" name="Slide Number Placeholder 7"/>
          <p:cNvSpPr>
            <a:spLocks noGrp="1"/>
          </p:cNvSpPr>
          <p:nvPr>
            <p:ph type="sldNum" sz="quarter" idx="12"/>
          </p:nvPr>
        </p:nvSpPr>
        <p:spPr/>
        <p:txBody>
          <a:bodyPr/>
          <a:lstStyle/>
          <a:p>
            <a:pPr>
              <a:defRPr/>
            </a:pPr>
            <a:fld id="{CBDD7928-7170-4C79-AD39-76FA5D59B8C9}" type="slidenum">
              <a:rPr lang="en-US" smtClean="0"/>
              <a:pPr>
                <a:defRPr/>
              </a:pPr>
              <a:t>38</a:t>
            </a:fld>
            <a:endParaRPr lang="en-US" dirty="0"/>
          </a:p>
        </p:txBody>
      </p:sp>
      <p:sp>
        <p:nvSpPr>
          <p:cNvPr id="36867" name="Rectangle 4"/>
          <p:cNvSpPr>
            <a:spLocks noChangeArrowheads="1"/>
          </p:cNvSpPr>
          <p:nvPr/>
        </p:nvSpPr>
        <p:spPr bwMode="auto">
          <a:xfrm>
            <a:off x="225711" y="3578683"/>
            <a:ext cx="6012535" cy="2209800"/>
          </a:xfrm>
          <a:prstGeom prst="rect">
            <a:avLst/>
          </a:prstGeom>
          <a:noFill/>
          <a:ln w="9525">
            <a:noFill/>
            <a:miter lim="800000"/>
            <a:headEnd/>
            <a:tailEnd/>
          </a:ln>
        </p:spPr>
        <p:txBody>
          <a:bodyPr lIns="92075" tIns="46038" rIns="92075" bIns="46038"/>
          <a:lstStyle/>
          <a:p>
            <a:pPr lvl="5">
              <a:spcBef>
                <a:spcPct val="5000"/>
              </a:spcBef>
            </a:pPr>
            <a:endParaRPr lang="en-US" sz="2800" dirty="0"/>
          </a:p>
        </p:txBody>
      </p:sp>
    </p:spTree>
    <p:extLst>
      <p:ext uri="{BB962C8B-B14F-4D97-AF65-F5344CB8AC3E}">
        <p14:creationId xmlns:p14="http://schemas.microsoft.com/office/powerpoint/2010/main" val="13320305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94670" y="404218"/>
            <a:ext cx="7643935" cy="5539381"/>
          </a:xfrm>
        </p:spPr>
        <p:txBody>
          <a:bodyPr anchor="t">
            <a:noAutofit/>
          </a:bodyPr>
          <a:lstStyle/>
          <a:p>
            <a:pPr algn="l"/>
            <a:r>
              <a:rPr lang="en-US" sz="1000" dirty="0" smtClean="0"/>
              <a:t>Sample high-three calculation from USPS annuity estimate:</a:t>
            </a:r>
            <a:br>
              <a:rPr lang="en-US" sz="1000" dirty="0" smtClean="0"/>
            </a:br>
            <a:r>
              <a:rPr lang="en-US" sz="1000" dirty="0"/>
              <a:t/>
            </a:r>
            <a:br>
              <a:rPr lang="en-US" sz="1000" dirty="0"/>
            </a:br>
            <a:r>
              <a:rPr lang="en-US" sz="1000" dirty="0" smtClean="0"/>
              <a:t>Salary History</a:t>
            </a:r>
            <a:br>
              <a:rPr lang="en-US" sz="1000" dirty="0" smtClean="0"/>
            </a:br>
            <a:r>
              <a:rPr lang="en-US" sz="1000" dirty="0"/>
              <a:t/>
            </a:r>
            <a:br>
              <a:rPr lang="en-US" sz="1000" dirty="0"/>
            </a:br>
            <a:r>
              <a:rPr lang="en-US" sz="1000" u="sng" dirty="0"/>
              <a:t>From</a:t>
            </a:r>
            <a:r>
              <a:rPr lang="en-US" sz="1000" dirty="0"/>
              <a:t> </a:t>
            </a:r>
            <a:r>
              <a:rPr lang="en-US" sz="1000" dirty="0" smtClean="0"/>
              <a:t>	</a:t>
            </a:r>
            <a:r>
              <a:rPr lang="en-US" sz="1000" u="sng" dirty="0" smtClean="0"/>
              <a:t>To</a:t>
            </a:r>
            <a:r>
              <a:rPr lang="en-US" sz="1000" dirty="0" smtClean="0"/>
              <a:t> 	</a:t>
            </a:r>
            <a:r>
              <a:rPr lang="en-US" sz="1000" u="sng" dirty="0" smtClean="0"/>
              <a:t>Yrs </a:t>
            </a:r>
            <a:r>
              <a:rPr lang="en-US" sz="1000" u="sng" dirty="0"/>
              <a:t>Mns Days</a:t>
            </a:r>
            <a:r>
              <a:rPr lang="en-US" sz="1000" dirty="0"/>
              <a:t> </a:t>
            </a:r>
            <a:r>
              <a:rPr lang="en-US" sz="1000" dirty="0" smtClean="0"/>
              <a:t>	</a:t>
            </a:r>
            <a:r>
              <a:rPr lang="en-US" sz="1000" u="sng" dirty="0" smtClean="0"/>
              <a:t>Annual Rate</a:t>
            </a:r>
            <a:r>
              <a:rPr lang="en-US" sz="1000" dirty="0" smtClean="0"/>
              <a:t>  	</a:t>
            </a:r>
            <a:r>
              <a:rPr lang="en-US" sz="1000" u="sng" dirty="0" smtClean="0"/>
              <a:t>Gross Pay</a:t>
            </a:r>
            <a:r>
              <a:rPr lang="en-US" sz="1000" dirty="0"/>
              <a:t/>
            </a:r>
            <a:br>
              <a:rPr lang="en-US" sz="1000" dirty="0"/>
            </a:br>
            <a:r>
              <a:rPr lang="en-US" sz="1000" dirty="0"/>
              <a:t>11/14/2015 </a:t>
            </a:r>
            <a:r>
              <a:rPr lang="en-US" sz="1000" b="1" u="sng" dirty="0"/>
              <a:t>04/01/2016</a:t>
            </a:r>
            <a:r>
              <a:rPr lang="en-US" sz="1000" dirty="0"/>
              <a:t> </a:t>
            </a:r>
            <a:r>
              <a:rPr lang="en-US" sz="1000" dirty="0" smtClean="0"/>
              <a:t>	0     </a:t>
            </a:r>
            <a:r>
              <a:rPr lang="en-US" sz="1000" dirty="0"/>
              <a:t>4 </a:t>
            </a:r>
            <a:r>
              <a:rPr lang="en-US" sz="1000" dirty="0" smtClean="0"/>
              <a:t>       17 	61,097 	23,250</a:t>
            </a:r>
            <a:r>
              <a:rPr lang="en-US" sz="1000" dirty="0"/>
              <a:t/>
            </a:r>
            <a:br>
              <a:rPr lang="en-US" sz="1000" dirty="0"/>
            </a:br>
            <a:r>
              <a:rPr lang="en-US" sz="1000" dirty="0"/>
              <a:t>11/15/2014 11/14/2015 </a:t>
            </a:r>
            <a:r>
              <a:rPr lang="en-US" sz="1000" dirty="0" smtClean="0"/>
              <a:t>	0   11       29 	60,520 	60,351</a:t>
            </a:r>
            <a:r>
              <a:rPr lang="en-US" sz="1000" dirty="0"/>
              <a:t/>
            </a:r>
            <a:br>
              <a:rPr lang="en-US" sz="1000" dirty="0"/>
            </a:br>
            <a:r>
              <a:rPr lang="en-US" sz="1000" dirty="0"/>
              <a:t>09/06/2014 </a:t>
            </a:r>
            <a:r>
              <a:rPr lang="en-US" sz="1000" dirty="0" smtClean="0"/>
              <a:t>11/15/2014	0     2         9 	59,654 	11,433</a:t>
            </a:r>
            <a:r>
              <a:rPr lang="en-US" sz="1000" dirty="0"/>
              <a:t/>
            </a:r>
            <a:br>
              <a:rPr lang="en-US" sz="1000" dirty="0"/>
            </a:br>
            <a:r>
              <a:rPr lang="en-US" sz="1000" dirty="0"/>
              <a:t>03/08/2014 09/06/2014 </a:t>
            </a:r>
            <a:r>
              <a:rPr lang="en-US" sz="1000" dirty="0" smtClean="0"/>
              <a:t>	0     5       28 	58,427 	28,888</a:t>
            </a:r>
            <a:r>
              <a:rPr lang="en-US" sz="1000" dirty="0"/>
              <a:t/>
            </a:r>
            <a:br>
              <a:rPr lang="en-US" sz="1000" dirty="0"/>
            </a:br>
            <a:r>
              <a:rPr lang="en-US" sz="1000" dirty="0"/>
              <a:t>11/16/2013 03/08/2014 </a:t>
            </a:r>
            <a:r>
              <a:rPr lang="en-US" sz="1000" dirty="0" smtClean="0"/>
              <a:t>	0     3       22 	58,281 	18,131</a:t>
            </a:r>
            <a:r>
              <a:rPr lang="en-US" sz="1000" dirty="0"/>
              <a:t/>
            </a:r>
            <a:br>
              <a:rPr lang="en-US" sz="1000" dirty="0"/>
            </a:br>
            <a:r>
              <a:rPr lang="en-US" sz="1000" b="1" u="sng" dirty="0"/>
              <a:t>04/01/2013</a:t>
            </a:r>
            <a:r>
              <a:rPr lang="en-US" sz="1000" dirty="0"/>
              <a:t> 11/16/2013 </a:t>
            </a:r>
            <a:r>
              <a:rPr lang="en-US" sz="1000" dirty="0" smtClean="0"/>
              <a:t>	0     7       15 	57,704	36,065</a:t>
            </a:r>
            <a:br>
              <a:rPr lang="en-US" sz="1000" dirty="0" smtClean="0"/>
            </a:br>
            <a:r>
              <a:rPr lang="en-US" sz="1000" dirty="0"/>
              <a:t/>
            </a:r>
            <a:br>
              <a:rPr lang="en-US" sz="1000" dirty="0"/>
            </a:br>
            <a:r>
              <a:rPr lang="en-US" sz="1000" dirty="0"/>
              <a:t>Total-3 Average </a:t>
            </a:r>
            <a:r>
              <a:rPr lang="en-US" sz="1000" dirty="0" smtClean="0"/>
              <a:t>Salary </a:t>
            </a:r>
            <a:r>
              <a:rPr lang="en-US" sz="1000" dirty="0"/>
              <a:t>Total: </a:t>
            </a:r>
            <a:r>
              <a:rPr lang="en-US" sz="1000" dirty="0" smtClean="0"/>
              <a:t>59,374</a:t>
            </a:r>
            <a:r>
              <a:rPr lang="en-US" sz="1000" dirty="0"/>
              <a:t/>
            </a:r>
            <a:br>
              <a:rPr lang="en-US" sz="1000" dirty="0"/>
            </a:br>
            <a:r>
              <a:rPr lang="en-US" sz="2800" dirty="0"/>
              <a:t/>
            </a:r>
            <a:br>
              <a:rPr lang="en-US" sz="2800" dirty="0"/>
            </a:br>
            <a:r>
              <a:rPr lang="en-US" sz="2800" dirty="0" smtClean="0"/>
              <a:t>Salary history high-3 calculation explained:</a:t>
            </a:r>
            <a:br>
              <a:rPr lang="en-US" sz="2800" dirty="0" smtClean="0"/>
            </a:br>
            <a:r>
              <a:rPr lang="en-US" sz="2800" dirty="0"/>
              <a:t/>
            </a:r>
            <a:br>
              <a:rPr lang="en-US" sz="2800" dirty="0"/>
            </a:br>
            <a:r>
              <a:rPr lang="en-US" sz="2000" dirty="0" smtClean="0"/>
              <a:t>Bottom left date (</a:t>
            </a:r>
            <a:r>
              <a:rPr lang="en-US" sz="2000" b="1" u="sng" dirty="0" smtClean="0"/>
              <a:t>04/01/2013</a:t>
            </a:r>
            <a:r>
              <a:rPr lang="en-US" sz="2000" dirty="0" smtClean="0"/>
              <a:t>) is three years prior to retirement date (</a:t>
            </a:r>
            <a:r>
              <a:rPr lang="en-US" sz="2000" b="1" u="sng" dirty="0" smtClean="0"/>
              <a:t>04/01/2016</a:t>
            </a:r>
            <a:r>
              <a:rPr lang="en-US" sz="2000" dirty="0" smtClean="0"/>
              <a:t>) indicated in top right position.</a:t>
            </a:r>
            <a:br>
              <a:rPr lang="en-US" sz="2000" dirty="0" smtClean="0"/>
            </a:br>
            <a:r>
              <a:rPr lang="en-US" sz="2000" dirty="0" smtClean="0"/>
              <a:t>11/16/2013 was date of contractual increase, so basic pay went up</a:t>
            </a:r>
            <a:br>
              <a:rPr lang="en-US" sz="2000" dirty="0" smtClean="0"/>
            </a:br>
            <a:r>
              <a:rPr lang="en-US" sz="2000" dirty="0" smtClean="0"/>
              <a:t>03/08/2014 was date of COLA increase, so basic pay went up</a:t>
            </a:r>
            <a:br>
              <a:rPr lang="en-US" sz="2000" dirty="0" smtClean="0"/>
            </a:br>
            <a:r>
              <a:rPr lang="en-US" sz="2000" dirty="0" smtClean="0"/>
              <a:t>09/06/2014 was date of COLA increase, so basic pay went up</a:t>
            </a:r>
            <a:br>
              <a:rPr lang="en-US" sz="2000" dirty="0" smtClean="0"/>
            </a:br>
            <a:r>
              <a:rPr lang="en-US" sz="2000" dirty="0" smtClean="0"/>
              <a:t>11/15/2014 was date of contractual increase, so basic pay went up</a:t>
            </a:r>
            <a:br>
              <a:rPr lang="en-US" sz="2000" dirty="0" smtClean="0"/>
            </a:br>
            <a:r>
              <a:rPr lang="en-US" sz="2000" dirty="0" smtClean="0"/>
              <a:t>11/14/2015 was date contractual increase, so basic pay went up</a:t>
            </a:r>
            <a:endParaRPr lang="en-US" sz="1000" b="1" dirty="0" smtClean="0"/>
          </a:p>
        </p:txBody>
      </p:sp>
      <p:sp>
        <p:nvSpPr>
          <p:cNvPr id="8" name="Slide Number Placeholder 7"/>
          <p:cNvSpPr>
            <a:spLocks noGrp="1"/>
          </p:cNvSpPr>
          <p:nvPr>
            <p:ph type="sldNum" sz="quarter" idx="12"/>
          </p:nvPr>
        </p:nvSpPr>
        <p:spPr/>
        <p:txBody>
          <a:bodyPr/>
          <a:lstStyle/>
          <a:p>
            <a:pPr>
              <a:defRPr/>
            </a:pPr>
            <a:fld id="{CBDD7928-7170-4C79-AD39-76FA5D59B8C9}" type="slidenum">
              <a:rPr lang="en-US" smtClean="0"/>
              <a:pPr>
                <a:defRPr/>
              </a:pPr>
              <a:t>39</a:t>
            </a:fld>
            <a:endParaRPr lang="en-US" dirty="0"/>
          </a:p>
        </p:txBody>
      </p:sp>
      <p:sp>
        <p:nvSpPr>
          <p:cNvPr id="36867" name="Rectangle 4"/>
          <p:cNvSpPr>
            <a:spLocks noChangeArrowheads="1"/>
          </p:cNvSpPr>
          <p:nvPr/>
        </p:nvSpPr>
        <p:spPr bwMode="auto">
          <a:xfrm>
            <a:off x="225711" y="3578683"/>
            <a:ext cx="6012535" cy="2209800"/>
          </a:xfrm>
          <a:prstGeom prst="rect">
            <a:avLst/>
          </a:prstGeom>
          <a:noFill/>
          <a:ln w="9525">
            <a:noFill/>
            <a:miter lim="800000"/>
            <a:headEnd/>
            <a:tailEnd/>
          </a:ln>
        </p:spPr>
        <p:txBody>
          <a:bodyPr lIns="92075" tIns="46038" rIns="92075" bIns="46038"/>
          <a:lstStyle/>
          <a:p>
            <a:pPr lvl="5">
              <a:spcBef>
                <a:spcPct val="5000"/>
              </a:spcBef>
            </a:pPr>
            <a:endParaRPr lang="en-US" sz="2800" dirty="0"/>
          </a:p>
        </p:txBody>
      </p:sp>
    </p:spTree>
    <p:extLst>
      <p:ext uri="{BB962C8B-B14F-4D97-AF65-F5344CB8AC3E}">
        <p14:creationId xmlns:p14="http://schemas.microsoft.com/office/powerpoint/2010/main" val="1799350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878359" y="257176"/>
            <a:ext cx="7200900" cy="920750"/>
          </a:xfrm>
        </p:spPr>
        <p:txBody>
          <a:bodyPr/>
          <a:lstStyle/>
          <a:p>
            <a:pPr eaLnBrk="1" hangingPunct="1"/>
            <a:r>
              <a:rPr lang="en-US" sz="3200" b="1" dirty="0" smtClean="0"/>
              <a:t>Retirement System Statistics</a:t>
            </a:r>
          </a:p>
        </p:txBody>
      </p:sp>
      <p:sp>
        <p:nvSpPr>
          <p:cNvPr id="7" name="Slide Number Placeholder 6"/>
          <p:cNvSpPr>
            <a:spLocks noGrp="1"/>
          </p:cNvSpPr>
          <p:nvPr>
            <p:ph type="sldNum" sz="quarter" idx="12"/>
          </p:nvPr>
        </p:nvSpPr>
        <p:spPr/>
        <p:txBody>
          <a:bodyPr>
            <a:normAutofit/>
          </a:bodyPr>
          <a:lstStyle/>
          <a:p>
            <a:pPr>
              <a:defRPr/>
            </a:pPr>
            <a:fld id="{CBDD7928-7170-4C79-AD39-76FA5D59B8C9}" type="slidenum">
              <a:rPr lang="en-US" smtClean="0"/>
              <a:pPr>
                <a:defRPr/>
              </a:pPr>
              <a:t>4</a:t>
            </a:fld>
            <a:endParaRPr lang="en-US" dirty="0"/>
          </a:p>
        </p:txBody>
      </p:sp>
      <p:sp>
        <p:nvSpPr>
          <p:cNvPr id="6147" name="Rectangle 3"/>
          <p:cNvSpPr>
            <a:spLocks noChangeArrowheads="1"/>
          </p:cNvSpPr>
          <p:nvPr/>
        </p:nvSpPr>
        <p:spPr bwMode="auto">
          <a:xfrm>
            <a:off x="983352" y="1278759"/>
            <a:ext cx="7516813" cy="5539978"/>
          </a:xfrm>
          <a:prstGeom prst="rect">
            <a:avLst/>
          </a:prstGeom>
          <a:noFill/>
          <a:ln w="12700">
            <a:noFill/>
            <a:miter lim="800000"/>
            <a:headEnd type="none" w="sm" len="sm"/>
            <a:tailEnd type="none" w="sm" len="sm"/>
          </a:ln>
        </p:spPr>
        <p:txBody>
          <a:bodyPr>
            <a:spAutoFit/>
          </a:bodyPr>
          <a:lstStyle/>
          <a:p>
            <a:pPr marL="350838" indent="-350838" eaLnBrk="0" hangingPunct="0">
              <a:spcBef>
                <a:spcPts val="1200"/>
              </a:spcBef>
              <a:buFontTx/>
              <a:buChar char="•"/>
            </a:pPr>
            <a:endParaRPr lang="en-US" sz="2800" dirty="0" smtClean="0"/>
          </a:p>
          <a:p>
            <a:pPr marL="350838" indent="-350838" eaLnBrk="0" hangingPunct="0">
              <a:spcBef>
                <a:spcPts val="1200"/>
              </a:spcBef>
              <a:buFontTx/>
              <a:buChar char="•"/>
            </a:pPr>
            <a:r>
              <a:rPr lang="en-US" sz="2800" dirty="0" smtClean="0"/>
              <a:t>CSRS	1,400,000 annuitants*</a:t>
            </a:r>
          </a:p>
          <a:p>
            <a:pPr marL="350838" indent="-350838" eaLnBrk="0" hangingPunct="0">
              <a:spcBef>
                <a:spcPts val="1200"/>
              </a:spcBef>
            </a:pPr>
            <a:r>
              <a:rPr lang="en-US" sz="2800" dirty="0" smtClean="0"/>
              <a:t>			274,000 current employees**</a:t>
            </a:r>
            <a:endParaRPr lang="en-US" sz="2800" dirty="0"/>
          </a:p>
          <a:p>
            <a:pPr marL="350838" indent="-350838" eaLnBrk="0" hangingPunct="0">
              <a:spcBef>
                <a:spcPts val="1200"/>
              </a:spcBef>
              <a:buFontTx/>
              <a:buChar char="•"/>
            </a:pPr>
            <a:r>
              <a:rPr lang="en-US" sz="2800" dirty="0" smtClean="0"/>
              <a:t>FERS	280,000 annuitants*</a:t>
            </a:r>
          </a:p>
          <a:p>
            <a:pPr marL="350838" indent="-350838" eaLnBrk="0" hangingPunct="0">
              <a:spcBef>
                <a:spcPts val="1200"/>
              </a:spcBef>
            </a:pPr>
            <a:r>
              <a:rPr lang="en-US" sz="2800" dirty="0" smtClean="0"/>
              <a:t>			2,477,000 current employees**</a:t>
            </a:r>
          </a:p>
          <a:p>
            <a:pPr marL="350838" indent="-350838" eaLnBrk="0" hangingPunct="0">
              <a:spcBef>
                <a:spcPts val="1200"/>
              </a:spcBef>
            </a:pPr>
            <a:r>
              <a:rPr lang="en-US" sz="2800" dirty="0" smtClean="0"/>
              <a:t>•	USPS	36,000 CSRS employees in 2016</a:t>
            </a:r>
          </a:p>
          <a:p>
            <a:pPr marL="350838" indent="-350838" eaLnBrk="0" hangingPunct="0">
              <a:spcBef>
                <a:spcPts val="1200"/>
              </a:spcBef>
            </a:pPr>
            <a:endParaRPr lang="en-US" sz="2800" dirty="0" smtClean="0"/>
          </a:p>
          <a:p>
            <a:pPr marL="350838" indent="-350838" eaLnBrk="0" hangingPunct="0">
              <a:spcBef>
                <a:spcPts val="1200"/>
              </a:spcBef>
            </a:pPr>
            <a:r>
              <a:rPr lang="en-US" dirty="0" smtClean="0"/>
              <a:t>*2011 data</a:t>
            </a:r>
          </a:p>
          <a:p>
            <a:pPr marL="350838" indent="-350838" eaLnBrk="0" hangingPunct="0">
              <a:spcBef>
                <a:spcPts val="1200"/>
              </a:spcBef>
            </a:pPr>
            <a:r>
              <a:rPr lang="en-US" dirty="0" smtClean="0"/>
              <a:t>**2013 data </a:t>
            </a:r>
            <a:r>
              <a:rPr lang="en-US" sz="1100" dirty="0" smtClean="0"/>
              <a:t>CRS RL30387 3/10/15</a:t>
            </a:r>
            <a:endParaRPr lang="en-US" sz="2800" dirty="0"/>
          </a:p>
          <a:p>
            <a:pPr marL="350838" indent="-350838">
              <a:spcBef>
                <a:spcPts val="1200"/>
              </a:spcBef>
              <a:spcAft>
                <a:spcPct val="20000"/>
              </a:spcAft>
              <a:buFontTx/>
              <a:buChar char="•"/>
            </a:pPr>
            <a:endParaRPr lang="en-US"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94670" y="404218"/>
            <a:ext cx="7643935" cy="5539381"/>
          </a:xfrm>
        </p:spPr>
        <p:txBody>
          <a:bodyPr anchor="t">
            <a:noAutofit/>
          </a:bodyPr>
          <a:lstStyle/>
          <a:p>
            <a:pPr algn="l"/>
            <a:r>
              <a:rPr lang="en-US" sz="2400" b="1" dirty="0" smtClean="0"/>
              <a:t/>
            </a:r>
            <a:br>
              <a:rPr lang="en-US" sz="2400" b="1" dirty="0" smtClean="0"/>
            </a:br>
            <a:r>
              <a:rPr lang="en-US" sz="2400" b="1" dirty="0"/>
              <a:t/>
            </a:r>
            <a:br>
              <a:rPr lang="en-US" sz="2400" b="1" dirty="0"/>
            </a:br>
            <a:endParaRPr lang="en-US" sz="2400" b="1" dirty="0" smtClean="0"/>
          </a:p>
        </p:txBody>
      </p:sp>
      <p:sp>
        <p:nvSpPr>
          <p:cNvPr id="8" name="Slide Number Placeholder 7"/>
          <p:cNvSpPr>
            <a:spLocks noGrp="1"/>
          </p:cNvSpPr>
          <p:nvPr>
            <p:ph type="sldNum" sz="quarter" idx="12"/>
          </p:nvPr>
        </p:nvSpPr>
        <p:spPr/>
        <p:txBody>
          <a:bodyPr/>
          <a:lstStyle/>
          <a:p>
            <a:pPr>
              <a:defRPr/>
            </a:pPr>
            <a:fld id="{CBDD7928-7170-4C79-AD39-76FA5D59B8C9}" type="slidenum">
              <a:rPr lang="en-US" smtClean="0"/>
              <a:pPr>
                <a:defRPr/>
              </a:pPr>
              <a:t>40</a:t>
            </a:fld>
            <a:endParaRPr lang="en-US" dirty="0"/>
          </a:p>
        </p:txBody>
      </p:sp>
      <p:sp>
        <p:nvSpPr>
          <p:cNvPr id="36867" name="Rectangle 4"/>
          <p:cNvSpPr>
            <a:spLocks noChangeArrowheads="1"/>
          </p:cNvSpPr>
          <p:nvPr/>
        </p:nvSpPr>
        <p:spPr bwMode="auto">
          <a:xfrm>
            <a:off x="225711" y="3578683"/>
            <a:ext cx="6012535" cy="2209800"/>
          </a:xfrm>
          <a:prstGeom prst="rect">
            <a:avLst/>
          </a:prstGeom>
          <a:noFill/>
          <a:ln w="9525">
            <a:noFill/>
            <a:miter lim="800000"/>
            <a:headEnd/>
            <a:tailEnd/>
          </a:ln>
        </p:spPr>
        <p:txBody>
          <a:bodyPr lIns="92075" tIns="46038" rIns="92075" bIns="46038"/>
          <a:lstStyle/>
          <a:p>
            <a:pPr lvl="5">
              <a:spcBef>
                <a:spcPct val="5000"/>
              </a:spcBef>
            </a:pPr>
            <a:endParaRPr lang="en-US" sz="2800"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04" y="670559"/>
            <a:ext cx="7419701" cy="4990742"/>
          </a:xfrm>
          <a:prstGeom prst="rect">
            <a:avLst/>
          </a:prstGeom>
          <a:noFill/>
          <a:ln>
            <a:noFill/>
          </a:ln>
        </p:spPr>
      </p:pic>
    </p:spTree>
    <p:extLst>
      <p:ext uri="{BB962C8B-B14F-4D97-AF65-F5344CB8AC3E}">
        <p14:creationId xmlns:p14="http://schemas.microsoft.com/office/powerpoint/2010/main" val="868383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830959" y="435426"/>
            <a:ext cx="7315200" cy="884238"/>
          </a:xfrm>
        </p:spPr>
        <p:txBody>
          <a:bodyPr/>
          <a:lstStyle/>
          <a:p>
            <a:pPr eaLnBrk="1" hangingPunct="1"/>
            <a:r>
              <a:rPr lang="en-US" sz="3200" b="1" dirty="0" smtClean="0"/>
              <a:t>General Formula</a:t>
            </a:r>
          </a:p>
        </p:txBody>
      </p:sp>
      <p:sp>
        <p:nvSpPr>
          <p:cNvPr id="15" name="Slide Number Placeholder 14"/>
          <p:cNvSpPr>
            <a:spLocks noGrp="1"/>
          </p:cNvSpPr>
          <p:nvPr>
            <p:ph type="sldNum" sz="quarter" idx="12"/>
          </p:nvPr>
        </p:nvSpPr>
        <p:spPr/>
        <p:txBody>
          <a:bodyPr/>
          <a:lstStyle/>
          <a:p>
            <a:pPr>
              <a:defRPr/>
            </a:pPr>
            <a:fld id="{CBDD7928-7170-4C79-AD39-76FA5D59B8C9}" type="slidenum">
              <a:rPr lang="en-US" smtClean="0"/>
              <a:pPr>
                <a:defRPr/>
              </a:pPr>
              <a:t>41</a:t>
            </a:fld>
            <a:endParaRPr lang="en-US" dirty="0"/>
          </a:p>
        </p:txBody>
      </p:sp>
      <p:sp>
        <p:nvSpPr>
          <p:cNvPr id="37891" name="Rectangle 3"/>
          <p:cNvSpPr>
            <a:spLocks noChangeArrowheads="1"/>
          </p:cNvSpPr>
          <p:nvPr/>
        </p:nvSpPr>
        <p:spPr bwMode="auto">
          <a:xfrm>
            <a:off x="812815" y="1524002"/>
            <a:ext cx="34290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CSRS</a:t>
            </a:r>
          </a:p>
        </p:txBody>
      </p:sp>
      <p:sp>
        <p:nvSpPr>
          <p:cNvPr id="37892" name="Text Box 4"/>
          <p:cNvSpPr txBox="1">
            <a:spLocks noChangeArrowheads="1"/>
          </p:cNvSpPr>
          <p:nvPr/>
        </p:nvSpPr>
        <p:spPr bwMode="auto">
          <a:xfrm>
            <a:off x="5105400" y="1539877"/>
            <a:ext cx="40386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FERS</a:t>
            </a:r>
          </a:p>
        </p:txBody>
      </p:sp>
      <p:sp>
        <p:nvSpPr>
          <p:cNvPr id="37893" name="Line 5"/>
          <p:cNvSpPr>
            <a:spLocks noChangeShapeType="1"/>
          </p:cNvSpPr>
          <p:nvPr/>
        </p:nvSpPr>
        <p:spPr bwMode="auto">
          <a:xfrm>
            <a:off x="4833257" y="1611086"/>
            <a:ext cx="0" cy="4528458"/>
          </a:xfrm>
          <a:prstGeom prst="line">
            <a:avLst/>
          </a:prstGeom>
          <a:noFill/>
          <a:ln w="76200">
            <a:solidFill>
              <a:srgbClr val="0033CC"/>
            </a:solidFill>
            <a:round/>
            <a:headEnd type="none" w="sm" len="sm"/>
            <a:tailEnd type="none" w="sm" len="sm"/>
          </a:ln>
        </p:spPr>
        <p:txBody>
          <a:bodyPr/>
          <a:lstStyle/>
          <a:p>
            <a:endParaRPr lang="en-US" dirty="0"/>
          </a:p>
        </p:txBody>
      </p:sp>
      <p:sp>
        <p:nvSpPr>
          <p:cNvPr id="37894" name="Text Box 6"/>
          <p:cNvSpPr txBox="1">
            <a:spLocks noChangeArrowheads="1"/>
          </p:cNvSpPr>
          <p:nvPr/>
        </p:nvSpPr>
        <p:spPr bwMode="auto">
          <a:xfrm>
            <a:off x="254016" y="2408239"/>
            <a:ext cx="4114800" cy="2062103"/>
          </a:xfrm>
          <a:prstGeom prst="rect">
            <a:avLst/>
          </a:prstGeom>
          <a:noFill/>
          <a:ln w="12700">
            <a:noFill/>
            <a:miter lim="800000"/>
            <a:headEnd type="none" w="sm" len="sm"/>
            <a:tailEnd type="none" w="sm" len="sm"/>
          </a:ln>
        </p:spPr>
        <p:txBody>
          <a:bodyPr>
            <a:spAutoFit/>
          </a:bodyPr>
          <a:lstStyle/>
          <a:p>
            <a:pPr algn="ctr" eaLnBrk="0" hangingPunct="0"/>
            <a:r>
              <a:rPr lang="en-US" sz="3200" dirty="0"/>
              <a:t>1.5%  </a:t>
            </a:r>
            <a:r>
              <a:rPr lang="en-US" sz="3200" b="1" dirty="0"/>
              <a:t>x</a:t>
            </a:r>
            <a:r>
              <a:rPr lang="en-US" sz="3200" dirty="0"/>
              <a:t> 5 years </a:t>
            </a:r>
            <a:r>
              <a:rPr lang="en-US" sz="3200" b="1" dirty="0"/>
              <a:t>+</a:t>
            </a:r>
          </a:p>
          <a:p>
            <a:pPr algn="ctr" eaLnBrk="0" hangingPunct="0"/>
            <a:r>
              <a:rPr lang="en-US" sz="3200" dirty="0"/>
              <a:t>1.75%</a:t>
            </a:r>
            <a:r>
              <a:rPr lang="en-US" sz="3200" b="1" dirty="0"/>
              <a:t>x</a:t>
            </a:r>
            <a:r>
              <a:rPr lang="en-US" sz="3200" dirty="0"/>
              <a:t> 5 years </a:t>
            </a:r>
            <a:r>
              <a:rPr lang="en-US" sz="3200" b="1" dirty="0"/>
              <a:t>+</a:t>
            </a:r>
          </a:p>
          <a:p>
            <a:pPr algn="ctr" eaLnBrk="0" hangingPunct="0"/>
            <a:r>
              <a:rPr lang="en-US" sz="3200" dirty="0"/>
              <a:t>2% </a:t>
            </a:r>
            <a:r>
              <a:rPr lang="en-US" sz="3200" b="1" dirty="0"/>
              <a:t>x</a:t>
            </a:r>
            <a:r>
              <a:rPr lang="en-US" sz="3200" dirty="0"/>
              <a:t> service over</a:t>
            </a:r>
          </a:p>
          <a:p>
            <a:pPr algn="ctr" eaLnBrk="0" hangingPunct="0"/>
            <a:r>
              <a:rPr lang="en-US" sz="3200" dirty="0"/>
              <a:t> 10 years</a:t>
            </a:r>
          </a:p>
        </p:txBody>
      </p:sp>
      <p:sp>
        <p:nvSpPr>
          <p:cNvPr id="37895" name="Line 7"/>
          <p:cNvSpPr>
            <a:spLocks noChangeShapeType="1"/>
          </p:cNvSpPr>
          <p:nvPr/>
        </p:nvSpPr>
        <p:spPr bwMode="auto">
          <a:xfrm>
            <a:off x="801931" y="4419600"/>
            <a:ext cx="3124200" cy="0"/>
          </a:xfrm>
          <a:prstGeom prst="line">
            <a:avLst/>
          </a:prstGeom>
          <a:noFill/>
          <a:ln w="38100">
            <a:solidFill>
              <a:schemeClr val="tx1"/>
            </a:solidFill>
            <a:round/>
            <a:headEnd type="none" w="sm" len="sm"/>
            <a:tailEnd type="none" w="sm" len="sm"/>
          </a:ln>
        </p:spPr>
        <p:txBody>
          <a:bodyPr/>
          <a:lstStyle/>
          <a:p>
            <a:endParaRPr lang="en-US" dirty="0"/>
          </a:p>
        </p:txBody>
      </p:sp>
      <p:sp>
        <p:nvSpPr>
          <p:cNvPr id="37897" name="Text Box 9"/>
          <p:cNvSpPr txBox="1">
            <a:spLocks noChangeArrowheads="1"/>
          </p:cNvSpPr>
          <p:nvPr/>
        </p:nvSpPr>
        <p:spPr bwMode="auto">
          <a:xfrm>
            <a:off x="5486403" y="2953656"/>
            <a:ext cx="3319463" cy="1569660"/>
          </a:xfrm>
          <a:prstGeom prst="rect">
            <a:avLst/>
          </a:prstGeom>
          <a:noFill/>
          <a:ln w="12700">
            <a:noFill/>
            <a:miter lim="800000"/>
            <a:headEnd type="none" w="sm" len="sm"/>
            <a:tailEnd type="none" w="sm" len="sm"/>
          </a:ln>
        </p:spPr>
        <p:txBody>
          <a:bodyPr>
            <a:spAutoFit/>
          </a:bodyPr>
          <a:lstStyle/>
          <a:p>
            <a:pPr algn="ctr" eaLnBrk="0" hangingPunct="0"/>
            <a:r>
              <a:rPr lang="en-US" sz="3200" dirty="0"/>
              <a:t>1% or 1.1</a:t>
            </a:r>
            <a:r>
              <a:rPr lang="en-US" sz="3200" dirty="0" smtClean="0"/>
              <a:t>%* </a:t>
            </a:r>
            <a:r>
              <a:rPr lang="en-US" sz="3200" b="1" dirty="0"/>
              <a:t>x </a:t>
            </a:r>
            <a:r>
              <a:rPr lang="en-US" sz="3200" dirty="0"/>
              <a:t>years of </a:t>
            </a:r>
            <a:r>
              <a:rPr lang="en-US" sz="3200" dirty="0" smtClean="0"/>
              <a:t>service</a:t>
            </a:r>
          </a:p>
          <a:p>
            <a:pPr algn="ctr" eaLnBrk="0" hangingPunct="0"/>
            <a:endParaRPr lang="en-US" sz="3200" dirty="0"/>
          </a:p>
        </p:txBody>
      </p:sp>
      <p:sp>
        <p:nvSpPr>
          <p:cNvPr id="37898" name="Line 10"/>
          <p:cNvSpPr>
            <a:spLocks noChangeShapeType="1"/>
          </p:cNvSpPr>
          <p:nvPr/>
        </p:nvSpPr>
        <p:spPr bwMode="auto">
          <a:xfrm>
            <a:off x="5562600" y="4434114"/>
            <a:ext cx="3124200" cy="0"/>
          </a:xfrm>
          <a:prstGeom prst="line">
            <a:avLst/>
          </a:prstGeom>
          <a:noFill/>
          <a:ln w="38100">
            <a:solidFill>
              <a:schemeClr val="tx1"/>
            </a:solidFill>
            <a:round/>
            <a:headEnd type="none" w="sm" len="sm"/>
            <a:tailEnd type="none" w="sm" len="sm"/>
          </a:ln>
        </p:spPr>
        <p:txBody>
          <a:bodyPr/>
          <a:lstStyle/>
          <a:p>
            <a:endParaRPr lang="en-US" dirty="0"/>
          </a:p>
        </p:txBody>
      </p:sp>
      <p:sp>
        <p:nvSpPr>
          <p:cNvPr id="37899" name="Text Box 11"/>
          <p:cNvSpPr txBox="1">
            <a:spLocks noChangeArrowheads="1"/>
          </p:cNvSpPr>
          <p:nvPr/>
        </p:nvSpPr>
        <p:spPr bwMode="auto">
          <a:xfrm>
            <a:off x="5378366" y="5129743"/>
            <a:ext cx="3429000" cy="1569660"/>
          </a:xfrm>
          <a:prstGeom prst="rect">
            <a:avLst/>
          </a:prstGeom>
          <a:noFill/>
          <a:ln w="12700">
            <a:noFill/>
            <a:miter lim="800000"/>
            <a:headEnd type="none" w="sm" len="sm"/>
            <a:tailEnd type="none" w="sm" len="sm"/>
          </a:ln>
        </p:spPr>
        <p:txBody>
          <a:bodyPr>
            <a:spAutoFit/>
          </a:bodyPr>
          <a:lstStyle/>
          <a:p>
            <a:pPr algn="ctr" eaLnBrk="0" hangingPunct="0"/>
            <a:r>
              <a:rPr lang="en-US" sz="3200" dirty="0" smtClean="0"/>
              <a:t>*1.1% if age 62 (or older) with 20 (or more) years</a:t>
            </a:r>
            <a:endParaRPr lang="en-US"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918043" y="381000"/>
            <a:ext cx="7315200" cy="808038"/>
          </a:xfrm>
        </p:spPr>
        <p:txBody>
          <a:bodyPr/>
          <a:lstStyle/>
          <a:p>
            <a:pPr eaLnBrk="1" hangingPunct="1"/>
            <a:r>
              <a:rPr lang="en-US" sz="3200" b="1" dirty="0" smtClean="0"/>
              <a:t>General Formula</a:t>
            </a:r>
          </a:p>
        </p:txBody>
      </p:sp>
      <p:sp>
        <p:nvSpPr>
          <p:cNvPr id="23" name="Slide Number Placeholder 22"/>
          <p:cNvSpPr>
            <a:spLocks noGrp="1"/>
          </p:cNvSpPr>
          <p:nvPr>
            <p:ph type="sldNum" sz="quarter" idx="12"/>
          </p:nvPr>
        </p:nvSpPr>
        <p:spPr/>
        <p:txBody>
          <a:bodyPr/>
          <a:lstStyle/>
          <a:p>
            <a:pPr>
              <a:defRPr/>
            </a:pPr>
            <a:fld id="{CBDD7928-7170-4C79-AD39-76FA5D59B8C9}" type="slidenum">
              <a:rPr lang="en-US" smtClean="0"/>
              <a:pPr>
                <a:defRPr/>
              </a:pPr>
              <a:t>42</a:t>
            </a:fld>
            <a:endParaRPr lang="en-US" dirty="0"/>
          </a:p>
        </p:txBody>
      </p:sp>
      <p:sp>
        <p:nvSpPr>
          <p:cNvPr id="38915" name="Line 3"/>
          <p:cNvSpPr>
            <a:spLocks noChangeShapeType="1"/>
          </p:cNvSpPr>
          <p:nvPr/>
        </p:nvSpPr>
        <p:spPr bwMode="auto">
          <a:xfrm>
            <a:off x="5021943" y="2685131"/>
            <a:ext cx="13844" cy="2721429"/>
          </a:xfrm>
          <a:prstGeom prst="line">
            <a:avLst/>
          </a:prstGeom>
          <a:noFill/>
          <a:ln w="76200">
            <a:solidFill>
              <a:srgbClr val="0033CC"/>
            </a:solidFill>
            <a:round/>
            <a:headEnd type="none" w="sm" len="sm"/>
            <a:tailEnd type="none" w="sm" len="sm"/>
          </a:ln>
        </p:spPr>
        <p:txBody>
          <a:bodyPr/>
          <a:lstStyle/>
          <a:p>
            <a:endParaRPr lang="en-US" dirty="0"/>
          </a:p>
        </p:txBody>
      </p:sp>
      <p:sp>
        <p:nvSpPr>
          <p:cNvPr id="38917" name="Text Box 9"/>
          <p:cNvSpPr txBox="1">
            <a:spLocks noChangeArrowheads="1"/>
          </p:cNvSpPr>
          <p:nvPr/>
        </p:nvSpPr>
        <p:spPr bwMode="auto">
          <a:xfrm>
            <a:off x="881755" y="1219201"/>
            <a:ext cx="7543800" cy="52322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2800" dirty="0"/>
              <a:t>30 Years Total Service</a:t>
            </a:r>
          </a:p>
        </p:txBody>
      </p:sp>
      <p:grpSp>
        <p:nvGrpSpPr>
          <p:cNvPr id="38918" name="Group 19"/>
          <p:cNvGrpSpPr>
            <a:grpSpLocks/>
          </p:cNvGrpSpPr>
          <p:nvPr/>
        </p:nvGrpSpPr>
        <p:grpSpPr bwMode="auto">
          <a:xfrm>
            <a:off x="529788" y="3331003"/>
            <a:ext cx="4191000" cy="2413000"/>
            <a:chOff x="480" y="1296"/>
            <a:chExt cx="2640" cy="1520"/>
          </a:xfrm>
        </p:grpSpPr>
        <p:sp>
          <p:nvSpPr>
            <p:cNvPr id="38922" name="Text Box 4"/>
            <p:cNvSpPr txBox="1">
              <a:spLocks noChangeArrowheads="1"/>
            </p:cNvSpPr>
            <p:nvPr/>
          </p:nvSpPr>
          <p:spPr bwMode="auto">
            <a:xfrm>
              <a:off x="480" y="1296"/>
              <a:ext cx="1440" cy="36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3200" dirty="0"/>
                <a:t>1.5% x 5</a:t>
              </a:r>
            </a:p>
          </p:txBody>
        </p:sp>
        <p:sp>
          <p:nvSpPr>
            <p:cNvPr id="38923" name="Text Box 5"/>
            <p:cNvSpPr txBox="1">
              <a:spLocks noChangeArrowheads="1"/>
            </p:cNvSpPr>
            <p:nvPr/>
          </p:nvSpPr>
          <p:spPr bwMode="auto">
            <a:xfrm>
              <a:off x="480" y="1632"/>
              <a:ext cx="1536" cy="36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3200" dirty="0"/>
                <a:t>1.75% x 5</a:t>
              </a:r>
            </a:p>
          </p:txBody>
        </p:sp>
        <p:sp>
          <p:nvSpPr>
            <p:cNvPr id="38924" name="Text Box 6"/>
            <p:cNvSpPr txBox="1">
              <a:spLocks noChangeArrowheads="1"/>
            </p:cNvSpPr>
            <p:nvPr/>
          </p:nvSpPr>
          <p:spPr bwMode="auto">
            <a:xfrm>
              <a:off x="480" y="1977"/>
              <a:ext cx="1584" cy="36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3200" dirty="0"/>
                <a:t>2.0% x 20</a:t>
              </a:r>
            </a:p>
          </p:txBody>
        </p:sp>
        <p:sp>
          <p:nvSpPr>
            <p:cNvPr id="38925" name="Line 7"/>
            <p:cNvSpPr>
              <a:spLocks noChangeShapeType="1"/>
            </p:cNvSpPr>
            <p:nvPr/>
          </p:nvSpPr>
          <p:spPr bwMode="auto">
            <a:xfrm>
              <a:off x="2016" y="2352"/>
              <a:ext cx="960" cy="0"/>
            </a:xfrm>
            <a:prstGeom prst="line">
              <a:avLst/>
            </a:prstGeom>
            <a:noFill/>
            <a:ln w="76200">
              <a:solidFill>
                <a:schemeClr val="tx1"/>
              </a:solidFill>
              <a:round/>
              <a:headEnd type="none" w="sm" len="sm"/>
              <a:tailEnd type="none" w="sm" len="sm"/>
            </a:ln>
          </p:spPr>
          <p:txBody>
            <a:bodyPr wrap="none" anchor="ctr"/>
            <a:lstStyle/>
            <a:p>
              <a:endParaRPr lang="en-US" dirty="0"/>
            </a:p>
          </p:txBody>
        </p:sp>
        <p:sp>
          <p:nvSpPr>
            <p:cNvPr id="38926" name="Text Box 10"/>
            <p:cNvSpPr txBox="1">
              <a:spLocks noChangeArrowheads="1"/>
            </p:cNvSpPr>
            <p:nvPr/>
          </p:nvSpPr>
          <p:spPr bwMode="auto">
            <a:xfrm>
              <a:off x="1440" y="1296"/>
              <a:ext cx="720" cy="36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a:t>
              </a:r>
            </a:p>
          </p:txBody>
        </p:sp>
        <p:sp>
          <p:nvSpPr>
            <p:cNvPr id="38927" name="Text Box 11"/>
            <p:cNvSpPr txBox="1">
              <a:spLocks noChangeArrowheads="1"/>
            </p:cNvSpPr>
            <p:nvPr/>
          </p:nvSpPr>
          <p:spPr bwMode="auto">
            <a:xfrm>
              <a:off x="1440" y="1632"/>
              <a:ext cx="720" cy="36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a:t>
              </a:r>
            </a:p>
          </p:txBody>
        </p:sp>
        <p:sp>
          <p:nvSpPr>
            <p:cNvPr id="38928" name="Text Box 12"/>
            <p:cNvSpPr txBox="1">
              <a:spLocks noChangeArrowheads="1"/>
            </p:cNvSpPr>
            <p:nvPr/>
          </p:nvSpPr>
          <p:spPr bwMode="auto">
            <a:xfrm>
              <a:off x="1440" y="1977"/>
              <a:ext cx="720" cy="36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a:t>
              </a:r>
            </a:p>
          </p:txBody>
        </p:sp>
        <p:sp>
          <p:nvSpPr>
            <p:cNvPr id="38929" name="Text Box 13"/>
            <p:cNvSpPr txBox="1">
              <a:spLocks noChangeArrowheads="1"/>
            </p:cNvSpPr>
            <p:nvPr/>
          </p:nvSpPr>
          <p:spPr bwMode="auto">
            <a:xfrm>
              <a:off x="2016" y="1296"/>
              <a:ext cx="1056" cy="36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7.50%</a:t>
              </a:r>
            </a:p>
          </p:txBody>
        </p:sp>
        <p:sp>
          <p:nvSpPr>
            <p:cNvPr id="38930" name="Text Box 14"/>
            <p:cNvSpPr txBox="1">
              <a:spLocks noChangeArrowheads="1"/>
            </p:cNvSpPr>
            <p:nvPr/>
          </p:nvSpPr>
          <p:spPr bwMode="auto">
            <a:xfrm>
              <a:off x="1968" y="1680"/>
              <a:ext cx="1152" cy="36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8.75%</a:t>
              </a:r>
            </a:p>
          </p:txBody>
        </p:sp>
        <p:sp>
          <p:nvSpPr>
            <p:cNvPr id="38931" name="Text Box 15"/>
            <p:cNvSpPr txBox="1">
              <a:spLocks noChangeArrowheads="1"/>
            </p:cNvSpPr>
            <p:nvPr/>
          </p:nvSpPr>
          <p:spPr bwMode="auto">
            <a:xfrm>
              <a:off x="1824" y="1977"/>
              <a:ext cx="1296" cy="36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40.00%</a:t>
              </a:r>
            </a:p>
          </p:txBody>
        </p:sp>
        <p:sp>
          <p:nvSpPr>
            <p:cNvPr id="38932" name="Text Box 16"/>
            <p:cNvSpPr txBox="1">
              <a:spLocks noChangeArrowheads="1"/>
            </p:cNvSpPr>
            <p:nvPr/>
          </p:nvSpPr>
          <p:spPr bwMode="auto">
            <a:xfrm>
              <a:off x="1872" y="2448"/>
              <a:ext cx="1200" cy="36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56.25%</a:t>
              </a:r>
            </a:p>
          </p:txBody>
        </p:sp>
      </p:grpSp>
      <p:sp>
        <p:nvSpPr>
          <p:cNvPr id="38919" name="Text Box 17"/>
          <p:cNvSpPr txBox="1">
            <a:spLocks noChangeArrowheads="1"/>
          </p:cNvSpPr>
          <p:nvPr/>
        </p:nvSpPr>
        <p:spPr bwMode="auto">
          <a:xfrm>
            <a:off x="5315863" y="3334639"/>
            <a:ext cx="3581400" cy="1361912"/>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3200" dirty="0"/>
              <a:t>1 %  x</a:t>
            </a:r>
            <a:r>
              <a:rPr lang="en-US" sz="3200" b="1" dirty="0"/>
              <a:t> </a:t>
            </a:r>
            <a:r>
              <a:rPr lang="en-US" sz="3200" dirty="0"/>
              <a:t> 30 = 30%</a:t>
            </a:r>
          </a:p>
          <a:p>
            <a:pPr algn="ctr" eaLnBrk="0" hangingPunct="0">
              <a:spcBef>
                <a:spcPct val="50000"/>
              </a:spcBef>
            </a:pPr>
            <a:r>
              <a:rPr lang="en-US" sz="3200" b="1" dirty="0"/>
              <a:t>or</a:t>
            </a:r>
          </a:p>
        </p:txBody>
      </p:sp>
      <p:sp>
        <p:nvSpPr>
          <p:cNvPr id="38920" name="Text Box 18"/>
          <p:cNvSpPr txBox="1">
            <a:spLocks noChangeArrowheads="1"/>
          </p:cNvSpPr>
          <p:nvPr/>
        </p:nvSpPr>
        <p:spPr bwMode="auto">
          <a:xfrm>
            <a:off x="5380391" y="4942094"/>
            <a:ext cx="3296095" cy="584775"/>
          </a:xfrm>
          <a:prstGeom prst="rect">
            <a:avLst/>
          </a:prstGeom>
          <a:noFill/>
          <a:ln w="12700">
            <a:noFill/>
            <a:miter lim="800000"/>
            <a:headEnd type="none" w="sm" len="sm"/>
            <a:tailEnd type="none" w="sm" len="sm"/>
          </a:ln>
        </p:spPr>
        <p:txBody>
          <a:bodyPr wrap="none">
            <a:spAutoFit/>
          </a:bodyPr>
          <a:lstStyle/>
          <a:p>
            <a:pPr algn="ctr" eaLnBrk="0" hangingPunct="0"/>
            <a:r>
              <a:rPr lang="en-US" sz="3200" dirty="0"/>
              <a:t>1.1% x 30 = 33%</a:t>
            </a:r>
          </a:p>
        </p:txBody>
      </p:sp>
      <p:sp>
        <p:nvSpPr>
          <p:cNvPr id="20" name="Rectangle 3"/>
          <p:cNvSpPr>
            <a:spLocks noChangeArrowheads="1"/>
          </p:cNvSpPr>
          <p:nvPr/>
        </p:nvSpPr>
        <p:spPr bwMode="auto">
          <a:xfrm>
            <a:off x="812815" y="2119076"/>
            <a:ext cx="34290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CSRS</a:t>
            </a:r>
          </a:p>
        </p:txBody>
      </p:sp>
      <p:sp>
        <p:nvSpPr>
          <p:cNvPr id="21" name="Text Box 4"/>
          <p:cNvSpPr txBox="1">
            <a:spLocks noChangeArrowheads="1"/>
          </p:cNvSpPr>
          <p:nvPr/>
        </p:nvSpPr>
        <p:spPr bwMode="auto">
          <a:xfrm>
            <a:off x="5105400" y="2091409"/>
            <a:ext cx="40386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FERS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92500"/>
          </a:bodyPr>
          <a:lstStyle/>
          <a:p>
            <a:pPr marL="0" indent="0" algn="ctr">
              <a:buNone/>
            </a:pPr>
            <a:r>
              <a:rPr lang="en-US" b="1" dirty="0" smtClean="0"/>
              <a:t>Proration for part time service</a:t>
            </a:r>
          </a:p>
          <a:p>
            <a:pPr marL="0" indent="0" algn="ctr">
              <a:buNone/>
            </a:pPr>
            <a:endParaRPr lang="en-US" dirty="0" smtClean="0"/>
          </a:p>
          <a:p>
            <a:pPr marL="0" indent="0">
              <a:buNone/>
            </a:pPr>
            <a:r>
              <a:rPr lang="en-US" dirty="0" smtClean="0"/>
              <a:t>•	CSRS - part time service prior to 4/7/86 is treated as full time for annuity calculation</a:t>
            </a:r>
          </a:p>
          <a:p>
            <a:pPr marL="0" indent="0">
              <a:buNone/>
            </a:pPr>
            <a:r>
              <a:rPr lang="en-US" dirty="0" smtClean="0"/>
              <a:t>•	CSRS - part time service on and after 4/7/86 is prorated for annuity calculation</a:t>
            </a:r>
          </a:p>
          <a:p>
            <a:pPr marL="0" indent="0">
              <a:buNone/>
            </a:pPr>
            <a:r>
              <a:rPr lang="en-US" dirty="0" smtClean="0"/>
              <a:t>•	FERS – all part time service is prorated for annuity calculation</a:t>
            </a:r>
          </a:p>
          <a:p>
            <a:pPr marL="0" indent="0">
              <a:buNone/>
            </a:pPr>
            <a:endParaRPr lang="en-US" dirty="0"/>
          </a:p>
          <a:p>
            <a:pPr marL="0" indent="0">
              <a:buNone/>
            </a:pPr>
            <a:r>
              <a:rPr lang="en-US" dirty="0" smtClean="0"/>
              <a:t>(In determining </a:t>
            </a:r>
            <a:r>
              <a:rPr lang="en-US" u="sng" dirty="0" smtClean="0"/>
              <a:t>eligibility</a:t>
            </a:r>
            <a:r>
              <a:rPr lang="en-US" dirty="0" smtClean="0"/>
              <a:t> to retire, part time service is creditable to the same extent as full time service for both CSRS and FERS)</a:t>
            </a:r>
            <a:endParaRPr lang="en-US" dirty="0"/>
          </a:p>
        </p:txBody>
      </p:sp>
    </p:spTree>
    <p:extLst>
      <p:ext uri="{BB962C8B-B14F-4D97-AF65-F5344CB8AC3E}">
        <p14:creationId xmlns:p14="http://schemas.microsoft.com/office/powerpoint/2010/main" val="280461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b="1" dirty="0" smtClean="0"/>
              <a:t>Proration for part time service</a:t>
            </a:r>
          </a:p>
          <a:p>
            <a:pPr marL="0" indent="0" algn="ctr">
              <a:buNone/>
            </a:pPr>
            <a:endParaRPr lang="en-US" b="1" dirty="0" smtClean="0"/>
          </a:p>
          <a:p>
            <a:pPr marL="0" indent="0">
              <a:buNone/>
            </a:pPr>
            <a:r>
              <a:rPr lang="en-US" dirty="0" smtClean="0"/>
              <a:t>ELM 582.3 </a:t>
            </a:r>
            <a:r>
              <a:rPr lang="en-US" dirty="0"/>
              <a:t>Part-Time Service</a:t>
            </a:r>
          </a:p>
          <a:p>
            <a:r>
              <a:rPr lang="en-US" dirty="0"/>
              <a:t>Retirement benefits that include part-time employment will be prorated by </a:t>
            </a:r>
            <a:r>
              <a:rPr lang="en-US" dirty="0" smtClean="0"/>
              <a:t>a ratio </a:t>
            </a:r>
            <a:r>
              <a:rPr lang="en-US" dirty="0"/>
              <a:t>of the part-time hours worked to the number of hours a </a:t>
            </a:r>
            <a:r>
              <a:rPr lang="en-US" dirty="0" smtClean="0"/>
              <a:t>full-time employee </a:t>
            </a:r>
            <a:r>
              <a:rPr lang="en-US" dirty="0"/>
              <a:t>would have worked.</a:t>
            </a:r>
            <a:endParaRPr lang="en-US" dirty="0" smtClean="0"/>
          </a:p>
        </p:txBody>
      </p:sp>
    </p:spTree>
    <p:extLst>
      <p:ext uri="{BB962C8B-B14F-4D97-AF65-F5344CB8AC3E}">
        <p14:creationId xmlns:p14="http://schemas.microsoft.com/office/powerpoint/2010/main" val="2103487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85000" lnSpcReduction="20000"/>
          </a:bodyPr>
          <a:lstStyle/>
          <a:p>
            <a:pPr marL="0" indent="0" algn="ctr">
              <a:buNone/>
            </a:pPr>
            <a:r>
              <a:rPr lang="en-US" b="1" dirty="0" smtClean="0"/>
              <a:t>Proration for part time service</a:t>
            </a:r>
          </a:p>
          <a:p>
            <a:pPr marL="0" indent="0">
              <a:buNone/>
            </a:pPr>
            <a:r>
              <a:rPr lang="en-US" dirty="0" smtClean="0"/>
              <a:t>•	Compute </a:t>
            </a:r>
            <a:r>
              <a:rPr lang="en-US" dirty="0"/>
              <a:t>the actual time worked, and the number of full-time hours that could have been worked, for all periods of </a:t>
            </a:r>
            <a:r>
              <a:rPr lang="en-US" dirty="0" smtClean="0"/>
              <a:t>part time service (performed </a:t>
            </a:r>
            <a:r>
              <a:rPr lang="en-US" dirty="0"/>
              <a:t>on or after April 7, </a:t>
            </a:r>
            <a:r>
              <a:rPr lang="en-US" dirty="0" smtClean="0"/>
              <a:t>1986 for CSRS)</a:t>
            </a:r>
          </a:p>
          <a:p>
            <a:pPr marL="0" indent="0">
              <a:buNone/>
            </a:pPr>
            <a:r>
              <a:rPr lang="en-US" dirty="0" smtClean="0"/>
              <a:t>•	Include </a:t>
            </a:r>
            <a:r>
              <a:rPr lang="en-US" dirty="0"/>
              <a:t>time worked in excess of the scheduled part-time tour of duty, not to exceed full-time credit, in the computation of the actual time worked. </a:t>
            </a:r>
            <a:endParaRPr lang="en-US" dirty="0" smtClean="0"/>
          </a:p>
          <a:p>
            <a:pPr marL="0" indent="0">
              <a:buNone/>
            </a:pPr>
            <a:r>
              <a:rPr lang="en-US" dirty="0" smtClean="0"/>
              <a:t>•	Include </a:t>
            </a:r>
            <a:r>
              <a:rPr lang="en-US" dirty="0"/>
              <a:t>periods of creditable time in a nonpay </a:t>
            </a:r>
            <a:r>
              <a:rPr lang="en-US" dirty="0" smtClean="0"/>
              <a:t>(LWOP) status </a:t>
            </a:r>
            <a:r>
              <a:rPr lang="en-US" dirty="0"/>
              <a:t>in the computation of actual time worked. The "actual time worked" during nonpay status is based on the tour of duty in effect immediately before entry into the nonpay </a:t>
            </a:r>
            <a:r>
              <a:rPr lang="en-US" dirty="0" smtClean="0"/>
              <a:t>status.</a:t>
            </a:r>
          </a:p>
          <a:p>
            <a:pPr marL="0" indent="0">
              <a:buNone/>
            </a:pPr>
            <a:r>
              <a:rPr lang="en-US" dirty="0" smtClean="0"/>
              <a:t>•	Divide </a:t>
            </a:r>
            <a:r>
              <a:rPr lang="en-US" dirty="0"/>
              <a:t>the total actual hours worked by the total full-time hours to obtain the CSRS proration factor. (Round to the nearest percent.) </a:t>
            </a:r>
            <a:endParaRPr lang="en-US" dirty="0" smtClean="0"/>
          </a:p>
        </p:txBody>
      </p:sp>
    </p:spTree>
    <p:extLst>
      <p:ext uri="{BB962C8B-B14F-4D97-AF65-F5344CB8AC3E}">
        <p14:creationId xmlns:p14="http://schemas.microsoft.com/office/powerpoint/2010/main" val="3540092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b="1" dirty="0" smtClean="0"/>
              <a:t>Proration for part time service</a:t>
            </a:r>
          </a:p>
          <a:p>
            <a:pPr marL="0" indent="0">
              <a:buNone/>
            </a:pPr>
            <a:r>
              <a:rPr lang="en-US" dirty="0" smtClean="0"/>
              <a:t>You can request an annuity estimate from USPS Shared Services that includes calculation of part time service.</a:t>
            </a:r>
          </a:p>
          <a:p>
            <a:pPr marL="0" indent="0">
              <a:buNone/>
            </a:pPr>
            <a:endParaRPr lang="en-US" dirty="0" smtClean="0"/>
          </a:p>
          <a:p>
            <a:pPr marL="0" indent="0">
              <a:buNone/>
            </a:pPr>
            <a:r>
              <a:rPr lang="en-US" sz="2000" dirty="0" smtClean="0"/>
              <a:t>See section 5 of the Blue Book – General retirement information Question 4 in the CSRS book, question 11 in the FERS book:</a:t>
            </a:r>
          </a:p>
          <a:p>
            <a:pPr marL="0" indent="0">
              <a:buNone/>
            </a:pPr>
            <a:endParaRPr lang="en-US" sz="2000" dirty="0"/>
          </a:p>
          <a:p>
            <a:pPr marL="0" indent="0">
              <a:buNone/>
            </a:pPr>
            <a:r>
              <a:rPr lang="en-US" sz="2000" i="1" dirty="0" smtClean="0"/>
              <a:t>The high-3 calculation for part-time employees may differ; such employees may request a NARECS annuity estimate through the HR Shared Service Center and the high-3 amount will be shown on it</a:t>
            </a:r>
          </a:p>
        </p:txBody>
      </p:sp>
    </p:spTree>
    <p:extLst>
      <p:ext uri="{BB962C8B-B14F-4D97-AF65-F5344CB8AC3E}">
        <p14:creationId xmlns:p14="http://schemas.microsoft.com/office/powerpoint/2010/main" val="3742671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z="3200" b="1" dirty="0" smtClean="0"/>
              <a:t>CSRS Calculation Example</a:t>
            </a:r>
          </a:p>
        </p:txBody>
      </p:sp>
      <p:sp>
        <p:nvSpPr>
          <p:cNvPr id="3" name="Content Placeholder 2"/>
          <p:cNvSpPr>
            <a:spLocks noGrp="1"/>
          </p:cNvSpPr>
          <p:nvPr>
            <p:ph idx="1"/>
          </p:nvPr>
        </p:nvSpPr>
        <p:spPr>
          <a:xfrm>
            <a:off x="790767" y="1277034"/>
            <a:ext cx="7490328" cy="4953000"/>
          </a:xfrm>
        </p:spPr>
        <p:txBody>
          <a:bodyPr>
            <a:normAutofit fontScale="85000" lnSpcReduction="10000"/>
          </a:bodyPr>
          <a:lstStyle/>
          <a:p>
            <a:pPr marL="0" indent="0">
              <a:buFontTx/>
              <a:buNone/>
              <a:defRPr/>
            </a:pPr>
            <a:endParaRPr lang="en-US" sz="3200" dirty="0" smtClean="0"/>
          </a:p>
          <a:p>
            <a:pPr marL="0" indent="0">
              <a:buFontTx/>
              <a:buNone/>
              <a:defRPr/>
            </a:pPr>
            <a:r>
              <a:rPr lang="en-US" sz="3200" dirty="0" smtClean="0"/>
              <a:t>Employee has 30 years of service (Full Time) and the </a:t>
            </a:r>
          </a:p>
          <a:p>
            <a:pPr marL="0" indent="0">
              <a:buFontTx/>
              <a:buNone/>
              <a:defRPr/>
            </a:pPr>
            <a:r>
              <a:rPr lang="en-US" sz="3200" dirty="0" smtClean="0"/>
              <a:t>high-3 average salary is $59,000</a:t>
            </a:r>
          </a:p>
          <a:p>
            <a:pPr marL="0" indent="0">
              <a:spcBef>
                <a:spcPts val="0"/>
              </a:spcBef>
              <a:buFontTx/>
              <a:buNone/>
              <a:defRPr/>
            </a:pPr>
            <a:endParaRPr lang="en-US" dirty="0" smtClean="0"/>
          </a:p>
          <a:p>
            <a:pPr marL="0" indent="0">
              <a:spcBef>
                <a:spcPts val="0"/>
              </a:spcBef>
              <a:buFontTx/>
              <a:buNone/>
              <a:defRPr/>
            </a:pPr>
            <a:r>
              <a:rPr lang="en-US" dirty="0" smtClean="0"/>
              <a:t>1.5% of $59,000 ($885) x 5 years   =       $ 4,425</a:t>
            </a:r>
          </a:p>
          <a:p>
            <a:pPr marL="0" indent="0">
              <a:spcBef>
                <a:spcPts val="0"/>
              </a:spcBef>
              <a:buFontTx/>
              <a:buNone/>
              <a:defRPr/>
            </a:pPr>
            <a:endParaRPr lang="en-US" dirty="0" smtClean="0"/>
          </a:p>
          <a:p>
            <a:pPr marL="0" indent="0">
              <a:spcBef>
                <a:spcPts val="0"/>
              </a:spcBef>
              <a:buFontTx/>
              <a:buNone/>
              <a:defRPr/>
            </a:pPr>
            <a:r>
              <a:rPr lang="en-US" dirty="0" smtClean="0"/>
              <a:t>1.75% of $59,000 ($1,032) x 5 years =   $ 5,162</a:t>
            </a:r>
          </a:p>
          <a:p>
            <a:pPr marL="0" indent="0">
              <a:spcBef>
                <a:spcPts val="0"/>
              </a:spcBef>
              <a:buFontTx/>
              <a:buNone/>
              <a:defRPr/>
            </a:pPr>
            <a:endParaRPr lang="en-US" dirty="0" smtClean="0"/>
          </a:p>
          <a:p>
            <a:pPr marL="0" indent="0">
              <a:spcBef>
                <a:spcPts val="0"/>
              </a:spcBef>
              <a:buFontTx/>
              <a:buNone/>
              <a:defRPr/>
            </a:pPr>
            <a:r>
              <a:rPr lang="en-US" dirty="0" smtClean="0"/>
              <a:t> 2.0% of </a:t>
            </a:r>
            <a:r>
              <a:rPr lang="en-US" smtClean="0"/>
              <a:t>$59,000 </a:t>
            </a:r>
            <a:r>
              <a:rPr lang="en-US" dirty="0" smtClean="0"/>
              <a:t>($1,180) x 20 years = </a:t>
            </a:r>
            <a:r>
              <a:rPr lang="en-US" u="sng" dirty="0" smtClean="0"/>
              <a:t>$ 23,600</a:t>
            </a:r>
          </a:p>
          <a:p>
            <a:pPr marL="0" indent="0">
              <a:spcBef>
                <a:spcPts val="0"/>
              </a:spcBef>
              <a:buFontTx/>
              <a:buNone/>
              <a:defRPr/>
            </a:pPr>
            <a:endParaRPr lang="en-US" u="sng" dirty="0" smtClean="0"/>
          </a:p>
          <a:p>
            <a:pPr marL="0" indent="0">
              <a:spcBef>
                <a:spcPts val="0"/>
              </a:spcBef>
              <a:buFontTx/>
              <a:buNone/>
              <a:defRPr/>
            </a:pPr>
            <a:r>
              <a:rPr lang="en-US" b="1" dirty="0" smtClean="0"/>
              <a:t>Basic Annuity (per year)                   =    $ 33,187</a:t>
            </a:r>
          </a:p>
          <a:p>
            <a:pPr marL="0" indent="0">
              <a:spcBef>
                <a:spcPts val="0"/>
              </a:spcBef>
              <a:buFontTx/>
              <a:buNone/>
              <a:defRPr/>
            </a:pPr>
            <a:r>
              <a:rPr lang="en-US" sz="2800" dirty="0"/>
              <a:t>	</a:t>
            </a:r>
            <a:r>
              <a:rPr lang="en-US" sz="2800" dirty="0" smtClean="0"/>
              <a:t>			</a:t>
            </a:r>
          </a:p>
          <a:p>
            <a:pPr marL="0" indent="0">
              <a:spcBef>
                <a:spcPts val="0"/>
              </a:spcBef>
              <a:buFontTx/>
              <a:buNone/>
              <a:defRPr/>
            </a:pPr>
            <a:endParaRPr lang="en-US" sz="2800" b="1" dirty="0" smtClean="0"/>
          </a:p>
          <a:p>
            <a:pPr marL="0" indent="0">
              <a:buFontTx/>
              <a:buNone/>
              <a:defRPr/>
            </a:pPr>
            <a:endParaRPr lang="en-US" dirty="0" smtClean="0"/>
          </a:p>
          <a:p>
            <a:pPr>
              <a:defRPr/>
            </a:pPr>
            <a:endParaRPr lang="en-US"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858625" y="420906"/>
            <a:ext cx="7315200" cy="1189038"/>
          </a:xfrm>
        </p:spPr>
        <p:txBody>
          <a:bodyPr/>
          <a:lstStyle/>
          <a:p>
            <a:r>
              <a:rPr lang="en-US" sz="3200" b="1" dirty="0" smtClean="0"/>
              <a:t>FERS Calculation Example 1</a:t>
            </a:r>
          </a:p>
        </p:txBody>
      </p:sp>
      <p:sp>
        <p:nvSpPr>
          <p:cNvPr id="41987" name="Content Placeholder 2"/>
          <p:cNvSpPr>
            <a:spLocks noGrp="1"/>
          </p:cNvSpPr>
          <p:nvPr>
            <p:ph idx="1"/>
          </p:nvPr>
        </p:nvSpPr>
        <p:spPr>
          <a:xfrm>
            <a:off x="457200" y="1542146"/>
            <a:ext cx="8229600" cy="4525963"/>
          </a:xfrm>
        </p:spPr>
        <p:txBody>
          <a:bodyPr>
            <a:normAutofit lnSpcReduction="10000"/>
          </a:bodyPr>
          <a:lstStyle/>
          <a:p>
            <a:pPr marL="0" indent="0">
              <a:buFontTx/>
              <a:buNone/>
            </a:pPr>
            <a:endParaRPr lang="en-US" sz="3200" dirty="0" smtClean="0"/>
          </a:p>
          <a:p>
            <a:pPr marL="0" indent="0">
              <a:buFontTx/>
              <a:buNone/>
            </a:pPr>
            <a:r>
              <a:rPr lang="en-US" sz="3200" dirty="0" smtClean="0"/>
              <a:t>Employee, age 60, has </a:t>
            </a:r>
            <a:r>
              <a:rPr lang="en-US" dirty="0" smtClean="0"/>
              <a:t>30</a:t>
            </a:r>
            <a:r>
              <a:rPr lang="en-US" sz="3200" dirty="0" smtClean="0"/>
              <a:t> years of service (Full Time) and high-3 average salary of $</a:t>
            </a:r>
            <a:r>
              <a:rPr lang="en-US" dirty="0" smtClean="0"/>
              <a:t>59</a:t>
            </a:r>
            <a:r>
              <a:rPr lang="en-US" sz="3200" dirty="0" smtClean="0"/>
              <a:t>,000</a:t>
            </a:r>
          </a:p>
          <a:p>
            <a:pPr marL="0" indent="0">
              <a:buFontTx/>
              <a:buNone/>
            </a:pPr>
            <a:endParaRPr lang="en-US" dirty="0" smtClean="0"/>
          </a:p>
          <a:p>
            <a:pPr marL="0" indent="0" algn="ctr">
              <a:spcBef>
                <a:spcPct val="0"/>
              </a:spcBef>
              <a:buFontTx/>
              <a:buNone/>
            </a:pPr>
            <a:r>
              <a:rPr lang="en-US" sz="2800" dirty="0" smtClean="0"/>
              <a:t>1.0% of $59,000  or $590 x 30 = $17,700</a:t>
            </a:r>
          </a:p>
          <a:p>
            <a:pPr marL="0" indent="0" algn="ctr">
              <a:spcBef>
                <a:spcPct val="0"/>
              </a:spcBef>
              <a:buFontTx/>
              <a:buNone/>
            </a:pPr>
            <a:r>
              <a:rPr lang="en-US" sz="2800" dirty="0" smtClean="0"/>
              <a:t>			</a:t>
            </a:r>
          </a:p>
          <a:p>
            <a:pPr marL="0" indent="0" algn="ctr">
              <a:spcBef>
                <a:spcPct val="0"/>
              </a:spcBef>
              <a:buFontTx/>
              <a:buNone/>
            </a:pPr>
            <a:r>
              <a:rPr lang="en-US" sz="2800" dirty="0" smtClean="0"/>
              <a:t>or</a:t>
            </a:r>
          </a:p>
          <a:p>
            <a:pPr marL="0" indent="0" algn="ctr">
              <a:spcBef>
                <a:spcPct val="0"/>
              </a:spcBef>
              <a:buFontTx/>
              <a:buNone/>
            </a:pPr>
            <a:endParaRPr lang="en-US" sz="2800" dirty="0" smtClean="0"/>
          </a:p>
          <a:p>
            <a:pPr marL="0" indent="0" algn="ctr">
              <a:spcBef>
                <a:spcPct val="0"/>
              </a:spcBef>
              <a:buFontTx/>
              <a:buNone/>
            </a:pPr>
            <a:r>
              <a:rPr lang="en-US" sz="2800" dirty="0" smtClean="0"/>
              <a:t>1% x 30 = 30%</a:t>
            </a:r>
          </a:p>
          <a:p>
            <a:pPr marL="0" indent="0" algn="ctr">
              <a:spcBef>
                <a:spcPct val="0"/>
              </a:spcBef>
              <a:buFontTx/>
              <a:buNone/>
            </a:pPr>
            <a:r>
              <a:rPr lang="en-US" sz="2800" dirty="0" smtClean="0"/>
              <a:t>30% x $59,000 = $17,700</a:t>
            </a:r>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858625" y="420906"/>
            <a:ext cx="7315200" cy="1189038"/>
          </a:xfrm>
        </p:spPr>
        <p:txBody>
          <a:bodyPr/>
          <a:lstStyle/>
          <a:p>
            <a:r>
              <a:rPr lang="en-US" sz="3200" b="1" dirty="0" smtClean="0"/>
              <a:t>FERS Calculation Example 2</a:t>
            </a:r>
          </a:p>
        </p:txBody>
      </p:sp>
      <p:sp>
        <p:nvSpPr>
          <p:cNvPr id="41987" name="Content Placeholder 2"/>
          <p:cNvSpPr>
            <a:spLocks noGrp="1"/>
          </p:cNvSpPr>
          <p:nvPr>
            <p:ph idx="1"/>
          </p:nvPr>
        </p:nvSpPr>
        <p:spPr>
          <a:xfrm>
            <a:off x="457200" y="1542146"/>
            <a:ext cx="8229600" cy="4525963"/>
          </a:xfrm>
        </p:spPr>
        <p:txBody>
          <a:bodyPr>
            <a:normAutofit lnSpcReduction="10000"/>
          </a:bodyPr>
          <a:lstStyle/>
          <a:p>
            <a:pPr marL="0" indent="0">
              <a:buFontTx/>
              <a:buNone/>
            </a:pPr>
            <a:endParaRPr lang="en-US" sz="3200" dirty="0" smtClean="0"/>
          </a:p>
          <a:p>
            <a:pPr marL="0" indent="0">
              <a:buFontTx/>
              <a:buNone/>
            </a:pPr>
            <a:r>
              <a:rPr lang="en-US" sz="3200" dirty="0" smtClean="0"/>
              <a:t>Employee, age 62, has </a:t>
            </a:r>
            <a:r>
              <a:rPr lang="en-US" dirty="0" smtClean="0"/>
              <a:t>30</a:t>
            </a:r>
            <a:r>
              <a:rPr lang="en-US" sz="3200" dirty="0" smtClean="0"/>
              <a:t> years of service (Full Time) and high-3 average salary of $</a:t>
            </a:r>
            <a:r>
              <a:rPr lang="en-US" dirty="0" smtClean="0"/>
              <a:t>59</a:t>
            </a:r>
            <a:r>
              <a:rPr lang="en-US" sz="3200" dirty="0" smtClean="0"/>
              <a:t>,000</a:t>
            </a:r>
          </a:p>
          <a:p>
            <a:pPr marL="0" indent="0">
              <a:buFontTx/>
              <a:buNone/>
            </a:pPr>
            <a:endParaRPr lang="en-US" dirty="0" smtClean="0"/>
          </a:p>
          <a:p>
            <a:pPr marL="0" indent="0" algn="ctr">
              <a:spcBef>
                <a:spcPct val="0"/>
              </a:spcBef>
              <a:buFontTx/>
              <a:buNone/>
            </a:pPr>
            <a:r>
              <a:rPr lang="en-US" sz="2800" dirty="0" smtClean="0"/>
              <a:t>1.1% of $59,000 or $649 x 30 = $19,470</a:t>
            </a:r>
          </a:p>
          <a:p>
            <a:pPr marL="0" indent="0" algn="ctr">
              <a:spcBef>
                <a:spcPct val="0"/>
              </a:spcBef>
              <a:buFontTx/>
              <a:buNone/>
            </a:pPr>
            <a:r>
              <a:rPr lang="en-US" sz="2800" dirty="0" smtClean="0"/>
              <a:t>			</a:t>
            </a:r>
          </a:p>
          <a:p>
            <a:pPr marL="0" indent="0" algn="ctr">
              <a:spcBef>
                <a:spcPct val="0"/>
              </a:spcBef>
              <a:buFontTx/>
              <a:buNone/>
            </a:pPr>
            <a:r>
              <a:rPr lang="en-US" sz="2800" dirty="0" smtClean="0"/>
              <a:t>or</a:t>
            </a:r>
          </a:p>
          <a:p>
            <a:pPr marL="0" indent="0" algn="ctr">
              <a:spcBef>
                <a:spcPct val="0"/>
              </a:spcBef>
              <a:buFontTx/>
              <a:buNone/>
            </a:pPr>
            <a:endParaRPr lang="en-US" sz="2800" dirty="0" smtClean="0"/>
          </a:p>
          <a:p>
            <a:pPr marL="0" indent="0" algn="ctr">
              <a:spcBef>
                <a:spcPct val="0"/>
              </a:spcBef>
              <a:buFontTx/>
              <a:buNone/>
            </a:pPr>
            <a:r>
              <a:rPr lang="en-US" sz="2800" dirty="0" smtClean="0"/>
              <a:t>1.1% x 30 = 33%</a:t>
            </a:r>
          </a:p>
          <a:p>
            <a:pPr marL="0" indent="0" algn="ctr">
              <a:spcBef>
                <a:spcPct val="0"/>
              </a:spcBef>
              <a:buFontTx/>
              <a:buNone/>
            </a:pPr>
            <a:r>
              <a:rPr lang="en-US" sz="2800" dirty="0" smtClean="0"/>
              <a:t>33% x $59,000 = $19,470</a:t>
            </a:r>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49</a:t>
            </a:fld>
            <a:endParaRPr lang="en-US" dirty="0"/>
          </a:p>
        </p:txBody>
      </p:sp>
    </p:spTree>
    <p:extLst>
      <p:ext uri="{BB962C8B-B14F-4D97-AF65-F5344CB8AC3E}">
        <p14:creationId xmlns:p14="http://schemas.microsoft.com/office/powerpoint/2010/main" val="2945536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35131" y="0"/>
            <a:ext cx="8680269" cy="6583680"/>
          </a:xfrm>
        </p:spPr>
        <p:txBody>
          <a:bodyPr/>
          <a:lstStyle/>
          <a:p>
            <a:pPr marL="0" indent="0" algn="ctr">
              <a:buNone/>
            </a:pPr>
            <a:endParaRPr lang="en-US" b="1" dirty="0" smtClean="0"/>
          </a:p>
          <a:p>
            <a:pPr marL="0" indent="0" algn="ctr">
              <a:buNone/>
            </a:pPr>
            <a:r>
              <a:rPr lang="en-US" b="1" dirty="0" smtClean="0"/>
              <a:t>Types of Retirement</a:t>
            </a:r>
          </a:p>
          <a:p>
            <a:pPr marL="0" indent="0" algn="ctr">
              <a:buNone/>
            </a:pPr>
            <a:endParaRPr lang="en-US" dirty="0" smtClean="0"/>
          </a:p>
          <a:p>
            <a:pPr marL="0" indent="0">
              <a:buNone/>
            </a:pPr>
            <a:r>
              <a:rPr lang="en-US" dirty="0" smtClean="0"/>
              <a:t>•	Regular (Immediate)</a:t>
            </a:r>
          </a:p>
          <a:p>
            <a:pPr marL="0" indent="0">
              <a:buNone/>
            </a:pPr>
            <a:r>
              <a:rPr lang="en-US" dirty="0" smtClean="0"/>
              <a:t>•	MRA + 10 (FERS only)</a:t>
            </a:r>
          </a:p>
          <a:p>
            <a:pPr marL="0" indent="0">
              <a:buNone/>
            </a:pPr>
            <a:r>
              <a:rPr lang="en-US" dirty="0" smtClean="0"/>
              <a:t>•	Early Voluntary</a:t>
            </a:r>
          </a:p>
          <a:p>
            <a:pPr marL="0" indent="0">
              <a:buNone/>
            </a:pPr>
            <a:r>
              <a:rPr lang="en-US" dirty="0" smtClean="0"/>
              <a:t>•	Discontinued Service</a:t>
            </a:r>
          </a:p>
          <a:p>
            <a:pPr marL="0" indent="0">
              <a:buNone/>
            </a:pPr>
            <a:r>
              <a:rPr lang="en-US" dirty="0" smtClean="0"/>
              <a:t>•	Deferred</a:t>
            </a:r>
          </a:p>
          <a:p>
            <a:pPr marL="0" indent="0">
              <a:buNone/>
            </a:pPr>
            <a:r>
              <a:rPr lang="en-US" dirty="0" smtClean="0"/>
              <a:t>•	Disability</a:t>
            </a:r>
          </a:p>
          <a:p>
            <a:pPr marL="0" indent="0">
              <a:buNone/>
            </a:pPr>
            <a:r>
              <a:rPr lang="en-US" dirty="0" smtClean="0"/>
              <a:t>•	Phased (not applicable to USPS at this time)</a:t>
            </a:r>
          </a:p>
          <a:p>
            <a:pPr marL="0" indent="0">
              <a:buNone/>
            </a:pPr>
            <a:endParaRPr lang="en-US" dirty="0" smtClean="0"/>
          </a:p>
        </p:txBody>
      </p:sp>
    </p:spTree>
    <p:extLst>
      <p:ext uri="{BB962C8B-B14F-4D97-AF65-F5344CB8AC3E}">
        <p14:creationId xmlns:p14="http://schemas.microsoft.com/office/powerpoint/2010/main" val="1134003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987891" y="500742"/>
            <a:ext cx="6967960" cy="762000"/>
          </a:xfrm>
        </p:spPr>
        <p:txBody>
          <a:bodyPr>
            <a:normAutofit/>
          </a:bodyPr>
          <a:lstStyle/>
          <a:p>
            <a:pPr eaLnBrk="1" hangingPunct="1"/>
            <a:r>
              <a:rPr lang="en-US" sz="3200" b="1" dirty="0" smtClean="0"/>
              <a:t>FERS Special Annuity Supplement</a:t>
            </a:r>
          </a:p>
        </p:txBody>
      </p:sp>
      <p:sp>
        <p:nvSpPr>
          <p:cNvPr id="46083" name="Rectangle 3"/>
          <p:cNvSpPr>
            <a:spLocks noGrp="1"/>
          </p:cNvSpPr>
          <p:nvPr>
            <p:ph idx="1"/>
          </p:nvPr>
        </p:nvSpPr>
        <p:spPr>
          <a:xfrm>
            <a:off x="1116886" y="1883226"/>
            <a:ext cx="7052841" cy="4038600"/>
          </a:xfrm>
        </p:spPr>
        <p:txBody>
          <a:bodyPr>
            <a:normAutofit lnSpcReduction="10000"/>
          </a:bodyPr>
          <a:lstStyle/>
          <a:p>
            <a:pPr marL="231775" indent="-231775" eaLnBrk="1" hangingPunct="1">
              <a:spcAft>
                <a:spcPct val="20000"/>
              </a:spcAft>
            </a:pPr>
            <a:r>
              <a:rPr lang="en-US" sz="2800" dirty="0" smtClean="0"/>
              <a:t>Intended to substitute for the Social Security part of the total FERS benefit until age 62</a:t>
            </a:r>
          </a:p>
          <a:p>
            <a:pPr marL="231775" indent="-231775" eaLnBrk="1" hangingPunct="1">
              <a:spcBef>
                <a:spcPct val="30000"/>
              </a:spcBef>
              <a:spcAft>
                <a:spcPct val="5000"/>
              </a:spcAft>
            </a:pPr>
            <a:r>
              <a:rPr lang="en-US" sz="2800" dirty="0" smtClean="0"/>
              <a:t>Approximates the Social Security benefit earned under FERS</a:t>
            </a:r>
          </a:p>
          <a:p>
            <a:pPr marL="231775" indent="-231775" eaLnBrk="1" hangingPunct="1">
              <a:spcBef>
                <a:spcPct val="30000"/>
              </a:spcBef>
              <a:spcAft>
                <a:spcPct val="5000"/>
              </a:spcAft>
            </a:pPr>
            <a:r>
              <a:rPr lang="en-US" sz="2800" dirty="0" smtClean="0"/>
              <a:t>It is paid by OPM, not Social Security</a:t>
            </a:r>
          </a:p>
          <a:p>
            <a:pPr marL="231775" indent="-231775" eaLnBrk="1" hangingPunct="1">
              <a:spcBef>
                <a:spcPct val="30000"/>
              </a:spcBef>
              <a:spcAft>
                <a:spcPct val="5000"/>
              </a:spcAft>
            </a:pPr>
            <a:r>
              <a:rPr lang="en-US" sz="2800" dirty="0" smtClean="0"/>
              <a:t>Subject to earnings test</a:t>
            </a:r>
          </a:p>
          <a:p>
            <a:pPr marL="231775" indent="-231775" eaLnBrk="1" hangingPunct="1">
              <a:spcBef>
                <a:spcPct val="30000"/>
              </a:spcBef>
              <a:spcAft>
                <a:spcPct val="5000"/>
              </a:spcAft>
            </a:pPr>
            <a:r>
              <a:rPr lang="en-US" sz="2800" dirty="0" smtClean="0"/>
              <a:t>No COLAs</a:t>
            </a:r>
          </a:p>
          <a:p>
            <a:pPr marL="231775" indent="-231775" eaLnBrk="1" hangingPunct="1">
              <a:spcBef>
                <a:spcPct val="30000"/>
              </a:spcBef>
              <a:spcAft>
                <a:spcPct val="5000"/>
              </a:spcAft>
            </a:pPr>
            <a:r>
              <a:rPr lang="en-US" sz="2800" dirty="0" smtClean="0"/>
              <a:t>Ends at age 62</a:t>
            </a:r>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50</a:t>
            </a:fld>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1169061" y="457200"/>
            <a:ext cx="6748043" cy="762000"/>
          </a:xfrm>
        </p:spPr>
        <p:txBody>
          <a:bodyPr>
            <a:normAutofit/>
          </a:bodyPr>
          <a:lstStyle/>
          <a:p>
            <a:pPr eaLnBrk="1" hangingPunct="1"/>
            <a:r>
              <a:rPr lang="en-US" sz="3200" b="1" dirty="0" smtClean="0"/>
              <a:t>FERS Special Annuity Supplement</a:t>
            </a:r>
          </a:p>
        </p:txBody>
      </p:sp>
      <p:sp>
        <p:nvSpPr>
          <p:cNvPr id="47107" name="Rectangle 3"/>
          <p:cNvSpPr>
            <a:spLocks noGrp="1"/>
          </p:cNvSpPr>
          <p:nvPr>
            <p:ph idx="1"/>
          </p:nvPr>
        </p:nvSpPr>
        <p:spPr>
          <a:xfrm>
            <a:off x="914413" y="1600200"/>
            <a:ext cx="7620000" cy="4038600"/>
          </a:xfrm>
        </p:spPr>
        <p:txBody>
          <a:bodyPr>
            <a:normAutofit lnSpcReduction="10000"/>
          </a:bodyPr>
          <a:lstStyle/>
          <a:p>
            <a:pPr marL="231775" indent="-231775" eaLnBrk="1" hangingPunct="1">
              <a:spcAft>
                <a:spcPct val="20000"/>
              </a:spcAft>
              <a:buFont typeface="Wingdings" pitchFamily="2" charset="2"/>
              <a:buNone/>
            </a:pPr>
            <a:r>
              <a:rPr lang="en-US" sz="2800" b="1" dirty="0" smtClean="0">
                <a:latin typeface="Arial" pitchFamily="34" charset="0"/>
                <a:cs typeface="Arial" pitchFamily="34" charset="0"/>
              </a:rPr>
              <a:t>        To be eligible for the Supplement</a:t>
            </a:r>
          </a:p>
          <a:p>
            <a:pPr marL="231775" indent="-231775" algn="ctr" eaLnBrk="1" hangingPunct="1">
              <a:spcAft>
                <a:spcPct val="20000"/>
              </a:spcAft>
              <a:buFont typeface="Wingdings" pitchFamily="2" charset="2"/>
              <a:buNone/>
            </a:pPr>
            <a:endParaRPr lang="en-US" sz="2800" dirty="0" smtClean="0">
              <a:latin typeface="Arial" pitchFamily="34" charset="0"/>
              <a:cs typeface="Arial" pitchFamily="34" charset="0"/>
            </a:endParaRPr>
          </a:p>
          <a:p>
            <a:pPr marL="231775" indent="-231775" eaLnBrk="1" hangingPunct="1">
              <a:spcBef>
                <a:spcPct val="25000"/>
              </a:spcBef>
              <a:spcAft>
                <a:spcPct val="20000"/>
              </a:spcAft>
            </a:pPr>
            <a:r>
              <a:rPr lang="en-US" sz="2800" dirty="0" smtClean="0"/>
              <a:t>Employee must have 1 full calendar year of deductions under FERS, and</a:t>
            </a:r>
          </a:p>
          <a:p>
            <a:pPr marL="231775" indent="-231775" eaLnBrk="1" hangingPunct="1">
              <a:spcBef>
                <a:spcPct val="30000"/>
              </a:spcBef>
              <a:spcAft>
                <a:spcPct val="5000"/>
              </a:spcAft>
            </a:pPr>
            <a:r>
              <a:rPr lang="en-US" sz="2800" dirty="0" smtClean="0"/>
              <a:t>Must qualify for an immediate, non-disability retirement </a:t>
            </a:r>
          </a:p>
          <a:p>
            <a:pPr marL="231775" indent="-231775" eaLnBrk="1" hangingPunct="1">
              <a:spcBef>
                <a:spcPct val="30000"/>
              </a:spcBef>
              <a:spcAft>
                <a:spcPct val="5000"/>
              </a:spcAft>
            </a:pPr>
            <a:r>
              <a:rPr lang="en-US" sz="2800" dirty="0"/>
              <a:t>M</a:t>
            </a:r>
            <a:r>
              <a:rPr lang="en-US" sz="2800" dirty="0" smtClean="0"/>
              <a:t>RA+10 retirement does </a:t>
            </a:r>
            <a:r>
              <a:rPr lang="en-US" sz="2800" u="sng" dirty="0" smtClean="0"/>
              <a:t>not</a:t>
            </a:r>
            <a:r>
              <a:rPr lang="en-US" sz="2800" dirty="0" smtClean="0"/>
              <a:t> receive Special Annuity Supplement</a:t>
            </a:r>
          </a:p>
        </p:txBody>
      </p:sp>
      <p:sp>
        <p:nvSpPr>
          <p:cNvPr id="7" name="Slide Number Placeholder 6"/>
          <p:cNvSpPr>
            <a:spLocks noGrp="1"/>
          </p:cNvSpPr>
          <p:nvPr>
            <p:ph type="sldNum" sz="quarter" idx="12"/>
          </p:nvPr>
        </p:nvSpPr>
        <p:spPr/>
        <p:txBody>
          <a:bodyPr>
            <a:normAutofit/>
          </a:bodyPr>
          <a:lstStyle/>
          <a:p>
            <a:pPr>
              <a:defRPr/>
            </a:pPr>
            <a:fld id="{CBDD7928-7170-4C79-AD39-76FA5D59B8C9}" type="slidenum">
              <a:rPr lang="en-US" smtClean="0"/>
              <a:pPr>
                <a:defRPr/>
              </a:pPr>
              <a:t>51</a:t>
            </a:fld>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1169061" y="703938"/>
            <a:ext cx="6748043" cy="762000"/>
          </a:xfrm>
        </p:spPr>
        <p:txBody>
          <a:bodyPr>
            <a:noAutofit/>
          </a:bodyPr>
          <a:lstStyle/>
          <a:p>
            <a:pPr eaLnBrk="1" hangingPunct="1"/>
            <a:r>
              <a:rPr lang="en-US" sz="3200" b="1" dirty="0" smtClean="0"/>
              <a:t>Calculate Approximate Estimate of</a:t>
            </a:r>
            <a:r>
              <a:rPr lang="en-US" sz="3200" b="1" dirty="0"/>
              <a:t/>
            </a:r>
            <a:br>
              <a:rPr lang="en-US" sz="3200" b="1" dirty="0"/>
            </a:br>
            <a:r>
              <a:rPr lang="en-US" sz="3200" b="1" dirty="0" smtClean="0"/>
              <a:t>Special Annuity Supplement</a:t>
            </a:r>
          </a:p>
        </p:txBody>
      </p:sp>
      <p:sp>
        <p:nvSpPr>
          <p:cNvPr id="47107" name="Rectangle 3"/>
          <p:cNvSpPr>
            <a:spLocks noGrp="1"/>
          </p:cNvSpPr>
          <p:nvPr>
            <p:ph idx="1"/>
          </p:nvPr>
        </p:nvSpPr>
        <p:spPr>
          <a:xfrm>
            <a:off x="986983" y="1600200"/>
            <a:ext cx="7620000" cy="4038600"/>
          </a:xfrm>
        </p:spPr>
        <p:txBody>
          <a:bodyPr>
            <a:normAutofit fontScale="92500" lnSpcReduction="10000"/>
          </a:bodyPr>
          <a:lstStyle/>
          <a:p>
            <a:pPr marL="231775" indent="-231775" eaLnBrk="1" hangingPunct="1">
              <a:spcBef>
                <a:spcPct val="25000"/>
              </a:spcBef>
              <a:spcAft>
                <a:spcPct val="20000"/>
              </a:spcAft>
            </a:pPr>
            <a:endParaRPr lang="en-US" sz="2800" dirty="0" smtClean="0"/>
          </a:p>
          <a:p>
            <a:pPr marL="231775" indent="-231775" eaLnBrk="1" hangingPunct="1">
              <a:spcBef>
                <a:spcPct val="25000"/>
              </a:spcBef>
              <a:spcAft>
                <a:spcPct val="20000"/>
              </a:spcAft>
            </a:pPr>
            <a:r>
              <a:rPr lang="en-US" sz="2800" dirty="0" smtClean="0"/>
              <a:t>Get Social Security estimate of projected age-62 benefit</a:t>
            </a:r>
          </a:p>
          <a:p>
            <a:pPr marL="231775" indent="-231775" eaLnBrk="1" hangingPunct="1">
              <a:spcBef>
                <a:spcPct val="25000"/>
              </a:spcBef>
              <a:spcAft>
                <a:spcPct val="20000"/>
              </a:spcAft>
            </a:pPr>
            <a:endParaRPr lang="en-US" sz="2800" dirty="0" smtClean="0"/>
          </a:p>
          <a:p>
            <a:pPr marL="231775" indent="-231775" eaLnBrk="1" hangingPunct="1">
              <a:spcBef>
                <a:spcPct val="30000"/>
              </a:spcBef>
              <a:spcAft>
                <a:spcPct val="5000"/>
              </a:spcAft>
            </a:pPr>
            <a:r>
              <a:rPr lang="en-US" sz="2800" dirty="0" smtClean="0"/>
              <a:t>Multiply by years of FERS coverage</a:t>
            </a:r>
          </a:p>
          <a:p>
            <a:pPr marL="631825" lvl="1" indent="-231775">
              <a:spcBef>
                <a:spcPct val="30000"/>
              </a:spcBef>
              <a:spcAft>
                <a:spcPct val="5000"/>
              </a:spcAft>
            </a:pPr>
            <a:r>
              <a:rPr lang="en-US" sz="2400" dirty="0" smtClean="0"/>
              <a:t>DO NOT INCLUDE BANKED SICK LEAVE, MILITARY, ETC</a:t>
            </a:r>
          </a:p>
          <a:p>
            <a:pPr marL="231775" indent="-231775" eaLnBrk="1" hangingPunct="1">
              <a:spcBef>
                <a:spcPct val="30000"/>
              </a:spcBef>
              <a:spcAft>
                <a:spcPct val="5000"/>
              </a:spcAft>
            </a:pPr>
            <a:endParaRPr lang="en-US" sz="2800" dirty="0" smtClean="0"/>
          </a:p>
          <a:p>
            <a:pPr marL="231775" indent="-231775" eaLnBrk="1" hangingPunct="1">
              <a:spcBef>
                <a:spcPct val="30000"/>
              </a:spcBef>
              <a:spcAft>
                <a:spcPct val="5000"/>
              </a:spcAft>
            </a:pPr>
            <a:r>
              <a:rPr lang="en-US" sz="2800" dirty="0" smtClean="0"/>
              <a:t>Divide by 40</a:t>
            </a:r>
          </a:p>
        </p:txBody>
      </p:sp>
      <p:sp>
        <p:nvSpPr>
          <p:cNvPr id="7" name="Slide Number Placeholder 6"/>
          <p:cNvSpPr>
            <a:spLocks noGrp="1"/>
          </p:cNvSpPr>
          <p:nvPr>
            <p:ph type="sldNum" sz="quarter" idx="12"/>
          </p:nvPr>
        </p:nvSpPr>
        <p:spPr/>
        <p:txBody>
          <a:bodyPr>
            <a:normAutofit/>
          </a:bodyPr>
          <a:lstStyle/>
          <a:p>
            <a:pPr>
              <a:defRPr/>
            </a:pPr>
            <a:fld id="{CBDD7928-7170-4C79-AD39-76FA5D59B8C9}" type="slidenum">
              <a:rPr lang="en-US" smtClean="0"/>
              <a:pPr>
                <a:defRPr/>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1169061" y="689424"/>
            <a:ext cx="6748043" cy="762000"/>
          </a:xfrm>
        </p:spPr>
        <p:txBody>
          <a:bodyPr>
            <a:noAutofit/>
          </a:bodyPr>
          <a:lstStyle/>
          <a:p>
            <a:pPr eaLnBrk="1" hangingPunct="1"/>
            <a:r>
              <a:rPr lang="en-US" sz="3200" b="1" dirty="0" smtClean="0"/>
              <a:t>Sample Calculation for Estimate of</a:t>
            </a:r>
            <a:r>
              <a:rPr lang="en-US" sz="3200" b="1" dirty="0"/>
              <a:t/>
            </a:r>
            <a:br>
              <a:rPr lang="en-US" sz="3200" b="1" dirty="0"/>
            </a:br>
            <a:r>
              <a:rPr lang="en-US" sz="3200" b="1" dirty="0" smtClean="0"/>
              <a:t>Special Annuity Supplement</a:t>
            </a:r>
          </a:p>
        </p:txBody>
      </p:sp>
      <p:sp>
        <p:nvSpPr>
          <p:cNvPr id="47107" name="Rectangle 3"/>
          <p:cNvSpPr>
            <a:spLocks noGrp="1"/>
          </p:cNvSpPr>
          <p:nvPr>
            <p:ph idx="1"/>
          </p:nvPr>
        </p:nvSpPr>
        <p:spPr>
          <a:xfrm>
            <a:off x="870871" y="1600200"/>
            <a:ext cx="7620000" cy="4038600"/>
          </a:xfrm>
        </p:spPr>
        <p:txBody>
          <a:bodyPr/>
          <a:lstStyle/>
          <a:p>
            <a:pPr marL="231775" indent="-231775" eaLnBrk="1" hangingPunct="1">
              <a:spcBef>
                <a:spcPct val="25000"/>
              </a:spcBef>
              <a:spcAft>
                <a:spcPct val="20000"/>
              </a:spcAft>
            </a:pPr>
            <a:endParaRPr lang="en-US" sz="2800" dirty="0" smtClean="0"/>
          </a:p>
          <a:p>
            <a:pPr marL="231775" indent="-231775" eaLnBrk="1" hangingPunct="1">
              <a:spcBef>
                <a:spcPct val="25000"/>
              </a:spcBef>
              <a:spcAft>
                <a:spcPct val="20000"/>
              </a:spcAft>
            </a:pPr>
            <a:r>
              <a:rPr lang="en-US" sz="2800" dirty="0" smtClean="0"/>
              <a:t>Social Security age-62 projection = $18,000/year</a:t>
            </a:r>
          </a:p>
          <a:p>
            <a:pPr marL="231775" indent="-231775" eaLnBrk="1" hangingPunct="1">
              <a:spcBef>
                <a:spcPct val="25000"/>
              </a:spcBef>
              <a:spcAft>
                <a:spcPct val="20000"/>
              </a:spcAft>
            </a:pPr>
            <a:endParaRPr lang="en-US" sz="2800" dirty="0" smtClean="0"/>
          </a:p>
          <a:p>
            <a:pPr marL="231775" indent="-231775" eaLnBrk="1" hangingPunct="1">
              <a:spcBef>
                <a:spcPct val="30000"/>
              </a:spcBef>
              <a:spcAft>
                <a:spcPct val="5000"/>
              </a:spcAft>
            </a:pPr>
            <a:r>
              <a:rPr lang="en-US" sz="2800" dirty="0" smtClean="0"/>
              <a:t>30 years of FERS coverage</a:t>
            </a:r>
          </a:p>
          <a:p>
            <a:pPr marL="231775" indent="-231775" eaLnBrk="1" hangingPunct="1">
              <a:spcBef>
                <a:spcPct val="30000"/>
              </a:spcBef>
              <a:spcAft>
                <a:spcPct val="5000"/>
              </a:spcAft>
            </a:pPr>
            <a:endParaRPr lang="en-US" sz="2800" dirty="0"/>
          </a:p>
          <a:p>
            <a:pPr marL="231775" indent="-231775" eaLnBrk="1" hangingPunct="1">
              <a:spcBef>
                <a:spcPct val="30000"/>
              </a:spcBef>
              <a:spcAft>
                <a:spcPct val="5000"/>
              </a:spcAft>
            </a:pPr>
            <a:r>
              <a:rPr lang="en-US" sz="2800" dirty="0" smtClean="0"/>
              <a:t>$18,000 x 30 / 40 = $13,500</a:t>
            </a:r>
          </a:p>
          <a:p>
            <a:pPr marL="231775" indent="-231775" eaLnBrk="1" hangingPunct="1">
              <a:spcBef>
                <a:spcPct val="30000"/>
              </a:spcBef>
              <a:spcAft>
                <a:spcPct val="5000"/>
              </a:spcAft>
              <a:buNone/>
            </a:pPr>
            <a:endParaRPr lang="en-US" sz="2800" dirty="0" smtClean="0"/>
          </a:p>
        </p:txBody>
      </p:sp>
      <p:sp>
        <p:nvSpPr>
          <p:cNvPr id="7" name="Slide Number Placeholder 6"/>
          <p:cNvSpPr>
            <a:spLocks noGrp="1"/>
          </p:cNvSpPr>
          <p:nvPr>
            <p:ph type="sldNum" sz="quarter" idx="12"/>
          </p:nvPr>
        </p:nvSpPr>
        <p:spPr/>
        <p:txBody>
          <a:bodyPr>
            <a:normAutofit/>
          </a:bodyPr>
          <a:lstStyle/>
          <a:p>
            <a:pPr>
              <a:defRPr/>
            </a:pPr>
            <a:fld id="{CBDD7928-7170-4C79-AD39-76FA5D59B8C9}" type="slidenum">
              <a:rPr lang="en-US" smtClean="0"/>
              <a:pPr>
                <a:defRPr/>
              </a:pPr>
              <a:t>53</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dirty="0" smtClean="0"/>
              <a:t>Special Annuity Supplement </a:t>
            </a:r>
          </a:p>
          <a:p>
            <a:pPr marL="0" indent="0">
              <a:buNone/>
            </a:pPr>
            <a:r>
              <a:rPr lang="en-US" dirty="0" smtClean="0"/>
              <a:t>Subject to earnings test.</a:t>
            </a:r>
          </a:p>
          <a:p>
            <a:pPr lvl="1"/>
            <a:r>
              <a:rPr lang="en-US" dirty="0" smtClean="0"/>
              <a:t>Earnings are wages, including self-employment</a:t>
            </a:r>
          </a:p>
          <a:p>
            <a:pPr lvl="1"/>
            <a:r>
              <a:rPr lang="en-US" dirty="0" smtClean="0"/>
              <a:t>Earnings are </a:t>
            </a:r>
            <a:r>
              <a:rPr lang="en-US" u="sng" dirty="0" smtClean="0"/>
              <a:t>not </a:t>
            </a:r>
            <a:r>
              <a:rPr lang="en-US" dirty="0" smtClean="0"/>
              <a:t>investment gains, interest, pensions, TSP withdrawals, etc.</a:t>
            </a:r>
          </a:p>
          <a:p>
            <a:pPr lvl="1"/>
            <a:r>
              <a:rPr lang="en-US" dirty="0" smtClean="0"/>
              <a:t>If you earn more than $15,720* in 2015, SAS reduced in 2016 by $1 for each $2 earned above that $15,720.</a:t>
            </a:r>
          </a:p>
          <a:p>
            <a:pPr lvl="1"/>
            <a:r>
              <a:rPr lang="en-US" dirty="0" smtClean="0"/>
              <a:t>Must report earnings each year to OPM.</a:t>
            </a:r>
          </a:p>
          <a:p>
            <a:pPr marL="457200" lvl="1" indent="0">
              <a:buNone/>
            </a:pPr>
            <a:endParaRPr lang="en-US" dirty="0"/>
          </a:p>
          <a:p>
            <a:pPr marL="457200" lvl="1" indent="0">
              <a:buNone/>
            </a:pPr>
            <a:r>
              <a:rPr lang="en-US" dirty="0" smtClean="0"/>
              <a:t>* Exempt amount may increase each year.</a:t>
            </a:r>
            <a:endParaRPr lang="en-US" dirty="0"/>
          </a:p>
        </p:txBody>
      </p:sp>
    </p:spTree>
    <p:extLst>
      <p:ext uri="{BB962C8B-B14F-4D97-AF65-F5344CB8AC3E}">
        <p14:creationId xmlns:p14="http://schemas.microsoft.com/office/powerpoint/2010/main" val="3452902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lnSpcReduction="10000"/>
          </a:bodyPr>
          <a:lstStyle/>
          <a:p>
            <a:pPr marL="0" indent="0">
              <a:buNone/>
            </a:pPr>
            <a:r>
              <a:rPr lang="en-US" dirty="0" smtClean="0"/>
              <a:t>Special Annuity Supplement</a:t>
            </a:r>
          </a:p>
          <a:p>
            <a:pPr marL="0" indent="0">
              <a:buNone/>
            </a:pPr>
            <a:r>
              <a:rPr lang="en-US" dirty="0"/>
              <a:t>	</a:t>
            </a:r>
            <a:r>
              <a:rPr lang="en-US" dirty="0" smtClean="0"/>
              <a:t>earnings offset example:</a:t>
            </a:r>
          </a:p>
          <a:p>
            <a:pPr marL="0" indent="0">
              <a:buNone/>
            </a:pPr>
            <a:endParaRPr lang="en-US" dirty="0" smtClean="0"/>
          </a:p>
          <a:p>
            <a:pPr lvl="1"/>
            <a:r>
              <a:rPr lang="en-US" dirty="0" smtClean="0"/>
              <a:t>Ron retired in 2007</a:t>
            </a:r>
          </a:p>
          <a:p>
            <a:pPr lvl="1"/>
            <a:r>
              <a:rPr lang="en-US" dirty="0" smtClean="0"/>
              <a:t>Exempt amount in 2007 was $12,960.</a:t>
            </a:r>
          </a:p>
          <a:p>
            <a:pPr lvl="1"/>
            <a:r>
              <a:rPr lang="en-US" dirty="0" smtClean="0"/>
              <a:t>In 2007, post-retirement, Ron earned $24,960</a:t>
            </a:r>
          </a:p>
          <a:p>
            <a:pPr lvl="1"/>
            <a:r>
              <a:rPr lang="en-US" dirty="0" smtClean="0"/>
              <a:t>Ron earned $12,000 over the exempt limit</a:t>
            </a:r>
          </a:p>
          <a:p>
            <a:pPr lvl="1"/>
            <a:r>
              <a:rPr lang="en-US" dirty="0" smtClean="0"/>
              <a:t>Apply the $1 for every $2 over the limit rule</a:t>
            </a:r>
          </a:p>
          <a:p>
            <a:pPr lvl="1"/>
            <a:endParaRPr lang="en-US" dirty="0"/>
          </a:p>
          <a:p>
            <a:pPr lvl="1"/>
            <a:r>
              <a:rPr lang="en-US" dirty="0" smtClean="0"/>
              <a:t>How much was Ron’s special annuity reduced in 2008?</a:t>
            </a:r>
          </a:p>
          <a:p>
            <a:pPr lvl="1"/>
            <a:r>
              <a:rPr lang="en-US" dirty="0" smtClean="0"/>
              <a:t>How much SAS did he get in 2008?</a:t>
            </a:r>
            <a:endParaRPr lang="en-US" dirty="0"/>
          </a:p>
        </p:txBody>
      </p:sp>
    </p:spTree>
    <p:extLst>
      <p:ext uri="{BB962C8B-B14F-4D97-AF65-F5344CB8AC3E}">
        <p14:creationId xmlns:p14="http://schemas.microsoft.com/office/powerpoint/2010/main" val="3696937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dirty="0" smtClean="0"/>
              <a:t>Answer –</a:t>
            </a:r>
          </a:p>
          <a:p>
            <a:endParaRPr lang="en-US" dirty="0"/>
          </a:p>
          <a:p>
            <a:pPr lvl="1"/>
            <a:r>
              <a:rPr lang="en-US" dirty="0" smtClean="0"/>
              <a:t>$6,000 was the amount of reduction to SAS.</a:t>
            </a:r>
          </a:p>
          <a:p>
            <a:pPr lvl="1"/>
            <a:endParaRPr lang="en-US" dirty="0"/>
          </a:p>
          <a:p>
            <a:pPr lvl="1"/>
            <a:r>
              <a:rPr lang="en-US" dirty="0" smtClean="0"/>
              <a:t>Ron only received $6,960 SAS in 2008.</a:t>
            </a:r>
            <a:endParaRPr lang="en-US" dirty="0"/>
          </a:p>
        </p:txBody>
      </p:sp>
    </p:spTree>
    <p:extLst>
      <p:ext uri="{BB962C8B-B14F-4D97-AF65-F5344CB8AC3E}">
        <p14:creationId xmlns:p14="http://schemas.microsoft.com/office/powerpoint/2010/main" val="1929928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p:cNvSpPr>
            <a:spLocks noGrp="1" noChangeArrowheads="1"/>
          </p:cNvSpPr>
          <p:nvPr>
            <p:ph type="title"/>
          </p:nvPr>
        </p:nvSpPr>
        <p:spPr>
          <a:xfrm>
            <a:off x="816444" y="696913"/>
            <a:ext cx="7315200" cy="593725"/>
          </a:xfrm>
        </p:spPr>
        <p:txBody>
          <a:bodyPr anchor="t"/>
          <a:lstStyle/>
          <a:p>
            <a:r>
              <a:rPr lang="en-US" sz="3200" b="1" dirty="0" smtClean="0"/>
              <a:t>FERS Age Reduction</a:t>
            </a:r>
          </a:p>
        </p:txBody>
      </p:sp>
      <p:sp>
        <p:nvSpPr>
          <p:cNvPr id="7" name="Slide Number Placeholder 6"/>
          <p:cNvSpPr>
            <a:spLocks noGrp="1"/>
          </p:cNvSpPr>
          <p:nvPr>
            <p:ph type="sldNum" sz="quarter" idx="12"/>
          </p:nvPr>
        </p:nvSpPr>
        <p:spPr/>
        <p:txBody>
          <a:bodyPr>
            <a:normAutofit/>
          </a:bodyPr>
          <a:lstStyle/>
          <a:p>
            <a:pPr>
              <a:defRPr/>
            </a:pPr>
            <a:fld id="{CBDD7928-7170-4C79-AD39-76FA5D59B8C9}" type="slidenum">
              <a:rPr lang="en-US" smtClean="0"/>
              <a:pPr>
                <a:defRPr/>
              </a:pPr>
              <a:t>57</a:t>
            </a:fld>
            <a:endParaRPr lang="en-US" dirty="0"/>
          </a:p>
        </p:txBody>
      </p:sp>
      <p:sp>
        <p:nvSpPr>
          <p:cNvPr id="50179" name="Rectangle 3"/>
          <p:cNvSpPr>
            <a:spLocks noChangeArrowheads="1"/>
          </p:cNvSpPr>
          <p:nvPr/>
        </p:nvSpPr>
        <p:spPr bwMode="auto">
          <a:xfrm>
            <a:off x="1250509" y="1797730"/>
            <a:ext cx="6878639" cy="4739759"/>
          </a:xfrm>
          <a:prstGeom prst="rect">
            <a:avLst/>
          </a:prstGeom>
          <a:noFill/>
          <a:ln w="12700">
            <a:noFill/>
            <a:miter lim="800000"/>
            <a:headEnd type="none" w="sm" len="sm"/>
            <a:tailEnd type="none" w="sm" len="sm"/>
          </a:ln>
        </p:spPr>
        <p:txBody>
          <a:bodyPr>
            <a:spAutoFit/>
          </a:bodyPr>
          <a:lstStyle/>
          <a:p>
            <a:pPr marL="231775" indent="-231775" eaLnBrk="0" hangingPunct="0">
              <a:spcAft>
                <a:spcPts val="1200"/>
              </a:spcAft>
              <a:buFontTx/>
              <a:buChar char="•"/>
            </a:pPr>
            <a:r>
              <a:rPr lang="en-US" sz="2800" dirty="0"/>
              <a:t>Applies if the employee retires on an </a:t>
            </a:r>
            <a:r>
              <a:rPr lang="en-US" sz="2800" b="1" dirty="0"/>
              <a:t>MRA + 10 retirement </a:t>
            </a:r>
            <a:endParaRPr lang="en-US" sz="2800" b="1" dirty="0" smtClean="0"/>
          </a:p>
          <a:p>
            <a:pPr marL="231775" indent="-231775" eaLnBrk="0" hangingPunct="0">
              <a:spcAft>
                <a:spcPts val="1200"/>
              </a:spcAft>
            </a:pPr>
            <a:endParaRPr lang="en-US" sz="2800" dirty="0"/>
          </a:p>
          <a:p>
            <a:pPr marL="231775" indent="-231775" eaLnBrk="0" hangingPunct="0">
              <a:spcAft>
                <a:spcPts val="1200"/>
              </a:spcAft>
              <a:buFontTx/>
              <a:buChar char="•"/>
            </a:pPr>
            <a:r>
              <a:rPr lang="en-US" sz="2800" dirty="0">
                <a:sym typeface="Symbol" pitchFamily="18" charset="2"/>
              </a:rPr>
              <a:t>Employee begins receiving annuity before age </a:t>
            </a:r>
            <a:r>
              <a:rPr lang="en-US" sz="2800" dirty="0" smtClean="0">
                <a:sym typeface="Symbol" pitchFamily="18" charset="2"/>
              </a:rPr>
              <a:t>62</a:t>
            </a:r>
          </a:p>
          <a:p>
            <a:pPr marL="231775" indent="-231775" eaLnBrk="0" hangingPunct="0">
              <a:spcAft>
                <a:spcPts val="1200"/>
              </a:spcAft>
              <a:buFontTx/>
              <a:buChar char="•"/>
            </a:pPr>
            <a:endParaRPr lang="en-US" sz="2800" dirty="0">
              <a:sym typeface="Symbol" pitchFamily="18" charset="2"/>
            </a:endParaRPr>
          </a:p>
          <a:p>
            <a:pPr marL="231775" indent="-231775" eaLnBrk="0" hangingPunct="0">
              <a:spcAft>
                <a:spcPts val="1200"/>
              </a:spcAft>
              <a:buFontTx/>
              <a:buChar char="•"/>
            </a:pPr>
            <a:r>
              <a:rPr lang="en-US" sz="2800" dirty="0"/>
              <a:t>Permanent reduction equals 5% for each full year under age 62</a:t>
            </a:r>
          </a:p>
          <a:p>
            <a:pPr marL="231775" indent="-231775" eaLnBrk="0" hangingPunct="0">
              <a:spcAft>
                <a:spcPts val="1200"/>
              </a:spcAft>
              <a:buFontTx/>
              <a:buChar char="•"/>
            </a:pPr>
            <a:endParaRPr 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p:cNvSpPr>
            <a:spLocks noGrp="1" noChangeArrowheads="1"/>
          </p:cNvSpPr>
          <p:nvPr>
            <p:ph type="title"/>
          </p:nvPr>
        </p:nvSpPr>
        <p:spPr>
          <a:xfrm>
            <a:off x="816444" y="696913"/>
            <a:ext cx="7315200" cy="593725"/>
          </a:xfrm>
        </p:spPr>
        <p:txBody>
          <a:bodyPr anchor="t"/>
          <a:lstStyle/>
          <a:p>
            <a:r>
              <a:rPr lang="en-US" sz="3200" b="1" dirty="0" smtClean="0"/>
              <a:t>Sample FERS Age Reduction</a:t>
            </a:r>
          </a:p>
        </p:txBody>
      </p:sp>
      <p:sp>
        <p:nvSpPr>
          <p:cNvPr id="7" name="Slide Number Placeholder 6"/>
          <p:cNvSpPr>
            <a:spLocks noGrp="1"/>
          </p:cNvSpPr>
          <p:nvPr>
            <p:ph type="sldNum" sz="quarter" idx="12"/>
          </p:nvPr>
        </p:nvSpPr>
        <p:spPr/>
        <p:txBody>
          <a:bodyPr>
            <a:normAutofit/>
          </a:bodyPr>
          <a:lstStyle/>
          <a:p>
            <a:pPr>
              <a:defRPr/>
            </a:pPr>
            <a:fld id="{CBDD7928-7170-4C79-AD39-76FA5D59B8C9}" type="slidenum">
              <a:rPr lang="en-US" smtClean="0"/>
              <a:pPr>
                <a:defRPr/>
              </a:pPr>
              <a:t>58</a:t>
            </a:fld>
            <a:endParaRPr lang="en-US" dirty="0"/>
          </a:p>
        </p:txBody>
      </p:sp>
      <p:sp>
        <p:nvSpPr>
          <p:cNvPr id="50179" name="Rectangle 3"/>
          <p:cNvSpPr>
            <a:spLocks noChangeArrowheads="1"/>
          </p:cNvSpPr>
          <p:nvPr/>
        </p:nvSpPr>
        <p:spPr bwMode="auto">
          <a:xfrm>
            <a:off x="1250509" y="1797730"/>
            <a:ext cx="6878639" cy="1384995"/>
          </a:xfrm>
          <a:prstGeom prst="rect">
            <a:avLst/>
          </a:prstGeom>
          <a:noFill/>
          <a:ln w="12700">
            <a:noFill/>
            <a:miter lim="800000"/>
            <a:headEnd type="none" w="sm" len="sm"/>
            <a:tailEnd type="none" w="sm" len="sm"/>
          </a:ln>
        </p:spPr>
        <p:txBody>
          <a:bodyPr>
            <a:spAutoFit/>
          </a:bodyPr>
          <a:lstStyle/>
          <a:p>
            <a:pPr eaLnBrk="0" hangingPunct="0">
              <a:spcAft>
                <a:spcPts val="1200"/>
              </a:spcAft>
            </a:pPr>
            <a:r>
              <a:rPr lang="en-US" sz="2800" dirty="0" smtClean="0"/>
              <a:t>John retires at his MRA (56) with 22 years service and high-three average of $59,000. What is his annuity?</a:t>
            </a:r>
            <a:endParaRPr lang="en-US" sz="2800" dirty="0"/>
          </a:p>
        </p:txBody>
      </p:sp>
    </p:spTree>
    <p:extLst>
      <p:ext uri="{BB962C8B-B14F-4D97-AF65-F5344CB8AC3E}">
        <p14:creationId xmlns:p14="http://schemas.microsoft.com/office/powerpoint/2010/main" val="29911751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p:cNvSpPr>
            <a:spLocks noGrp="1" noChangeArrowheads="1"/>
          </p:cNvSpPr>
          <p:nvPr>
            <p:ph type="title"/>
          </p:nvPr>
        </p:nvSpPr>
        <p:spPr>
          <a:xfrm>
            <a:off x="816444" y="696913"/>
            <a:ext cx="7315200" cy="593725"/>
          </a:xfrm>
        </p:spPr>
        <p:txBody>
          <a:bodyPr anchor="t"/>
          <a:lstStyle/>
          <a:p>
            <a:r>
              <a:rPr lang="en-US" sz="3200" b="1" dirty="0" smtClean="0"/>
              <a:t>Sample FERS Age Reduction</a:t>
            </a:r>
          </a:p>
        </p:txBody>
      </p:sp>
      <p:sp>
        <p:nvSpPr>
          <p:cNvPr id="7" name="Slide Number Placeholder 6"/>
          <p:cNvSpPr>
            <a:spLocks noGrp="1"/>
          </p:cNvSpPr>
          <p:nvPr>
            <p:ph type="sldNum" sz="quarter" idx="12"/>
          </p:nvPr>
        </p:nvSpPr>
        <p:spPr/>
        <p:txBody>
          <a:bodyPr>
            <a:normAutofit/>
          </a:bodyPr>
          <a:lstStyle/>
          <a:p>
            <a:pPr>
              <a:defRPr/>
            </a:pPr>
            <a:fld id="{CBDD7928-7170-4C79-AD39-76FA5D59B8C9}" type="slidenum">
              <a:rPr lang="en-US" smtClean="0"/>
              <a:pPr>
                <a:defRPr/>
              </a:pPr>
              <a:t>59</a:t>
            </a:fld>
            <a:endParaRPr lang="en-US" dirty="0"/>
          </a:p>
        </p:txBody>
      </p:sp>
      <p:sp>
        <p:nvSpPr>
          <p:cNvPr id="50179" name="Rectangle 3"/>
          <p:cNvSpPr>
            <a:spLocks noChangeArrowheads="1"/>
          </p:cNvSpPr>
          <p:nvPr/>
        </p:nvSpPr>
        <p:spPr bwMode="auto">
          <a:xfrm>
            <a:off x="1250509" y="1797730"/>
            <a:ext cx="6878639" cy="2985433"/>
          </a:xfrm>
          <a:prstGeom prst="rect">
            <a:avLst/>
          </a:prstGeom>
          <a:noFill/>
          <a:ln w="12700">
            <a:noFill/>
            <a:miter lim="800000"/>
            <a:headEnd type="none" w="sm" len="sm"/>
            <a:tailEnd type="none" w="sm" len="sm"/>
          </a:ln>
        </p:spPr>
        <p:txBody>
          <a:bodyPr>
            <a:spAutoFit/>
          </a:bodyPr>
          <a:lstStyle/>
          <a:p>
            <a:pPr eaLnBrk="0" hangingPunct="0">
              <a:spcAft>
                <a:spcPts val="1200"/>
              </a:spcAft>
            </a:pPr>
            <a:r>
              <a:rPr lang="en-US" sz="2800" dirty="0" smtClean="0"/>
              <a:t>John retires at his MRA (56) with 22 years service and high-three average of $59,000. What is his annual annuity?</a:t>
            </a:r>
          </a:p>
          <a:p>
            <a:pPr eaLnBrk="0" hangingPunct="0">
              <a:spcAft>
                <a:spcPts val="1200"/>
              </a:spcAft>
            </a:pPr>
            <a:endParaRPr lang="en-US" sz="2800" dirty="0"/>
          </a:p>
          <a:p>
            <a:pPr eaLnBrk="0" hangingPunct="0">
              <a:spcAft>
                <a:spcPts val="1200"/>
              </a:spcAft>
            </a:pPr>
            <a:r>
              <a:rPr lang="en-US" sz="2800" dirty="0" smtClean="0"/>
              <a:t>$59,000 x 22% = $12,980 minus 30% = $9,086.  </a:t>
            </a:r>
            <a:endParaRPr lang="en-US" sz="2800" dirty="0"/>
          </a:p>
        </p:txBody>
      </p:sp>
    </p:spTree>
    <p:extLst>
      <p:ext uri="{BB962C8B-B14F-4D97-AF65-F5344CB8AC3E}">
        <p14:creationId xmlns:p14="http://schemas.microsoft.com/office/powerpoint/2010/main" val="3013376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35131" y="0"/>
            <a:ext cx="8680269" cy="6583680"/>
          </a:xfrm>
        </p:spPr>
        <p:txBody>
          <a:bodyPr/>
          <a:lstStyle/>
          <a:p>
            <a:pPr marL="0" indent="0" algn="ctr">
              <a:buNone/>
            </a:pPr>
            <a:r>
              <a:rPr lang="en-US" b="1" dirty="0" smtClean="0"/>
              <a:t>	</a:t>
            </a:r>
          </a:p>
          <a:p>
            <a:pPr marL="0" indent="0" algn="ctr">
              <a:buNone/>
            </a:pPr>
            <a:endParaRPr lang="en-US" b="1" dirty="0"/>
          </a:p>
          <a:p>
            <a:pPr marL="0" indent="0" algn="ctr">
              <a:buNone/>
            </a:pPr>
            <a:r>
              <a:rPr lang="en-US" b="1" dirty="0" smtClean="0"/>
              <a:t>This seminar focuses exclusively on</a:t>
            </a:r>
          </a:p>
          <a:p>
            <a:pPr marL="0" indent="0" algn="ctr">
              <a:buNone/>
            </a:pPr>
            <a:r>
              <a:rPr lang="en-US" b="1" dirty="0" smtClean="0"/>
              <a:t>Regular (Immediate) Retirement</a:t>
            </a:r>
          </a:p>
          <a:p>
            <a:pPr marL="0" indent="0" algn="ctr">
              <a:buNone/>
            </a:pPr>
            <a:endParaRPr lang="en-US" b="1" dirty="0" smtClean="0"/>
          </a:p>
          <a:p>
            <a:pPr marL="0" indent="0" algn="ctr">
              <a:buNone/>
            </a:pPr>
            <a:endParaRPr lang="en-US" b="1" dirty="0"/>
          </a:p>
          <a:p>
            <a:pPr marL="0" indent="0">
              <a:buNone/>
            </a:pPr>
            <a:r>
              <a:rPr lang="en-US" dirty="0" smtClean="0"/>
              <a:t>NALC members considering MRA+10, disability, or other types of retirement should obtain direct one-on-one advice from a branch officer, their NBA office, or the NALC HQ retirement department.</a:t>
            </a:r>
          </a:p>
        </p:txBody>
      </p:sp>
    </p:spTree>
    <p:extLst>
      <p:ext uri="{BB962C8B-B14F-4D97-AF65-F5344CB8AC3E}">
        <p14:creationId xmlns:p14="http://schemas.microsoft.com/office/powerpoint/2010/main" val="7803394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1968905" y="663477"/>
            <a:ext cx="5212203" cy="914400"/>
          </a:xfrm>
        </p:spPr>
        <p:txBody>
          <a:bodyPr lIns="46038" tIns="46038" rIns="46038" bIns="46038">
            <a:noAutofit/>
          </a:bodyPr>
          <a:lstStyle/>
          <a:p>
            <a:pPr eaLnBrk="1" hangingPunct="1"/>
            <a:r>
              <a:rPr lang="en-US" sz="3200" b="1" dirty="0" smtClean="0"/>
              <a:t>Reduction for Survivor Annuity</a:t>
            </a:r>
          </a:p>
        </p:txBody>
      </p:sp>
      <p:sp>
        <p:nvSpPr>
          <p:cNvPr id="51202" name="Rectangle 2"/>
          <p:cNvSpPr>
            <a:spLocks noGrp="1" noChangeArrowheads="1"/>
          </p:cNvSpPr>
          <p:nvPr>
            <p:ph type="body" sz="half" idx="1"/>
          </p:nvPr>
        </p:nvSpPr>
        <p:spPr>
          <a:xfrm>
            <a:off x="1385441" y="2979048"/>
            <a:ext cx="6848475" cy="4038600"/>
          </a:xfrm>
        </p:spPr>
        <p:txBody>
          <a:bodyPr lIns="92075" tIns="46038" rIns="92075" bIns="46038"/>
          <a:lstStyle/>
          <a:p>
            <a:pPr eaLnBrk="1" hangingPunct="1">
              <a:spcBef>
                <a:spcPct val="0"/>
              </a:spcBef>
            </a:pPr>
            <a:r>
              <a:rPr lang="en-US" sz="2800" dirty="0" smtClean="0"/>
              <a:t>Elects a survivor annuity for a spouse and/or former spouse</a:t>
            </a:r>
          </a:p>
          <a:p>
            <a:pPr eaLnBrk="1" hangingPunct="1">
              <a:spcBef>
                <a:spcPct val="0"/>
              </a:spcBef>
            </a:pPr>
            <a:r>
              <a:rPr lang="en-US" sz="2800" dirty="0" smtClean="0"/>
              <a:t>Has a former spouse entitled to a survivor annuity based on a valid court order, and/or</a:t>
            </a:r>
          </a:p>
          <a:p>
            <a:pPr eaLnBrk="1" hangingPunct="1">
              <a:spcBef>
                <a:spcPct val="0"/>
              </a:spcBef>
            </a:pPr>
            <a:r>
              <a:rPr lang="en-US" sz="2800" dirty="0" smtClean="0"/>
              <a:t>Elects to provide someone with an insurable interest annuity</a:t>
            </a:r>
          </a:p>
        </p:txBody>
      </p:sp>
      <p:sp>
        <p:nvSpPr>
          <p:cNvPr id="51204" name="Text Box 4"/>
          <p:cNvSpPr txBox="1">
            <a:spLocks noChangeArrowheads="1"/>
          </p:cNvSpPr>
          <p:nvPr/>
        </p:nvSpPr>
        <p:spPr bwMode="auto">
          <a:xfrm>
            <a:off x="1291772" y="2039251"/>
            <a:ext cx="6604009" cy="523220"/>
          </a:xfrm>
          <a:prstGeom prst="rect">
            <a:avLst/>
          </a:prstGeom>
          <a:noFill/>
          <a:ln w="12700">
            <a:noFill/>
            <a:miter lim="800000"/>
            <a:headEnd type="none" w="sm" len="sm"/>
            <a:tailEnd type="none" w="sm" len="sm"/>
          </a:ln>
        </p:spPr>
        <p:txBody>
          <a:bodyPr wrap="square">
            <a:spAutoFit/>
          </a:bodyPr>
          <a:lstStyle/>
          <a:p>
            <a:pPr algn="ctr" eaLnBrk="0" hangingPunct="0"/>
            <a:r>
              <a:rPr lang="en-US" sz="2800" b="1" dirty="0"/>
              <a:t>Applies if an employee</a:t>
            </a:r>
          </a:p>
        </p:txBody>
      </p:sp>
      <p:sp>
        <p:nvSpPr>
          <p:cNvPr id="51205" name="Text Box 5"/>
          <p:cNvSpPr txBox="1">
            <a:spLocks noChangeArrowheads="1"/>
          </p:cNvSpPr>
          <p:nvPr/>
        </p:nvSpPr>
        <p:spPr bwMode="auto">
          <a:xfrm>
            <a:off x="8567739" y="6491290"/>
            <a:ext cx="576263" cy="276999"/>
          </a:xfrm>
          <a:prstGeom prst="rect">
            <a:avLst/>
          </a:prstGeom>
          <a:noFill/>
          <a:ln w="9525">
            <a:noFill/>
            <a:miter lim="800000"/>
            <a:headEnd/>
            <a:tailEnd/>
          </a:ln>
        </p:spPr>
        <p:txBody>
          <a:bodyPr>
            <a:spAutoFit/>
          </a:bodyPr>
          <a:lstStyle/>
          <a:p>
            <a:pPr>
              <a:spcBef>
                <a:spcPct val="50000"/>
              </a:spcBef>
            </a:pPr>
            <a:r>
              <a:rPr lang="en-US" sz="1200" dirty="0" smtClean="0">
                <a:solidFill>
                  <a:schemeClr val="tx1">
                    <a:lumMod val="50000"/>
                    <a:lumOff val="50000"/>
                  </a:schemeClr>
                </a:solidFill>
              </a:rPr>
              <a:t>38</a:t>
            </a:r>
            <a:endParaRPr lang="en-U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907387" y="503460"/>
            <a:ext cx="7315200" cy="869950"/>
          </a:xfrm>
        </p:spPr>
        <p:txBody>
          <a:bodyPr/>
          <a:lstStyle/>
          <a:p>
            <a:r>
              <a:rPr lang="en-US" sz="3200" b="1" dirty="0" smtClean="0"/>
              <a:t>Survivor Annuity Reduction </a:t>
            </a:r>
          </a:p>
        </p:txBody>
      </p:sp>
      <p:sp>
        <p:nvSpPr>
          <p:cNvPr id="52227" name="Rectangle 3"/>
          <p:cNvSpPr>
            <a:spLocks noGrp="1" noChangeArrowheads="1"/>
          </p:cNvSpPr>
          <p:nvPr>
            <p:ph idx="1"/>
          </p:nvPr>
        </p:nvSpPr>
        <p:spPr>
          <a:xfrm>
            <a:off x="691196" y="1526264"/>
            <a:ext cx="3345083" cy="679170"/>
          </a:xfrm>
        </p:spPr>
        <p:txBody>
          <a:bodyPr lIns="92075" tIns="46038" rIns="92075" bIns="46038" anchor="ctr">
            <a:normAutofit fontScale="32500" lnSpcReduction="20000"/>
          </a:bodyPr>
          <a:lstStyle/>
          <a:p>
            <a:pPr algn="ctr" eaLnBrk="1" hangingPunct="1">
              <a:spcBef>
                <a:spcPct val="25000"/>
              </a:spcBef>
              <a:buFontTx/>
              <a:buNone/>
            </a:pPr>
            <a:r>
              <a:rPr lang="en-US" sz="9800" b="1" dirty="0" smtClean="0">
                <a:latin typeface="Arial" pitchFamily="34" charset="0"/>
                <a:cs typeface="Arial" pitchFamily="34" charset="0"/>
              </a:rPr>
              <a:t>CSRS</a:t>
            </a:r>
          </a:p>
          <a:p>
            <a:pPr algn="ctr" eaLnBrk="1" hangingPunct="1">
              <a:spcBef>
                <a:spcPct val="25000"/>
              </a:spcBef>
              <a:buFontTx/>
              <a:buNone/>
            </a:pPr>
            <a:r>
              <a:rPr lang="en-US" sz="3200" dirty="0" smtClean="0"/>
              <a:t> </a:t>
            </a:r>
          </a:p>
        </p:txBody>
      </p:sp>
      <p:sp>
        <p:nvSpPr>
          <p:cNvPr id="11" name="Slide Number Placeholder 10"/>
          <p:cNvSpPr>
            <a:spLocks noGrp="1"/>
          </p:cNvSpPr>
          <p:nvPr>
            <p:ph type="sldNum" sz="quarter" idx="12"/>
          </p:nvPr>
        </p:nvSpPr>
        <p:spPr/>
        <p:txBody>
          <a:bodyPr>
            <a:normAutofit/>
          </a:bodyPr>
          <a:lstStyle/>
          <a:p>
            <a:pPr>
              <a:defRPr/>
            </a:pPr>
            <a:fld id="{CBDD7928-7170-4C79-AD39-76FA5D59B8C9}" type="slidenum">
              <a:rPr lang="en-US" smtClean="0"/>
              <a:pPr>
                <a:defRPr/>
              </a:pPr>
              <a:t>61</a:t>
            </a:fld>
            <a:endParaRPr lang="en-US" dirty="0"/>
          </a:p>
        </p:txBody>
      </p:sp>
      <p:sp>
        <p:nvSpPr>
          <p:cNvPr id="52228" name="Text Box 4"/>
          <p:cNvSpPr txBox="1">
            <a:spLocks noChangeArrowheads="1"/>
          </p:cNvSpPr>
          <p:nvPr/>
        </p:nvSpPr>
        <p:spPr bwMode="auto">
          <a:xfrm>
            <a:off x="584677" y="2255607"/>
            <a:ext cx="3341688" cy="3970318"/>
          </a:xfrm>
          <a:prstGeom prst="rect">
            <a:avLst/>
          </a:prstGeom>
          <a:noFill/>
          <a:ln w="12700">
            <a:noFill/>
            <a:miter lim="800000"/>
            <a:headEnd type="none" w="sm" len="sm"/>
            <a:tailEnd type="none" w="sm" len="sm"/>
          </a:ln>
        </p:spPr>
        <p:txBody>
          <a:bodyPr>
            <a:spAutoFit/>
          </a:bodyPr>
          <a:lstStyle/>
          <a:p>
            <a:pPr algn="ctr" eaLnBrk="0" hangingPunct="0"/>
            <a:r>
              <a:rPr lang="en-US" sz="2800" dirty="0"/>
              <a:t>2 1/2 % x $3600</a:t>
            </a:r>
          </a:p>
          <a:p>
            <a:pPr algn="ctr" eaLnBrk="0" hangingPunct="0"/>
            <a:r>
              <a:rPr lang="en-US" sz="2800" dirty="0"/>
              <a:t>+</a:t>
            </a:r>
          </a:p>
          <a:p>
            <a:pPr algn="ctr" eaLnBrk="0" hangingPunct="0"/>
            <a:r>
              <a:rPr lang="en-US" sz="2800" dirty="0"/>
              <a:t>10 % x Amount of base in excess of $3600</a:t>
            </a:r>
          </a:p>
          <a:p>
            <a:pPr algn="ctr" eaLnBrk="0" hangingPunct="0"/>
            <a:endParaRPr lang="en-US" sz="2800" dirty="0"/>
          </a:p>
          <a:p>
            <a:pPr algn="ctr" eaLnBrk="0" hangingPunct="0"/>
            <a:r>
              <a:rPr lang="en-US" sz="2800" b="1" dirty="0"/>
              <a:t>Survivor receives 55% of the base elected by retiree</a:t>
            </a:r>
          </a:p>
        </p:txBody>
      </p:sp>
      <p:sp>
        <p:nvSpPr>
          <p:cNvPr id="52229" name="Line 5"/>
          <p:cNvSpPr>
            <a:spLocks noChangeShapeType="1"/>
          </p:cNvSpPr>
          <p:nvPr/>
        </p:nvSpPr>
        <p:spPr bwMode="auto">
          <a:xfrm flipH="1">
            <a:off x="4746171" y="1857829"/>
            <a:ext cx="14515" cy="4252682"/>
          </a:xfrm>
          <a:prstGeom prst="line">
            <a:avLst/>
          </a:prstGeom>
          <a:noFill/>
          <a:ln w="76200">
            <a:solidFill>
              <a:srgbClr val="0033CC"/>
            </a:solidFill>
            <a:round/>
            <a:headEnd type="none" w="sm" len="sm"/>
            <a:tailEnd type="none" w="sm" len="sm"/>
          </a:ln>
        </p:spPr>
        <p:txBody>
          <a:bodyPr/>
          <a:lstStyle/>
          <a:p>
            <a:endParaRPr lang="en-US" dirty="0"/>
          </a:p>
        </p:txBody>
      </p:sp>
      <p:sp>
        <p:nvSpPr>
          <p:cNvPr id="52230" name="Text Box 6"/>
          <p:cNvSpPr txBox="1">
            <a:spLocks noChangeArrowheads="1"/>
          </p:cNvSpPr>
          <p:nvPr/>
        </p:nvSpPr>
        <p:spPr bwMode="auto">
          <a:xfrm>
            <a:off x="5308834" y="1584323"/>
            <a:ext cx="3646487"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FERS</a:t>
            </a:r>
          </a:p>
        </p:txBody>
      </p:sp>
      <p:sp>
        <p:nvSpPr>
          <p:cNvPr id="52231" name="Text Box 7"/>
          <p:cNvSpPr txBox="1">
            <a:spLocks noChangeArrowheads="1"/>
          </p:cNvSpPr>
          <p:nvPr/>
        </p:nvSpPr>
        <p:spPr bwMode="auto">
          <a:xfrm>
            <a:off x="5573715" y="2542259"/>
            <a:ext cx="3192463" cy="3108543"/>
          </a:xfrm>
          <a:prstGeom prst="rect">
            <a:avLst/>
          </a:prstGeom>
          <a:noFill/>
          <a:ln w="12700">
            <a:noFill/>
            <a:miter lim="800000"/>
            <a:headEnd type="none" w="sm" len="sm"/>
            <a:tailEnd type="none" w="sm" len="sm"/>
          </a:ln>
        </p:spPr>
        <p:txBody>
          <a:bodyPr>
            <a:spAutoFit/>
          </a:bodyPr>
          <a:lstStyle/>
          <a:p>
            <a:pPr algn="ctr" eaLnBrk="0" hangingPunct="0"/>
            <a:r>
              <a:rPr lang="en-US" sz="2800" b="1" dirty="0"/>
              <a:t>Full survivor annuity (50%)</a:t>
            </a:r>
          </a:p>
          <a:p>
            <a:pPr algn="ctr" eaLnBrk="0" hangingPunct="0"/>
            <a:r>
              <a:rPr lang="en-US" sz="2800" dirty="0"/>
              <a:t>10% of annuity</a:t>
            </a:r>
          </a:p>
          <a:p>
            <a:pPr algn="ctr" eaLnBrk="0" hangingPunct="0"/>
            <a:endParaRPr lang="en-US" sz="2800" dirty="0"/>
          </a:p>
          <a:p>
            <a:pPr algn="ctr" eaLnBrk="0" hangingPunct="0"/>
            <a:r>
              <a:rPr lang="en-US" sz="2800" b="1" dirty="0"/>
              <a:t>Partial survivor annuity (25%)</a:t>
            </a:r>
          </a:p>
          <a:p>
            <a:pPr algn="ctr" eaLnBrk="0" hangingPunct="0"/>
            <a:r>
              <a:rPr lang="en-US" sz="2800" dirty="0"/>
              <a:t>5% of annuity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lnSpcReduction="10000"/>
          </a:bodyPr>
          <a:lstStyle/>
          <a:p>
            <a:pPr marL="0" indent="0" algn="ctr">
              <a:buNone/>
            </a:pPr>
            <a:r>
              <a:rPr lang="en-US" b="1" dirty="0" smtClean="0"/>
              <a:t>Reduction for</a:t>
            </a:r>
          </a:p>
          <a:p>
            <a:pPr marL="0" indent="0" algn="ctr">
              <a:buNone/>
            </a:pPr>
            <a:r>
              <a:rPr lang="en-US" b="1" dirty="0" smtClean="0"/>
              <a:t>Insurable Interest Annuity</a:t>
            </a:r>
          </a:p>
          <a:p>
            <a:pPr marL="0" indent="0" algn="ctr">
              <a:buNone/>
            </a:pPr>
            <a:endParaRPr lang="en-US" dirty="0" smtClean="0"/>
          </a:p>
          <a:p>
            <a:pPr marL="0" indent="0">
              <a:buNone/>
            </a:pPr>
            <a:r>
              <a:rPr lang="en-US" sz="2400" dirty="0" smtClean="0"/>
              <a:t>“Insurable </a:t>
            </a:r>
            <a:r>
              <a:rPr lang="en-US" sz="2400" dirty="0"/>
              <a:t>interest" is an insurance term which applies to someone who would reasonably expect to derive financial benefit from your continued </a:t>
            </a:r>
            <a:r>
              <a:rPr lang="en-US" sz="2400" dirty="0" smtClean="0"/>
              <a:t>life;</a:t>
            </a:r>
          </a:p>
          <a:p>
            <a:pPr marL="0" indent="0">
              <a:buNone/>
            </a:pPr>
            <a:r>
              <a:rPr lang="en-US" sz="2400" dirty="0" smtClean="0"/>
              <a:t>Presumed </a:t>
            </a:r>
            <a:r>
              <a:rPr lang="en-US" sz="2400" dirty="0"/>
              <a:t>to exist if you name as beneficiary of the insurable interest, any of the following individuals:</a:t>
            </a:r>
          </a:p>
          <a:p>
            <a:r>
              <a:rPr lang="en-US" sz="2400" dirty="0"/>
              <a:t>a spouse; </a:t>
            </a:r>
          </a:p>
          <a:p>
            <a:r>
              <a:rPr lang="en-US" sz="2400" dirty="0"/>
              <a:t>a blood or adopted relative closer than first cousins; </a:t>
            </a:r>
          </a:p>
          <a:p>
            <a:r>
              <a:rPr lang="en-US" sz="2400" dirty="0"/>
              <a:t>an ex-spouse; </a:t>
            </a:r>
          </a:p>
          <a:p>
            <a:r>
              <a:rPr lang="en-US" sz="2400" dirty="0"/>
              <a:t>a person to whom you are engaged to be married; or </a:t>
            </a:r>
          </a:p>
          <a:p>
            <a:r>
              <a:rPr lang="en-US" sz="2400" dirty="0"/>
              <a:t>a person with whom you are living in a relationship that would constitute a common-law marriage in a jurisdiction that recognizes common-law marriages. </a:t>
            </a:r>
          </a:p>
          <a:p>
            <a:pPr marL="0" indent="0">
              <a:buNone/>
            </a:pPr>
            <a:endParaRPr lang="en-US" sz="2400" dirty="0" smtClean="0"/>
          </a:p>
        </p:txBody>
      </p:sp>
    </p:spTree>
    <p:extLst>
      <p:ext uri="{BB962C8B-B14F-4D97-AF65-F5344CB8AC3E}">
        <p14:creationId xmlns:p14="http://schemas.microsoft.com/office/powerpoint/2010/main" val="4095856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b="1" dirty="0" smtClean="0"/>
              <a:t>Reduction for</a:t>
            </a:r>
          </a:p>
          <a:p>
            <a:pPr marL="0" indent="0" algn="ctr">
              <a:buNone/>
            </a:pPr>
            <a:r>
              <a:rPr lang="en-US" b="1" dirty="0" smtClean="0"/>
              <a:t>Insurable Interest Annuity</a:t>
            </a:r>
          </a:p>
          <a:p>
            <a:pPr marL="0" indent="0" algn="ctr">
              <a:buNone/>
            </a:pPr>
            <a:endParaRPr lang="en-US" dirty="0" smtClean="0"/>
          </a:p>
          <a:p>
            <a:r>
              <a:rPr lang="en-US" sz="2400" dirty="0"/>
              <a:t>If the person named is not one of the above, you should submit affidavits with your retirement application from one or more people with knowledge of the individual's insurable interest. The affidavits should state</a:t>
            </a:r>
            <a:r>
              <a:rPr lang="en-US" sz="2400" dirty="0" smtClean="0"/>
              <a:t>:</a:t>
            </a:r>
          </a:p>
          <a:p>
            <a:pPr marL="0" indent="0">
              <a:buNone/>
            </a:pPr>
            <a:endParaRPr lang="en-US" sz="2400" dirty="0"/>
          </a:p>
          <a:p>
            <a:pPr lvl="1"/>
            <a:r>
              <a:rPr lang="en-US" sz="2000" dirty="0"/>
              <a:t>the relationship between you; </a:t>
            </a:r>
          </a:p>
          <a:p>
            <a:pPr lvl="1"/>
            <a:r>
              <a:rPr lang="en-US" sz="2000" dirty="0"/>
              <a:t>the extent to which the person named is dependent on you; </a:t>
            </a:r>
          </a:p>
          <a:p>
            <a:pPr lvl="1"/>
            <a:r>
              <a:rPr lang="en-US" sz="2000" dirty="0"/>
              <a:t>the reasons why the person named might reasonably expect to derive financial benefit from your continued life. </a:t>
            </a:r>
          </a:p>
          <a:p>
            <a:pPr marL="0" indent="0">
              <a:buNone/>
            </a:pPr>
            <a:endParaRPr lang="en-US" sz="2400" dirty="0" smtClean="0"/>
          </a:p>
        </p:txBody>
      </p:sp>
    </p:spTree>
    <p:extLst>
      <p:ext uri="{BB962C8B-B14F-4D97-AF65-F5344CB8AC3E}">
        <p14:creationId xmlns:p14="http://schemas.microsoft.com/office/powerpoint/2010/main" val="2112698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b="1" dirty="0" smtClean="0"/>
              <a:t>Cost of Reduction for</a:t>
            </a:r>
          </a:p>
          <a:p>
            <a:pPr marL="0" indent="0" algn="ctr">
              <a:buNone/>
            </a:pPr>
            <a:r>
              <a:rPr lang="en-US" b="1" dirty="0" smtClean="0"/>
              <a:t>Insurable Interest Annuity</a:t>
            </a:r>
          </a:p>
          <a:p>
            <a:pPr marL="0" indent="0" algn="ctr">
              <a:buNone/>
            </a:pPr>
            <a:endParaRPr lang="en-US" dirty="0" smtClean="0"/>
          </a:p>
          <a:p>
            <a:pPr marL="0" indent="0">
              <a:buNone/>
            </a:pPr>
            <a:r>
              <a:rPr lang="en-US" sz="2400" dirty="0" smtClean="0"/>
              <a:t>Age of person named in relation to age of retiring employee:</a:t>
            </a:r>
          </a:p>
          <a:p>
            <a:r>
              <a:rPr lang="en-US" sz="2000" dirty="0" smtClean="0"/>
              <a:t>older</a:t>
            </a:r>
            <a:r>
              <a:rPr lang="en-US" sz="2000" dirty="0"/>
              <a:t>, the same age, or less than 5 years </a:t>
            </a:r>
            <a:r>
              <a:rPr lang="en-US" sz="2000" dirty="0" smtClean="0"/>
              <a:t>younger	10 %</a:t>
            </a:r>
            <a:endParaRPr lang="en-US" sz="2000" dirty="0"/>
          </a:p>
          <a:p>
            <a:r>
              <a:rPr lang="en-US" sz="2000" dirty="0" smtClean="0"/>
              <a:t>5 </a:t>
            </a:r>
            <a:r>
              <a:rPr lang="en-US" sz="2000" dirty="0"/>
              <a:t>but less than 10 years younger </a:t>
            </a:r>
            <a:r>
              <a:rPr lang="en-US" sz="2000" dirty="0" smtClean="0"/>
              <a:t>		15% </a:t>
            </a:r>
            <a:endParaRPr lang="en-US" sz="2000" dirty="0"/>
          </a:p>
          <a:p>
            <a:r>
              <a:rPr lang="en-US" sz="2000" dirty="0" smtClean="0"/>
              <a:t>10 </a:t>
            </a:r>
            <a:r>
              <a:rPr lang="en-US" sz="2000" dirty="0"/>
              <a:t>but less than 15 years </a:t>
            </a:r>
            <a:r>
              <a:rPr lang="en-US" sz="2000" dirty="0" smtClean="0"/>
              <a:t>younger		20%</a:t>
            </a:r>
            <a:endParaRPr lang="en-US" sz="2000" dirty="0"/>
          </a:p>
          <a:p>
            <a:r>
              <a:rPr lang="en-US" sz="2000" dirty="0" smtClean="0"/>
              <a:t>15 </a:t>
            </a:r>
            <a:r>
              <a:rPr lang="en-US" sz="2000" dirty="0"/>
              <a:t>but less than 20 years younger </a:t>
            </a:r>
            <a:r>
              <a:rPr lang="en-US" sz="2000" dirty="0" smtClean="0"/>
              <a:t>		25%</a:t>
            </a:r>
            <a:endParaRPr lang="en-US" sz="2000" dirty="0"/>
          </a:p>
          <a:p>
            <a:r>
              <a:rPr lang="en-US" sz="2000" dirty="0" smtClean="0"/>
              <a:t>20 </a:t>
            </a:r>
            <a:r>
              <a:rPr lang="en-US" sz="2000" dirty="0"/>
              <a:t>but less than 25 years </a:t>
            </a:r>
            <a:r>
              <a:rPr lang="en-US" sz="2000" dirty="0" smtClean="0"/>
              <a:t>younger		30%</a:t>
            </a:r>
            <a:endParaRPr lang="en-US" sz="2000" dirty="0"/>
          </a:p>
          <a:p>
            <a:r>
              <a:rPr lang="en-US" sz="2000" dirty="0" smtClean="0"/>
              <a:t>25 but less than 30 </a:t>
            </a:r>
            <a:r>
              <a:rPr lang="en-US" sz="2000" dirty="0"/>
              <a:t>years </a:t>
            </a:r>
            <a:r>
              <a:rPr lang="en-US" sz="2000" dirty="0" smtClean="0"/>
              <a:t>younger		35%</a:t>
            </a:r>
          </a:p>
          <a:p>
            <a:r>
              <a:rPr lang="en-US" sz="2000" dirty="0" smtClean="0"/>
              <a:t>30 </a:t>
            </a:r>
            <a:r>
              <a:rPr lang="en-US" sz="2000" dirty="0"/>
              <a:t>or more years younger </a:t>
            </a:r>
            <a:r>
              <a:rPr lang="en-US" sz="2000" dirty="0" smtClean="0"/>
              <a:t>			40%</a:t>
            </a:r>
            <a:endParaRPr lang="en-US" sz="2000" dirty="0"/>
          </a:p>
          <a:p>
            <a:pPr marL="0" indent="0">
              <a:buNone/>
            </a:pPr>
            <a:endParaRPr lang="en-US" sz="2000" dirty="0" smtClean="0"/>
          </a:p>
        </p:txBody>
      </p:sp>
    </p:spTree>
    <p:extLst>
      <p:ext uri="{BB962C8B-B14F-4D97-AF65-F5344CB8AC3E}">
        <p14:creationId xmlns:p14="http://schemas.microsoft.com/office/powerpoint/2010/main" val="12706644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616195" y="544284"/>
            <a:ext cx="7666037" cy="685800"/>
          </a:xfrm>
        </p:spPr>
        <p:txBody>
          <a:bodyPr/>
          <a:lstStyle/>
          <a:p>
            <a:pPr eaLnBrk="1" hangingPunct="1"/>
            <a:r>
              <a:rPr lang="en-US" sz="3200" b="1" dirty="0" smtClean="0"/>
              <a:t>Maximum Annuity</a:t>
            </a:r>
          </a:p>
        </p:txBody>
      </p:sp>
      <p:sp>
        <p:nvSpPr>
          <p:cNvPr id="11" name="Slide Number Placeholder 10"/>
          <p:cNvSpPr>
            <a:spLocks noGrp="1"/>
          </p:cNvSpPr>
          <p:nvPr>
            <p:ph type="sldNum" sz="quarter" idx="12"/>
          </p:nvPr>
        </p:nvSpPr>
        <p:spPr/>
        <p:txBody>
          <a:bodyPr/>
          <a:lstStyle/>
          <a:p>
            <a:pPr>
              <a:defRPr/>
            </a:pPr>
            <a:fld id="{CBDD7928-7170-4C79-AD39-76FA5D59B8C9}" type="slidenum">
              <a:rPr lang="en-US" smtClean="0"/>
              <a:pPr>
                <a:defRPr/>
              </a:pPr>
              <a:t>65</a:t>
            </a:fld>
            <a:endParaRPr lang="en-US" dirty="0"/>
          </a:p>
        </p:txBody>
      </p:sp>
      <p:sp>
        <p:nvSpPr>
          <p:cNvPr id="56323" name="Rectangle 3"/>
          <p:cNvSpPr>
            <a:spLocks noChangeArrowheads="1"/>
          </p:cNvSpPr>
          <p:nvPr/>
        </p:nvSpPr>
        <p:spPr bwMode="auto">
          <a:xfrm>
            <a:off x="521252" y="2709695"/>
            <a:ext cx="4392955" cy="2677656"/>
          </a:xfrm>
          <a:prstGeom prst="rect">
            <a:avLst/>
          </a:prstGeom>
          <a:noFill/>
          <a:ln w="12700">
            <a:noFill/>
            <a:miter lim="800000"/>
            <a:headEnd type="none" w="sm" len="sm"/>
            <a:tailEnd type="none" w="sm" len="sm"/>
          </a:ln>
        </p:spPr>
        <p:txBody>
          <a:bodyPr wrap="square">
            <a:spAutoFit/>
          </a:bodyPr>
          <a:lstStyle/>
          <a:p>
            <a:pPr marL="231775" indent="-231775" eaLnBrk="0" hangingPunct="0">
              <a:buFontTx/>
              <a:buChar char="•"/>
            </a:pPr>
            <a:r>
              <a:rPr lang="en-US" sz="2800" dirty="0"/>
              <a:t>80% of the high-3 average salary</a:t>
            </a:r>
          </a:p>
          <a:p>
            <a:pPr marL="231775" indent="-231775" eaLnBrk="0" hangingPunct="0">
              <a:buFontTx/>
              <a:buChar char="•"/>
            </a:pPr>
            <a:r>
              <a:rPr lang="en-US" sz="2800" dirty="0"/>
              <a:t>Equivalent to </a:t>
            </a:r>
            <a:r>
              <a:rPr lang="en-US" sz="2800" dirty="0" smtClean="0"/>
              <a:t>41years </a:t>
            </a:r>
            <a:r>
              <a:rPr lang="en-US" sz="2800" dirty="0"/>
              <a:t>and </a:t>
            </a:r>
            <a:r>
              <a:rPr lang="en-US" sz="2800" dirty="0" smtClean="0"/>
              <a:t>11months </a:t>
            </a:r>
            <a:r>
              <a:rPr lang="en-US" sz="2800" dirty="0"/>
              <a:t>service</a:t>
            </a:r>
          </a:p>
          <a:p>
            <a:pPr marL="231775" indent="-231775" eaLnBrk="0" hangingPunct="0">
              <a:buFontTx/>
              <a:buChar char="•"/>
            </a:pPr>
            <a:r>
              <a:rPr lang="en-US" sz="2800" dirty="0" smtClean="0"/>
              <a:t>Limit </a:t>
            </a:r>
            <a:r>
              <a:rPr lang="en-US" sz="2800" dirty="0"/>
              <a:t>may be exceeded with </a:t>
            </a:r>
            <a:r>
              <a:rPr lang="en-US" sz="2800" dirty="0" smtClean="0"/>
              <a:t>sick </a:t>
            </a:r>
            <a:r>
              <a:rPr lang="en-US" sz="2800" dirty="0"/>
              <a:t>leave credits</a:t>
            </a:r>
          </a:p>
        </p:txBody>
      </p:sp>
      <p:sp>
        <p:nvSpPr>
          <p:cNvPr id="56324" name="Line 4"/>
          <p:cNvSpPr>
            <a:spLocks noChangeShapeType="1"/>
          </p:cNvSpPr>
          <p:nvPr/>
        </p:nvSpPr>
        <p:spPr bwMode="auto">
          <a:xfrm flipH="1">
            <a:off x="4963887" y="1930846"/>
            <a:ext cx="8860" cy="3715200"/>
          </a:xfrm>
          <a:prstGeom prst="line">
            <a:avLst/>
          </a:prstGeom>
          <a:noFill/>
          <a:ln w="76200">
            <a:solidFill>
              <a:srgbClr val="0033CC"/>
            </a:solidFill>
            <a:round/>
            <a:headEnd type="none" w="sm" len="sm"/>
            <a:tailEnd type="none" w="sm" len="sm"/>
          </a:ln>
        </p:spPr>
        <p:txBody>
          <a:bodyPr/>
          <a:lstStyle/>
          <a:p>
            <a:endParaRPr lang="en-US" dirty="0"/>
          </a:p>
        </p:txBody>
      </p:sp>
      <p:sp>
        <p:nvSpPr>
          <p:cNvPr id="56325" name="Text Box 5"/>
          <p:cNvSpPr txBox="1">
            <a:spLocks noChangeArrowheads="1"/>
          </p:cNvSpPr>
          <p:nvPr/>
        </p:nvSpPr>
        <p:spPr bwMode="auto">
          <a:xfrm>
            <a:off x="513915" y="1527626"/>
            <a:ext cx="40005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CSRS</a:t>
            </a:r>
          </a:p>
        </p:txBody>
      </p:sp>
      <p:sp>
        <p:nvSpPr>
          <p:cNvPr id="56326" name="Text Box 6"/>
          <p:cNvSpPr txBox="1">
            <a:spLocks noChangeArrowheads="1"/>
          </p:cNvSpPr>
          <p:nvPr/>
        </p:nvSpPr>
        <p:spPr bwMode="auto">
          <a:xfrm>
            <a:off x="5268915" y="1571168"/>
            <a:ext cx="3875087"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FERS</a:t>
            </a:r>
          </a:p>
        </p:txBody>
      </p:sp>
      <p:sp>
        <p:nvSpPr>
          <p:cNvPr id="56327" name="Text Box 7"/>
          <p:cNvSpPr txBox="1">
            <a:spLocks noChangeArrowheads="1"/>
          </p:cNvSpPr>
          <p:nvPr/>
        </p:nvSpPr>
        <p:spPr bwMode="auto">
          <a:xfrm>
            <a:off x="5694600" y="2939130"/>
            <a:ext cx="2867025" cy="1815882"/>
          </a:xfrm>
          <a:prstGeom prst="rect">
            <a:avLst/>
          </a:prstGeom>
          <a:noFill/>
          <a:ln w="12700">
            <a:noFill/>
            <a:miter lim="800000"/>
            <a:headEnd type="none" w="sm" len="sm"/>
            <a:tailEnd type="none" w="sm" len="sm"/>
          </a:ln>
        </p:spPr>
        <p:txBody>
          <a:bodyPr>
            <a:spAutoFit/>
          </a:bodyPr>
          <a:lstStyle/>
          <a:p>
            <a:pPr algn="ctr" eaLnBrk="0" hangingPunct="0"/>
            <a:r>
              <a:rPr lang="en-US" sz="2800" dirty="0"/>
              <a:t>There is no maximum annuity under FERS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r>
              <a:rPr lang="en-US" b="1" dirty="0" smtClean="0"/>
              <a:t>Some things to know about</a:t>
            </a:r>
          </a:p>
          <a:p>
            <a:pPr marL="0" indent="0" algn="ctr">
              <a:buNone/>
            </a:pPr>
            <a:r>
              <a:rPr lang="en-US" b="1" dirty="0" smtClean="0"/>
              <a:t>before retirement</a:t>
            </a:r>
          </a:p>
          <a:p>
            <a:pPr marL="0" indent="0">
              <a:buNone/>
            </a:pPr>
            <a:endParaRPr lang="en-US" dirty="0" smtClean="0"/>
          </a:p>
          <a:p>
            <a:pPr marL="0" indent="0">
              <a:buNone/>
            </a:pPr>
            <a:r>
              <a:rPr lang="en-US" dirty="0" smtClean="0"/>
              <a:t>•	Flexible Spending Accounts</a:t>
            </a:r>
          </a:p>
          <a:p>
            <a:pPr marL="0" indent="0">
              <a:buNone/>
            </a:pPr>
            <a:r>
              <a:rPr lang="en-US" dirty="0" smtClean="0"/>
              <a:t>•	Uniforms</a:t>
            </a:r>
            <a:endParaRPr lang="en-US" dirty="0"/>
          </a:p>
        </p:txBody>
      </p:sp>
    </p:spTree>
    <p:extLst>
      <p:ext uri="{BB962C8B-B14F-4D97-AF65-F5344CB8AC3E}">
        <p14:creationId xmlns:p14="http://schemas.microsoft.com/office/powerpoint/2010/main" val="28057437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92500" lnSpcReduction="10000"/>
          </a:bodyPr>
          <a:lstStyle/>
          <a:p>
            <a:pPr marL="0" indent="0" algn="ctr">
              <a:buNone/>
            </a:pPr>
            <a:r>
              <a:rPr lang="en-US" dirty="0" smtClean="0"/>
              <a:t>Flexible Spending Accounts</a:t>
            </a:r>
          </a:p>
          <a:p>
            <a:endParaRPr lang="en-US" dirty="0"/>
          </a:p>
          <a:p>
            <a:pPr marL="0" indent="0">
              <a:buNone/>
            </a:pPr>
            <a:r>
              <a:rPr lang="en-US" dirty="0"/>
              <a:t>I</a:t>
            </a:r>
            <a:r>
              <a:rPr lang="en-US" dirty="0" smtClean="0"/>
              <a:t>f you participate in the FSA, your period of participation ends the day after you retire. You may file a claim for the expenses of services or items that were received prior to the day after your retirement, but any </a:t>
            </a:r>
            <a:r>
              <a:rPr lang="en-US" u="sng" dirty="0" smtClean="0"/>
              <a:t>services or items provided after your retirement date are not eligible for payment</a:t>
            </a:r>
            <a:r>
              <a:rPr lang="en-US" dirty="0" smtClean="0"/>
              <a:t>.</a:t>
            </a:r>
          </a:p>
          <a:p>
            <a:pPr marL="0" indent="0">
              <a:buNone/>
            </a:pPr>
            <a:endParaRPr lang="en-US" dirty="0" smtClean="0"/>
          </a:p>
          <a:p>
            <a:pPr marL="0" indent="0">
              <a:buNone/>
            </a:pPr>
            <a:r>
              <a:rPr lang="en-US" dirty="0" smtClean="0"/>
              <a:t>Claims for reimbursement of services or items received while still employed may be made until September 30 of the following year. </a:t>
            </a:r>
            <a:endParaRPr lang="en-US" dirty="0"/>
          </a:p>
        </p:txBody>
      </p:sp>
    </p:spTree>
    <p:extLst>
      <p:ext uri="{BB962C8B-B14F-4D97-AF65-F5344CB8AC3E}">
        <p14:creationId xmlns:p14="http://schemas.microsoft.com/office/powerpoint/2010/main" val="14260066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77500" lnSpcReduction="20000"/>
          </a:bodyPr>
          <a:lstStyle/>
          <a:p>
            <a:pPr marL="0" indent="0" algn="ctr">
              <a:buNone/>
            </a:pPr>
            <a:r>
              <a:rPr lang="en-US" dirty="0" smtClean="0"/>
              <a:t>Uniforms</a:t>
            </a:r>
          </a:p>
          <a:p>
            <a:pPr marL="0" indent="0">
              <a:buNone/>
            </a:pPr>
            <a:endParaRPr lang="en-US" sz="2400" b="1" dirty="0" smtClean="0"/>
          </a:p>
          <a:p>
            <a:pPr marL="0" indent="0">
              <a:buNone/>
            </a:pPr>
            <a:r>
              <a:rPr lang="en-US" sz="2400" b="1" dirty="0" smtClean="0"/>
              <a:t>ELM 936.2</a:t>
            </a:r>
          </a:p>
          <a:p>
            <a:pPr marL="0" indent="0">
              <a:buNone/>
            </a:pPr>
            <a:r>
              <a:rPr lang="en-US" sz="2400" b="1" dirty="0" smtClean="0"/>
              <a:t>Payment for Uniform Purchase After Separation of Employee</a:t>
            </a:r>
          </a:p>
          <a:p>
            <a:pPr marL="0" indent="0">
              <a:buNone/>
            </a:pPr>
            <a:endParaRPr lang="en-US" sz="2400" b="1" dirty="0" smtClean="0"/>
          </a:p>
          <a:p>
            <a:pPr marL="0" indent="0">
              <a:buNone/>
            </a:pPr>
            <a:r>
              <a:rPr lang="en-US" sz="2400" u="sng" dirty="0" smtClean="0"/>
              <a:t>Payment to the vendor is not allowed </a:t>
            </a:r>
            <a:r>
              <a:rPr lang="en-US" sz="2400" dirty="0" smtClean="0"/>
              <a:t>if the following conditions exist:</a:t>
            </a:r>
          </a:p>
          <a:p>
            <a:pPr marL="0" indent="0">
              <a:buNone/>
            </a:pPr>
            <a:r>
              <a:rPr lang="en-US" sz="2400" dirty="0" smtClean="0"/>
              <a:t>a. The </a:t>
            </a:r>
            <a:r>
              <a:rPr lang="en-US" sz="2400" u="sng" dirty="0" smtClean="0"/>
              <a:t>employee separates </a:t>
            </a:r>
            <a:r>
              <a:rPr lang="en-US" sz="2400" dirty="0" smtClean="0"/>
              <a:t>from the uniform program for any reason,</a:t>
            </a:r>
          </a:p>
          <a:p>
            <a:pPr marL="0" indent="0">
              <a:buNone/>
            </a:pPr>
            <a:r>
              <a:rPr lang="en-US" sz="2400" dirty="0" smtClean="0"/>
              <a:t>including retirement, </a:t>
            </a:r>
            <a:r>
              <a:rPr lang="en-US" sz="2400" u="sng" dirty="0" smtClean="0"/>
              <a:t>within 30 days following purchase</a:t>
            </a:r>
            <a:r>
              <a:rPr lang="en-US" sz="2400" dirty="0" smtClean="0"/>
              <a:t> </a:t>
            </a:r>
            <a:r>
              <a:rPr lang="en-US" sz="2400" u="sng" dirty="0" smtClean="0"/>
              <a:t>of items of</a:t>
            </a:r>
          </a:p>
          <a:p>
            <a:pPr marL="0" indent="0">
              <a:buNone/>
            </a:pPr>
            <a:r>
              <a:rPr lang="en-US" sz="2400" u="sng" dirty="0" smtClean="0"/>
              <a:t>uniform wear that are </a:t>
            </a:r>
            <a:r>
              <a:rPr lang="en-US" sz="2400" i="1" u="sng" dirty="0" smtClean="0"/>
              <a:t>not </a:t>
            </a:r>
            <a:r>
              <a:rPr lang="en-US" sz="2400" u="sng" dirty="0" smtClean="0"/>
              <a:t>recognizable as distinctive uniform items</a:t>
            </a:r>
          </a:p>
          <a:p>
            <a:pPr marL="0" indent="0">
              <a:buNone/>
            </a:pPr>
            <a:r>
              <a:rPr lang="en-US" sz="2400" dirty="0" smtClean="0"/>
              <a:t>unless worn with the basic outer garments of the uniform. In these</a:t>
            </a:r>
          </a:p>
          <a:p>
            <a:pPr marL="0" indent="0">
              <a:buNone/>
            </a:pPr>
            <a:r>
              <a:rPr lang="en-US" sz="2400" dirty="0" smtClean="0"/>
              <a:t>cases notify both employee and specific vendor involved. Return the</a:t>
            </a:r>
          </a:p>
          <a:p>
            <a:pPr marL="0" indent="0">
              <a:buNone/>
            </a:pPr>
            <a:r>
              <a:rPr lang="en-US" sz="2400" dirty="0" smtClean="0"/>
              <a:t>invoice to the vendor (see 936.32). Nondistinctive items include shoes,</a:t>
            </a:r>
          </a:p>
          <a:p>
            <a:pPr marL="0" indent="0">
              <a:buNone/>
            </a:pPr>
            <a:r>
              <a:rPr lang="en-US" sz="2400" dirty="0" smtClean="0"/>
              <a:t>gloves, rubbers, galoshes, overboots, hose, face masks, pith helmets,</a:t>
            </a:r>
          </a:p>
          <a:p>
            <a:pPr marL="0" indent="0">
              <a:buNone/>
            </a:pPr>
            <a:r>
              <a:rPr lang="en-US" sz="2400" dirty="0" smtClean="0"/>
              <a:t>and belts.</a:t>
            </a:r>
          </a:p>
          <a:p>
            <a:pPr marL="0" indent="0">
              <a:buNone/>
            </a:pPr>
            <a:r>
              <a:rPr lang="en-US" sz="2400" dirty="0" smtClean="0"/>
              <a:t>b. When there is evidence that, before making the purchase, the</a:t>
            </a:r>
          </a:p>
          <a:p>
            <a:pPr marL="0" indent="0">
              <a:buNone/>
            </a:pPr>
            <a:r>
              <a:rPr lang="en-US" sz="2400" dirty="0" smtClean="0"/>
              <a:t>employee indicated an intention to separate from the uniform program</a:t>
            </a:r>
          </a:p>
          <a:p>
            <a:pPr marL="0" indent="0">
              <a:buNone/>
            </a:pPr>
            <a:r>
              <a:rPr lang="en-US" sz="2400" dirty="0" smtClean="0"/>
              <a:t>for any reason, including retirement, involuntary separation, or bid to an</a:t>
            </a:r>
          </a:p>
          <a:p>
            <a:pPr marL="0" indent="0">
              <a:buNone/>
            </a:pPr>
            <a:r>
              <a:rPr lang="en-US" sz="2400" dirty="0" smtClean="0"/>
              <a:t>assignment not requiring the same uniform category, do not process</a:t>
            </a:r>
          </a:p>
          <a:p>
            <a:pPr marL="0" indent="0">
              <a:buNone/>
            </a:pPr>
            <a:r>
              <a:rPr lang="en-US" sz="2400" dirty="0" smtClean="0"/>
              <a:t>the invoice for payment. After placing a copy of the invoice in the</a:t>
            </a:r>
          </a:p>
          <a:p>
            <a:pPr marL="0" indent="0">
              <a:buNone/>
            </a:pPr>
            <a:r>
              <a:rPr lang="en-US" sz="2400" dirty="0" smtClean="0"/>
              <a:t>employee’s uniform file with the appropriate remarks, return the invoice</a:t>
            </a:r>
          </a:p>
          <a:p>
            <a:pPr marL="0" indent="0">
              <a:buNone/>
            </a:pPr>
            <a:r>
              <a:rPr lang="en-US" sz="2400" dirty="0" smtClean="0"/>
              <a:t>to the vendor advising why it will not be honored.</a:t>
            </a:r>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22481130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sz="3600" b="1" dirty="0" smtClean="0"/>
              <a:t>Some things to know about</a:t>
            </a:r>
          </a:p>
          <a:p>
            <a:pPr marL="0" indent="0" algn="ctr">
              <a:buNone/>
            </a:pPr>
            <a:r>
              <a:rPr lang="en-US" sz="3600" b="1" dirty="0" smtClean="0"/>
              <a:t>after retirement</a:t>
            </a:r>
          </a:p>
          <a:p>
            <a:pPr marL="0" indent="0" algn="ctr">
              <a:buNone/>
            </a:pPr>
            <a:endParaRPr lang="en-US" dirty="0"/>
          </a:p>
          <a:p>
            <a:pPr marL="0" indent="0">
              <a:buNone/>
            </a:pPr>
            <a:r>
              <a:rPr lang="en-US" sz="2800" dirty="0" smtClean="0"/>
              <a:t>•	Cost of Living Adjustments</a:t>
            </a:r>
          </a:p>
          <a:p>
            <a:pPr marL="0" indent="0">
              <a:buNone/>
            </a:pPr>
            <a:r>
              <a:rPr lang="en-US" sz="2800" dirty="0" smtClean="0"/>
              <a:t>•	Understanding OPM’s Notice of Annuity 	Adjustment</a:t>
            </a:r>
          </a:p>
          <a:p>
            <a:pPr marL="0" indent="0">
              <a:buNone/>
            </a:pPr>
            <a:r>
              <a:rPr lang="en-US" sz="2800" dirty="0" smtClean="0"/>
              <a:t>•	Terminal Leave Payments (saved annual 	leave)</a:t>
            </a:r>
          </a:p>
          <a:p>
            <a:pPr marL="0" indent="0">
              <a:buNone/>
            </a:pPr>
            <a:r>
              <a:rPr lang="en-US" sz="2800" dirty="0" smtClean="0"/>
              <a:t>•	Maintain NALC membership</a:t>
            </a:r>
          </a:p>
          <a:p>
            <a:pPr marL="0" indent="0">
              <a:buNone/>
            </a:pPr>
            <a:r>
              <a:rPr lang="en-US" sz="2800" dirty="0" smtClean="0"/>
              <a:t>•	Post Retirement Debt Collection</a:t>
            </a:r>
          </a:p>
          <a:p>
            <a:pPr marL="0" indent="0">
              <a:buNone/>
            </a:pPr>
            <a:r>
              <a:rPr lang="en-US" sz="2800" dirty="0"/>
              <a:t>•	Federal Income Tax on </a:t>
            </a:r>
            <a:r>
              <a:rPr lang="en-US" sz="2800" dirty="0" smtClean="0"/>
              <a:t>annuity</a:t>
            </a:r>
          </a:p>
          <a:p>
            <a:pPr marL="0" indent="0">
              <a:buNone/>
            </a:pPr>
            <a:r>
              <a:rPr lang="en-US" sz="2800" dirty="0" smtClean="0"/>
              <a:t>•	OPM On-line Services</a:t>
            </a:r>
            <a:endParaRPr lang="en-US" sz="2800" dirty="0"/>
          </a:p>
          <a:p>
            <a:pPr marL="0" indent="0">
              <a:buNone/>
            </a:pPr>
            <a:endParaRPr lang="en-US" sz="2800" dirty="0" smtClean="0"/>
          </a:p>
          <a:p>
            <a:pPr marL="0" indent="0">
              <a:buNone/>
            </a:pPr>
            <a:endParaRPr lang="en-US" sz="2800" dirty="0" smtClean="0"/>
          </a:p>
          <a:p>
            <a:pPr marL="0" indent="0">
              <a:buNone/>
            </a:pPr>
            <a:endParaRPr lang="en-US" sz="2800" dirty="0"/>
          </a:p>
          <a:p>
            <a:pPr marL="0" indent="0">
              <a:buNone/>
            </a:pPr>
            <a:endParaRPr lang="en-US" sz="2800" dirty="0" smtClean="0"/>
          </a:p>
        </p:txBody>
      </p:sp>
    </p:spTree>
    <p:extLst>
      <p:ext uri="{BB962C8B-B14F-4D97-AF65-F5344CB8AC3E}">
        <p14:creationId xmlns:p14="http://schemas.microsoft.com/office/powerpoint/2010/main" val="189750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35131" y="0"/>
            <a:ext cx="8680269" cy="6583680"/>
          </a:xfrm>
        </p:spPr>
        <p:txBody>
          <a:bodyPr/>
          <a:lstStyle/>
          <a:p>
            <a:pPr marL="0" indent="0" algn="ctr">
              <a:buNone/>
            </a:pPr>
            <a:endParaRPr lang="en-US" dirty="0" smtClean="0"/>
          </a:p>
          <a:p>
            <a:pPr marL="0" indent="0" algn="ctr">
              <a:buNone/>
            </a:pPr>
            <a:r>
              <a:rPr lang="en-US" dirty="0" smtClean="0"/>
              <a:t>Three Primary Factors Determine </a:t>
            </a:r>
          </a:p>
          <a:p>
            <a:pPr marL="0" indent="0" algn="ctr">
              <a:buNone/>
            </a:pPr>
            <a:endParaRPr lang="en-US" dirty="0" smtClean="0"/>
          </a:p>
          <a:p>
            <a:pPr marL="0" indent="0" algn="ctr">
              <a:buNone/>
            </a:pPr>
            <a:r>
              <a:rPr lang="en-US" dirty="0" smtClean="0"/>
              <a:t>When you can retire</a:t>
            </a:r>
          </a:p>
          <a:p>
            <a:pPr marL="0" indent="0" algn="ctr">
              <a:buNone/>
            </a:pPr>
            <a:r>
              <a:rPr lang="en-US" dirty="0" smtClean="0"/>
              <a:t>+ </a:t>
            </a:r>
          </a:p>
          <a:p>
            <a:pPr marL="0" indent="0" algn="ctr">
              <a:buNone/>
            </a:pPr>
            <a:r>
              <a:rPr lang="en-US" dirty="0" smtClean="0"/>
              <a:t>How much you will receive:</a:t>
            </a:r>
          </a:p>
          <a:p>
            <a:pPr marL="0" indent="0" algn="ctr">
              <a:buNone/>
            </a:pPr>
            <a:endParaRPr lang="en-US" dirty="0" smtClean="0"/>
          </a:p>
          <a:p>
            <a:pPr marL="0" indent="0">
              <a:buNone/>
            </a:pPr>
            <a:r>
              <a:rPr lang="en-US" dirty="0"/>
              <a:t>	</a:t>
            </a:r>
            <a:r>
              <a:rPr lang="en-US" b="1" dirty="0" smtClean="0"/>
              <a:t>Age</a:t>
            </a:r>
          </a:p>
          <a:p>
            <a:pPr marL="0" indent="0">
              <a:buNone/>
            </a:pPr>
            <a:r>
              <a:rPr lang="en-US" dirty="0" smtClean="0"/>
              <a:t>	</a:t>
            </a:r>
            <a:r>
              <a:rPr lang="en-US" b="1" dirty="0" smtClean="0"/>
              <a:t>Years of Service</a:t>
            </a:r>
          </a:p>
          <a:p>
            <a:pPr marL="0" indent="0">
              <a:buNone/>
            </a:pPr>
            <a:r>
              <a:rPr lang="en-US" dirty="0" smtClean="0"/>
              <a:t>	</a:t>
            </a:r>
            <a:r>
              <a:rPr lang="en-US" b="1" dirty="0" smtClean="0"/>
              <a:t>High-Three Average Annual Salary</a:t>
            </a:r>
            <a:endParaRPr lang="en-US" b="1" dirty="0"/>
          </a:p>
        </p:txBody>
      </p:sp>
    </p:spTree>
    <p:extLst>
      <p:ext uri="{BB962C8B-B14F-4D97-AF65-F5344CB8AC3E}">
        <p14:creationId xmlns:p14="http://schemas.microsoft.com/office/powerpoint/2010/main" val="12728080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751128" y="515028"/>
            <a:ext cx="7696200" cy="860425"/>
          </a:xfrm>
        </p:spPr>
        <p:txBody>
          <a:bodyPr/>
          <a:lstStyle/>
          <a:p>
            <a:pPr eaLnBrk="1" hangingPunct="1"/>
            <a:r>
              <a:rPr lang="en-US" sz="3200" b="1" dirty="0" smtClean="0"/>
              <a:t>Cost of Living Adjustments (COLAS)</a:t>
            </a:r>
          </a:p>
        </p:txBody>
      </p:sp>
      <p:sp>
        <p:nvSpPr>
          <p:cNvPr id="11" name="Slide Number Placeholder 10"/>
          <p:cNvSpPr>
            <a:spLocks noGrp="1"/>
          </p:cNvSpPr>
          <p:nvPr>
            <p:ph type="sldNum" sz="quarter" idx="12"/>
          </p:nvPr>
        </p:nvSpPr>
        <p:spPr/>
        <p:txBody>
          <a:bodyPr/>
          <a:lstStyle/>
          <a:p>
            <a:pPr>
              <a:defRPr/>
            </a:pPr>
            <a:fld id="{CBDD7928-7170-4C79-AD39-76FA5D59B8C9}" type="slidenum">
              <a:rPr lang="en-US" smtClean="0"/>
              <a:pPr>
                <a:defRPr/>
              </a:pPr>
              <a:t>70</a:t>
            </a:fld>
            <a:endParaRPr lang="en-US" dirty="0"/>
          </a:p>
        </p:txBody>
      </p:sp>
      <p:sp>
        <p:nvSpPr>
          <p:cNvPr id="58371" name="Line 3"/>
          <p:cNvSpPr>
            <a:spLocks noChangeShapeType="1"/>
          </p:cNvSpPr>
          <p:nvPr/>
        </p:nvSpPr>
        <p:spPr bwMode="auto">
          <a:xfrm>
            <a:off x="4405325" y="1885717"/>
            <a:ext cx="21535" cy="4094162"/>
          </a:xfrm>
          <a:prstGeom prst="line">
            <a:avLst/>
          </a:prstGeom>
          <a:noFill/>
          <a:ln w="76200">
            <a:solidFill>
              <a:srgbClr val="0033CC"/>
            </a:solidFill>
            <a:round/>
            <a:headEnd type="none" w="sm" len="sm"/>
            <a:tailEnd type="none" w="sm" len="sm"/>
          </a:ln>
        </p:spPr>
        <p:txBody>
          <a:bodyPr/>
          <a:lstStyle/>
          <a:p>
            <a:endParaRPr lang="en-US" dirty="0"/>
          </a:p>
        </p:txBody>
      </p:sp>
      <p:sp>
        <p:nvSpPr>
          <p:cNvPr id="58372" name="Text Box 4"/>
          <p:cNvSpPr txBox="1">
            <a:spLocks noChangeArrowheads="1"/>
          </p:cNvSpPr>
          <p:nvPr/>
        </p:nvSpPr>
        <p:spPr bwMode="auto">
          <a:xfrm>
            <a:off x="395763" y="1680026"/>
            <a:ext cx="3478212"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CSRS</a:t>
            </a:r>
          </a:p>
        </p:txBody>
      </p:sp>
      <p:sp>
        <p:nvSpPr>
          <p:cNvPr id="58373" name="Text Box 5"/>
          <p:cNvSpPr txBox="1">
            <a:spLocks noChangeArrowheads="1"/>
          </p:cNvSpPr>
          <p:nvPr/>
        </p:nvSpPr>
        <p:spPr bwMode="auto">
          <a:xfrm>
            <a:off x="4531420" y="1694540"/>
            <a:ext cx="4046537"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FERS</a:t>
            </a:r>
          </a:p>
        </p:txBody>
      </p:sp>
      <p:sp>
        <p:nvSpPr>
          <p:cNvPr id="58374" name="Rectangle 6"/>
          <p:cNvSpPr>
            <a:spLocks noChangeArrowheads="1"/>
          </p:cNvSpPr>
          <p:nvPr/>
        </p:nvSpPr>
        <p:spPr bwMode="auto">
          <a:xfrm>
            <a:off x="4858663" y="3029320"/>
            <a:ext cx="4038600" cy="2677656"/>
          </a:xfrm>
          <a:prstGeom prst="rect">
            <a:avLst/>
          </a:prstGeom>
          <a:noFill/>
          <a:ln w="12700">
            <a:noFill/>
            <a:miter lim="800000"/>
            <a:headEnd type="none" w="sm" len="sm"/>
            <a:tailEnd type="none" w="sm" len="sm"/>
          </a:ln>
        </p:spPr>
        <p:txBody>
          <a:bodyPr>
            <a:spAutoFit/>
          </a:bodyPr>
          <a:lstStyle/>
          <a:p>
            <a:pPr marL="231775" indent="-231775" eaLnBrk="0" hangingPunct="0">
              <a:buFontTx/>
              <a:buChar char="•"/>
            </a:pPr>
            <a:r>
              <a:rPr lang="en-US" sz="2800" dirty="0"/>
              <a:t>Generally not applied until the December after age 62</a:t>
            </a:r>
          </a:p>
          <a:p>
            <a:pPr marL="231775" indent="-231775" eaLnBrk="0" hangingPunct="0"/>
            <a:endParaRPr lang="en-US" sz="2800" b="1" dirty="0"/>
          </a:p>
          <a:p>
            <a:pPr marL="231775" indent="-231775" eaLnBrk="0" hangingPunct="0"/>
            <a:r>
              <a:rPr lang="en-US" sz="2800" b="1" dirty="0" smtClean="0"/>
              <a:t>  Exception</a:t>
            </a:r>
            <a:endParaRPr lang="en-US" sz="2800" b="1" dirty="0"/>
          </a:p>
          <a:p>
            <a:pPr marL="231775" indent="-231775" eaLnBrk="0" hangingPunct="0">
              <a:buFontTx/>
              <a:buChar char="•"/>
            </a:pPr>
            <a:r>
              <a:rPr lang="en-US" sz="2800" dirty="0" smtClean="0"/>
              <a:t>Disability</a:t>
            </a:r>
            <a:endParaRPr lang="en-US" sz="2800" dirty="0"/>
          </a:p>
        </p:txBody>
      </p:sp>
      <p:sp>
        <p:nvSpPr>
          <p:cNvPr id="58375" name="Text Box 7"/>
          <p:cNvSpPr txBox="1">
            <a:spLocks noChangeArrowheads="1"/>
          </p:cNvSpPr>
          <p:nvPr/>
        </p:nvSpPr>
        <p:spPr bwMode="auto">
          <a:xfrm>
            <a:off x="624815" y="3062508"/>
            <a:ext cx="3003551" cy="2677656"/>
          </a:xfrm>
          <a:prstGeom prst="rect">
            <a:avLst/>
          </a:prstGeom>
          <a:noFill/>
          <a:ln w="12700">
            <a:noFill/>
            <a:miter lim="800000"/>
            <a:headEnd type="none" w="sm" len="sm"/>
            <a:tailEnd type="none" w="sm" len="sm"/>
          </a:ln>
        </p:spPr>
        <p:txBody>
          <a:bodyPr>
            <a:spAutoFit/>
          </a:bodyPr>
          <a:lstStyle/>
          <a:p>
            <a:pPr marL="231775" indent="-231775" eaLnBrk="0" hangingPunct="0">
              <a:buFontTx/>
              <a:buChar char="•"/>
            </a:pPr>
            <a:r>
              <a:rPr lang="en-US" sz="2800" dirty="0"/>
              <a:t>Begins the first December after retirement</a:t>
            </a:r>
          </a:p>
          <a:p>
            <a:pPr marL="231775" indent="-231775" eaLnBrk="0" hangingPunct="0">
              <a:buFontTx/>
              <a:buChar char="•"/>
            </a:pPr>
            <a:endParaRPr lang="en-US" sz="2800" dirty="0" smtClean="0"/>
          </a:p>
          <a:p>
            <a:pPr marL="231775" indent="-231775" eaLnBrk="0" hangingPunct="0">
              <a:buFontTx/>
              <a:buChar char="•"/>
            </a:pPr>
            <a:r>
              <a:rPr lang="en-US" sz="2800" dirty="0" smtClean="0"/>
              <a:t>First </a:t>
            </a:r>
            <a:r>
              <a:rPr lang="en-US" sz="2800" dirty="0"/>
              <a:t>COLA is prorated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18473" y="621613"/>
            <a:ext cx="7670800" cy="887412"/>
          </a:xfrm>
        </p:spPr>
        <p:txBody>
          <a:bodyPr anchor="t"/>
          <a:lstStyle/>
          <a:p>
            <a:pPr eaLnBrk="1" hangingPunct="1"/>
            <a:r>
              <a:rPr lang="en-US" sz="3200" b="1" dirty="0" smtClean="0"/>
              <a:t>Cost of Living Adjustments (COLAS)</a:t>
            </a:r>
          </a:p>
        </p:txBody>
      </p:sp>
      <p:sp>
        <p:nvSpPr>
          <p:cNvPr id="11" name="Slide Number Placeholder 10"/>
          <p:cNvSpPr>
            <a:spLocks noGrp="1"/>
          </p:cNvSpPr>
          <p:nvPr>
            <p:ph type="sldNum" sz="quarter" idx="12"/>
          </p:nvPr>
        </p:nvSpPr>
        <p:spPr/>
        <p:txBody>
          <a:bodyPr/>
          <a:lstStyle/>
          <a:p>
            <a:pPr>
              <a:defRPr/>
            </a:pPr>
            <a:fld id="{CBDD7928-7170-4C79-AD39-76FA5D59B8C9}" type="slidenum">
              <a:rPr lang="en-US" smtClean="0"/>
              <a:pPr>
                <a:defRPr/>
              </a:pPr>
              <a:t>71</a:t>
            </a:fld>
            <a:endParaRPr lang="en-US" dirty="0"/>
          </a:p>
        </p:txBody>
      </p:sp>
      <p:sp>
        <p:nvSpPr>
          <p:cNvPr id="59395" name="Line 3"/>
          <p:cNvSpPr>
            <a:spLocks noChangeShapeType="1"/>
          </p:cNvSpPr>
          <p:nvPr/>
        </p:nvSpPr>
        <p:spPr bwMode="auto">
          <a:xfrm>
            <a:off x="3691631" y="1727969"/>
            <a:ext cx="38548" cy="4397055"/>
          </a:xfrm>
          <a:prstGeom prst="line">
            <a:avLst/>
          </a:prstGeom>
          <a:noFill/>
          <a:ln w="76200">
            <a:solidFill>
              <a:srgbClr val="0033CC"/>
            </a:solidFill>
            <a:round/>
            <a:headEnd type="none" w="sm" len="sm"/>
            <a:tailEnd type="none" w="sm" len="sm"/>
          </a:ln>
        </p:spPr>
        <p:txBody>
          <a:bodyPr/>
          <a:lstStyle/>
          <a:p>
            <a:endParaRPr lang="en-US" dirty="0"/>
          </a:p>
        </p:txBody>
      </p:sp>
      <p:sp>
        <p:nvSpPr>
          <p:cNvPr id="59396" name="Text Box 4"/>
          <p:cNvSpPr txBox="1">
            <a:spLocks noChangeArrowheads="1"/>
          </p:cNvSpPr>
          <p:nvPr/>
        </p:nvSpPr>
        <p:spPr bwMode="auto">
          <a:xfrm>
            <a:off x="762015" y="1646234"/>
            <a:ext cx="28956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CSRS</a:t>
            </a:r>
          </a:p>
        </p:txBody>
      </p:sp>
      <p:sp>
        <p:nvSpPr>
          <p:cNvPr id="59397" name="Text Box 5"/>
          <p:cNvSpPr txBox="1">
            <a:spLocks noChangeArrowheads="1"/>
          </p:cNvSpPr>
          <p:nvPr/>
        </p:nvSpPr>
        <p:spPr bwMode="auto">
          <a:xfrm>
            <a:off x="4151095" y="1575478"/>
            <a:ext cx="45720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t>FERS</a:t>
            </a:r>
          </a:p>
        </p:txBody>
      </p:sp>
      <p:sp>
        <p:nvSpPr>
          <p:cNvPr id="59398" name="Text Box 6"/>
          <p:cNvSpPr txBox="1">
            <a:spLocks noChangeArrowheads="1"/>
          </p:cNvSpPr>
          <p:nvPr/>
        </p:nvSpPr>
        <p:spPr bwMode="auto">
          <a:xfrm>
            <a:off x="527958" y="2735063"/>
            <a:ext cx="2878137" cy="2331407"/>
          </a:xfrm>
          <a:prstGeom prst="rect">
            <a:avLst/>
          </a:prstGeom>
          <a:noFill/>
          <a:ln w="12700">
            <a:noFill/>
            <a:miter lim="800000"/>
            <a:headEnd type="none" w="sm" len="sm"/>
            <a:tailEnd type="none" w="sm" len="sm"/>
          </a:ln>
        </p:spPr>
        <p:txBody>
          <a:bodyPr wrap="square">
            <a:spAutoFit/>
          </a:bodyPr>
          <a:lstStyle/>
          <a:p>
            <a:pPr eaLnBrk="0" hangingPunct="0"/>
            <a:r>
              <a:rPr lang="en-US" sz="2800" dirty="0"/>
              <a:t>Equals the percent change in the </a:t>
            </a:r>
            <a:r>
              <a:rPr lang="en-US" sz="2800" dirty="0" smtClean="0"/>
              <a:t>Consumer Price Index (CPI)</a:t>
            </a:r>
            <a:endParaRPr lang="en-US" sz="2800" dirty="0"/>
          </a:p>
        </p:txBody>
      </p:sp>
      <p:sp>
        <p:nvSpPr>
          <p:cNvPr id="59399" name="Text Box 7"/>
          <p:cNvSpPr txBox="1">
            <a:spLocks noChangeArrowheads="1"/>
          </p:cNvSpPr>
          <p:nvPr/>
        </p:nvSpPr>
        <p:spPr bwMode="auto">
          <a:xfrm>
            <a:off x="4020464" y="2613978"/>
            <a:ext cx="4775200" cy="4031873"/>
          </a:xfrm>
          <a:prstGeom prst="rect">
            <a:avLst/>
          </a:prstGeom>
          <a:noFill/>
          <a:ln w="12700">
            <a:noFill/>
            <a:miter lim="800000"/>
            <a:headEnd type="none" w="sm" len="sm"/>
            <a:tailEnd type="none" w="sm" len="sm"/>
          </a:ln>
        </p:spPr>
        <p:txBody>
          <a:bodyPr wrap="square">
            <a:spAutoFit/>
          </a:bodyPr>
          <a:lstStyle/>
          <a:p>
            <a:pPr marL="231775" indent="-231775" eaLnBrk="0" hangingPunct="0"/>
            <a:r>
              <a:rPr lang="en-US" sz="2800" dirty="0"/>
              <a:t>If the percent change in </a:t>
            </a:r>
            <a:r>
              <a:rPr lang="en-US" sz="2800" dirty="0" smtClean="0"/>
              <a:t>the CPI </a:t>
            </a:r>
            <a:r>
              <a:rPr lang="en-US" sz="2800" dirty="0"/>
              <a:t>is:</a:t>
            </a:r>
          </a:p>
          <a:p>
            <a:pPr marL="231775" indent="-231775" eaLnBrk="0" hangingPunct="0">
              <a:buFontTx/>
              <a:buChar char="•"/>
            </a:pPr>
            <a:r>
              <a:rPr lang="en-US" sz="2800" dirty="0" smtClean="0"/>
              <a:t>0-2</a:t>
            </a:r>
            <a:r>
              <a:rPr lang="en-US" sz="2800" dirty="0"/>
              <a:t>% the COLA equals the CPI increase</a:t>
            </a:r>
          </a:p>
          <a:p>
            <a:pPr marL="231775" indent="-231775" eaLnBrk="0" hangingPunct="0">
              <a:buFontTx/>
              <a:buChar char="•"/>
            </a:pPr>
            <a:r>
              <a:rPr lang="en-US" sz="2800" dirty="0"/>
              <a:t>2-3% the COLA equals 2%</a:t>
            </a:r>
          </a:p>
          <a:p>
            <a:pPr marL="231775" indent="-231775" eaLnBrk="0" hangingPunct="0">
              <a:buFontTx/>
              <a:buChar char="•"/>
            </a:pPr>
            <a:r>
              <a:rPr lang="en-US" sz="2800" dirty="0"/>
              <a:t>Over 3% the COLA equals the change in the CPI </a:t>
            </a:r>
            <a:r>
              <a:rPr lang="en-US" sz="2800" dirty="0" smtClean="0"/>
              <a:t>minus 1%</a:t>
            </a:r>
            <a:endParaRPr lang="en-US" sz="2800" dirty="0"/>
          </a:p>
          <a:p>
            <a:pPr marL="231775" indent="-231775" eaLnBrk="0" hangingPunct="0"/>
            <a:endParaRPr lang="en-US" sz="32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lnSpcReduction="10000"/>
          </a:bodyPr>
          <a:lstStyle/>
          <a:p>
            <a:pPr marL="0" indent="0" algn="ctr">
              <a:buNone/>
            </a:pPr>
            <a:r>
              <a:rPr lang="en-US" dirty="0" smtClean="0"/>
              <a:t>Notice of Annuity Adjustment</a:t>
            </a:r>
          </a:p>
          <a:p>
            <a:pPr marL="0" indent="0" algn="ctr">
              <a:buNone/>
            </a:pPr>
            <a:endParaRPr lang="en-US" dirty="0" smtClean="0"/>
          </a:p>
          <a:p>
            <a:pPr marL="0" indent="0">
              <a:buNone/>
            </a:pPr>
            <a:r>
              <a:rPr lang="en-US" sz="2400" dirty="0" smtClean="0"/>
              <a:t>OPM requires direct deposit of monthly annuity. OPM only mails an explanation of benefits when there is an adjustment to an annuity (e.g., COLA increase, change in Health Benefit premiums or Life Insurance premiums, etc.)</a:t>
            </a:r>
          </a:p>
          <a:p>
            <a:pPr marL="0" indent="0">
              <a:buNone/>
            </a:pPr>
            <a:endParaRPr lang="en-US" sz="2400" dirty="0"/>
          </a:p>
          <a:p>
            <a:pPr marL="0" indent="0">
              <a:buNone/>
            </a:pPr>
            <a:r>
              <a:rPr lang="en-US" sz="2400" dirty="0" smtClean="0"/>
              <a:t>When OPM sends a Notice of Annuity Adjustment, it will show 1) gross,  2) deductions, and 3) net. But the gross will be the amount </a:t>
            </a:r>
            <a:r>
              <a:rPr lang="en-US" sz="2400" u="sng" dirty="0" smtClean="0"/>
              <a:t>after</a:t>
            </a:r>
            <a:r>
              <a:rPr lang="en-US" sz="2400" dirty="0" smtClean="0"/>
              <a:t> reduction for survivor annuity.</a:t>
            </a:r>
          </a:p>
          <a:p>
            <a:pPr marL="0" indent="0">
              <a:buNone/>
            </a:pPr>
            <a:endParaRPr lang="en-US" sz="2400" dirty="0"/>
          </a:p>
          <a:p>
            <a:pPr marL="0" indent="0">
              <a:buNone/>
            </a:pPr>
            <a:r>
              <a:rPr lang="en-US" sz="2400" dirty="0" smtClean="0"/>
              <a:t>OPM does not list the cost of the reduction for survivor annuity as a deduction. Instead, OPM lists your gross annuity as the amount after reduction for survivor annuity.</a:t>
            </a:r>
            <a:endParaRPr lang="en-US" sz="2400" dirty="0"/>
          </a:p>
        </p:txBody>
      </p:sp>
    </p:spTree>
    <p:extLst>
      <p:ext uri="{BB962C8B-B14F-4D97-AF65-F5344CB8AC3E}">
        <p14:creationId xmlns:p14="http://schemas.microsoft.com/office/powerpoint/2010/main" val="36500794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lstStyle/>
          <a:p>
            <a:pPr marL="0" indent="0">
              <a:buNone/>
              <a:defRPr/>
            </a:pPr>
            <a:endParaRPr lang="en-US" sz="2800" dirty="0" smtClean="0"/>
          </a:p>
          <a:p>
            <a:pPr marL="0" indent="0">
              <a:buNone/>
              <a:defRPr/>
            </a:pPr>
            <a:endParaRPr lang="en-US" sz="2800" dirty="0"/>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73</a:t>
            </a:fld>
            <a:endParaRPr lang="en-US" dirty="0"/>
          </a:p>
        </p:txBody>
      </p:sp>
      <p:pic>
        <p:nvPicPr>
          <p:cNvPr id="5" name="Picture 4"/>
          <p:cNvPicPr>
            <a:picLocks noChangeAspect="1"/>
          </p:cNvPicPr>
          <p:nvPr/>
        </p:nvPicPr>
        <p:blipFill>
          <a:blip r:embed="rId3"/>
          <a:stretch>
            <a:fillRect/>
          </a:stretch>
        </p:blipFill>
        <p:spPr>
          <a:xfrm>
            <a:off x="867229" y="1450590"/>
            <a:ext cx="8323941" cy="11762546"/>
          </a:xfrm>
          <a:prstGeom prst="rect">
            <a:avLst/>
          </a:prstGeom>
        </p:spPr>
      </p:pic>
    </p:spTree>
    <p:extLst>
      <p:ext uri="{BB962C8B-B14F-4D97-AF65-F5344CB8AC3E}">
        <p14:creationId xmlns:p14="http://schemas.microsoft.com/office/powerpoint/2010/main" val="23949313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261257"/>
            <a:ext cx="7383463" cy="6266541"/>
          </a:xfrm>
        </p:spPr>
        <p:txBody>
          <a:bodyPr>
            <a:noAutofit/>
          </a:bodyPr>
          <a:lstStyle/>
          <a:p>
            <a:pPr marL="0" indent="0" algn="ctr">
              <a:buNone/>
              <a:defRPr/>
            </a:pPr>
            <a:r>
              <a:rPr lang="en-US" sz="3600" dirty="0" smtClean="0"/>
              <a:t>Saved Annual Leave Upon Retirement</a:t>
            </a:r>
          </a:p>
          <a:p>
            <a:pPr marL="0" indent="0" algn="ctr">
              <a:buNone/>
              <a:defRPr/>
            </a:pPr>
            <a:r>
              <a:rPr lang="en-US" sz="3600" dirty="0" smtClean="0"/>
              <a:t>(Terminal Leave Payments)</a:t>
            </a:r>
          </a:p>
          <a:p>
            <a:pPr marL="0" indent="0" algn="ctr">
              <a:buNone/>
              <a:defRPr/>
            </a:pPr>
            <a:endParaRPr lang="en-US" sz="2000" dirty="0"/>
          </a:p>
          <a:p>
            <a:pPr marL="0" indent="0">
              <a:buNone/>
              <a:defRPr/>
            </a:pPr>
            <a:r>
              <a:rPr lang="en-US" sz="2000" dirty="0" smtClean="0"/>
              <a:t>Lump sum terminal leave payment includes:</a:t>
            </a:r>
          </a:p>
          <a:p>
            <a:pPr marL="0" indent="0">
              <a:buNone/>
              <a:defRPr/>
            </a:pPr>
            <a:r>
              <a:rPr lang="en-US" sz="2000" dirty="0"/>
              <a:t>	</a:t>
            </a:r>
            <a:r>
              <a:rPr lang="en-US" sz="2000" dirty="0" smtClean="0"/>
              <a:t>accumulated AL up to maximum carryover, plus</a:t>
            </a:r>
          </a:p>
          <a:p>
            <a:pPr marL="0" indent="0">
              <a:buNone/>
              <a:defRPr/>
            </a:pPr>
            <a:r>
              <a:rPr lang="en-US" sz="2000" dirty="0"/>
              <a:t>	</a:t>
            </a:r>
            <a:r>
              <a:rPr lang="en-US" sz="2000" dirty="0" smtClean="0"/>
              <a:t>any unused donated leave, plus</a:t>
            </a:r>
          </a:p>
          <a:p>
            <a:pPr marL="0" indent="0">
              <a:buNone/>
              <a:defRPr/>
            </a:pPr>
            <a:r>
              <a:rPr lang="en-US" sz="2000" dirty="0"/>
              <a:t>	</a:t>
            </a:r>
            <a:r>
              <a:rPr lang="en-US" sz="2000" dirty="0" smtClean="0"/>
              <a:t>holidays that fall within the terminal leave period (for 	Full-Time Regulars and Part-Time Regulars)</a:t>
            </a:r>
            <a:endParaRPr lang="en-US" sz="2000" dirty="0"/>
          </a:p>
          <a:p>
            <a:pPr marL="0" indent="0">
              <a:buNone/>
              <a:defRPr/>
            </a:pPr>
            <a:endParaRPr lang="en-US" sz="2000" dirty="0" smtClean="0"/>
          </a:p>
          <a:p>
            <a:pPr marL="0" indent="0" algn="ctr">
              <a:buNone/>
              <a:defRPr/>
            </a:pPr>
            <a:endParaRPr lang="en-US" sz="2000" dirty="0"/>
          </a:p>
          <a:p>
            <a:pPr marL="0" indent="0">
              <a:buNone/>
            </a:pPr>
            <a:r>
              <a:rPr lang="en-US" sz="2000" dirty="0"/>
              <a:t>Any part of the unused annual leave earned during</a:t>
            </a:r>
          </a:p>
          <a:p>
            <a:pPr marL="0" indent="0">
              <a:buNone/>
            </a:pPr>
            <a:r>
              <a:rPr lang="en-US" sz="2000" dirty="0"/>
              <a:t>the leave year of separation that is in excess of the maximum</a:t>
            </a:r>
          </a:p>
          <a:p>
            <a:pPr marL="0" indent="0">
              <a:buNone/>
            </a:pPr>
            <a:r>
              <a:rPr lang="en-US" sz="2000" dirty="0"/>
              <a:t>carryover amount is granted prior to separation rather than </a:t>
            </a:r>
            <a:r>
              <a:rPr lang="en-US" sz="2000" dirty="0" smtClean="0"/>
              <a:t>paid out </a:t>
            </a:r>
            <a:r>
              <a:rPr lang="en-US" sz="2000" dirty="0"/>
              <a:t>in the form of a lump sum payment. </a:t>
            </a:r>
            <a:endParaRPr lang="en-US" sz="2000" dirty="0" smtClean="0"/>
          </a:p>
          <a:p>
            <a:pPr marL="0" indent="0">
              <a:buNone/>
            </a:pPr>
            <a:endParaRPr lang="en-US" sz="2000" dirty="0"/>
          </a:p>
          <a:p>
            <a:pPr marL="0" indent="0">
              <a:buNone/>
            </a:pPr>
            <a:r>
              <a:rPr lang="en-US" sz="2000" dirty="0" smtClean="0"/>
              <a:t>ELM </a:t>
            </a:r>
            <a:r>
              <a:rPr lang="en-US" sz="2000" dirty="0"/>
              <a:t>512.732b</a:t>
            </a:r>
          </a:p>
          <a:p>
            <a:pPr marL="0" indent="0">
              <a:buNone/>
            </a:pPr>
            <a:endParaRPr lang="en-US" sz="2000" dirty="0"/>
          </a:p>
          <a:p>
            <a:pPr marL="0" indent="0" algn="ctr">
              <a:buNone/>
              <a:defRPr/>
            </a:pPr>
            <a:endParaRPr lang="en-US" sz="2000" dirty="0" smtClean="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74</a:t>
            </a:fld>
            <a:endParaRPr lang="en-US" dirty="0"/>
          </a:p>
        </p:txBody>
      </p:sp>
    </p:spTree>
    <p:extLst>
      <p:ext uri="{BB962C8B-B14F-4D97-AF65-F5344CB8AC3E}">
        <p14:creationId xmlns:p14="http://schemas.microsoft.com/office/powerpoint/2010/main" val="21464574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261257"/>
            <a:ext cx="7383463" cy="6266541"/>
          </a:xfrm>
        </p:spPr>
        <p:txBody>
          <a:bodyPr>
            <a:noAutofit/>
          </a:bodyPr>
          <a:lstStyle/>
          <a:p>
            <a:pPr marL="0" indent="0" algn="ctr">
              <a:buNone/>
            </a:pPr>
            <a:r>
              <a:rPr lang="en-US" dirty="0" smtClean="0"/>
              <a:t>Maintain NALC Membership</a:t>
            </a:r>
          </a:p>
          <a:p>
            <a:pPr marL="0" indent="0" algn="ctr">
              <a:buNone/>
            </a:pPr>
            <a:endParaRPr lang="en-US" dirty="0"/>
          </a:p>
          <a:p>
            <a:pPr marL="0" indent="0">
              <a:buNone/>
            </a:pPr>
            <a:r>
              <a:rPr lang="en-US" sz="2800" dirty="0" smtClean="0"/>
              <a:t>National Constitution</a:t>
            </a:r>
          </a:p>
          <a:p>
            <a:pPr marL="0" indent="0">
              <a:buNone/>
            </a:pPr>
            <a:r>
              <a:rPr lang="en-US" sz="2800" dirty="0" smtClean="0"/>
              <a:t>Article 2 Section 1(a):</a:t>
            </a:r>
            <a:endParaRPr lang="en-US" sz="2800" dirty="0"/>
          </a:p>
          <a:p>
            <a:pPr marL="0" indent="0">
              <a:buNone/>
            </a:pPr>
            <a:r>
              <a:rPr lang="en-US" sz="2800" dirty="0" smtClean="0"/>
              <a:t>Membership in the NALC shall be… retirees… who were regular members of the NALC when they retired…</a:t>
            </a:r>
          </a:p>
          <a:p>
            <a:pPr marL="0" indent="0">
              <a:buNone/>
            </a:pPr>
            <a:endParaRPr lang="en-US" sz="2800" dirty="0"/>
          </a:p>
          <a:p>
            <a:pPr marL="0" indent="0">
              <a:buNone/>
            </a:pPr>
            <a:r>
              <a:rPr lang="en-US" sz="2800" dirty="0" smtClean="0"/>
              <a:t>Article 2 Section 1(e):</a:t>
            </a:r>
          </a:p>
          <a:p>
            <a:pPr marL="0" indent="0">
              <a:buNone/>
            </a:pPr>
            <a:r>
              <a:rPr lang="en-US" sz="2800" dirty="0" smtClean="0"/>
              <a:t>A Form 1189 (Dues Check-off Provision) must be signed by all retiring members within the NALC who wish to retain their membership… effective October 1, 1982.</a:t>
            </a: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75</a:t>
            </a:fld>
            <a:endParaRPr lang="en-US" dirty="0"/>
          </a:p>
        </p:txBody>
      </p:sp>
    </p:spTree>
    <p:extLst>
      <p:ext uri="{BB962C8B-B14F-4D97-AF65-F5344CB8AC3E}">
        <p14:creationId xmlns:p14="http://schemas.microsoft.com/office/powerpoint/2010/main" val="22033212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endParaRPr lang="en-US" sz="8000" b="1" dirty="0" smtClean="0"/>
          </a:p>
          <a:p>
            <a:pPr marL="0" indent="0" algn="ctr">
              <a:buNone/>
            </a:pPr>
            <a:r>
              <a:rPr lang="en-US" sz="8000" b="1" dirty="0" smtClean="0"/>
              <a:t>1189 must include CSA number!</a:t>
            </a:r>
            <a:endParaRPr lang="en-US" sz="8000" b="1" dirty="0"/>
          </a:p>
        </p:txBody>
      </p:sp>
    </p:spTree>
    <p:extLst>
      <p:ext uri="{BB962C8B-B14F-4D97-AF65-F5344CB8AC3E}">
        <p14:creationId xmlns:p14="http://schemas.microsoft.com/office/powerpoint/2010/main" val="27176461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lstStyle/>
          <a:p>
            <a:pPr marL="0" indent="0">
              <a:buNone/>
              <a:defRPr/>
            </a:pPr>
            <a:endParaRPr lang="en-US" sz="2800" dirty="0" smtClean="0"/>
          </a:p>
          <a:p>
            <a:pPr marL="0" indent="0">
              <a:buNone/>
              <a:defRPr/>
            </a:pPr>
            <a:endParaRPr lang="en-US" sz="2800" dirty="0"/>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77</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210546362"/>
              </p:ext>
            </p:extLst>
          </p:nvPr>
        </p:nvGraphicFramePr>
        <p:xfrm>
          <a:off x="2024589" y="127000"/>
          <a:ext cx="5081017" cy="6575230"/>
        </p:xfrm>
        <a:graphic>
          <a:graphicData uri="http://schemas.openxmlformats.org/presentationml/2006/ole">
            <mc:AlternateContent xmlns:mc="http://schemas.openxmlformats.org/markup-compatibility/2006">
              <mc:Choice xmlns:v="urn:schemas-microsoft-com:vml" Requires="v">
                <p:oleObj spid="_x0000_s3121" name="Acrobat Document" r:id="rId4" imgW="4663440" imgH="6035040" progId="AcroExch.Document.11">
                  <p:embed/>
                </p:oleObj>
              </mc:Choice>
              <mc:Fallback>
                <p:oleObj name="Acrobat Document" r:id="rId4" imgW="4663440" imgH="6035040" progId="AcroExch.Document.11">
                  <p:embed/>
                  <p:pic>
                    <p:nvPicPr>
                      <p:cNvPr id="0" name=""/>
                      <p:cNvPicPr/>
                      <p:nvPr/>
                    </p:nvPicPr>
                    <p:blipFill>
                      <a:blip r:embed="rId5"/>
                      <a:stretch>
                        <a:fillRect/>
                      </a:stretch>
                    </p:blipFill>
                    <p:spPr>
                      <a:xfrm>
                        <a:off x="2024589" y="127000"/>
                        <a:ext cx="5081017" cy="6575230"/>
                      </a:xfrm>
                      <a:prstGeom prst="rect">
                        <a:avLst/>
                      </a:prstGeom>
                    </p:spPr>
                  </p:pic>
                </p:oleObj>
              </mc:Fallback>
            </mc:AlternateContent>
          </a:graphicData>
        </a:graphic>
      </p:graphicFrame>
    </p:spTree>
    <p:extLst>
      <p:ext uri="{BB962C8B-B14F-4D97-AF65-F5344CB8AC3E}">
        <p14:creationId xmlns:p14="http://schemas.microsoft.com/office/powerpoint/2010/main" val="37815161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261257"/>
            <a:ext cx="7383463" cy="6266541"/>
          </a:xfrm>
        </p:spPr>
        <p:txBody>
          <a:bodyPr>
            <a:noAutofit/>
          </a:bodyPr>
          <a:lstStyle/>
          <a:p>
            <a:pPr marL="0" indent="0" algn="ctr">
              <a:buNone/>
            </a:pPr>
            <a:r>
              <a:rPr lang="en-US" b="1" dirty="0" smtClean="0"/>
              <a:t>National Retiree Dues</a:t>
            </a:r>
            <a:endParaRPr lang="en-US" b="1" dirty="0"/>
          </a:p>
          <a:p>
            <a:pPr marL="0" indent="0" algn="ctr">
              <a:buNone/>
            </a:pPr>
            <a:endParaRPr lang="en-US" dirty="0" smtClean="0"/>
          </a:p>
          <a:p>
            <a:pPr marL="0" indent="0">
              <a:buNone/>
            </a:pPr>
            <a:r>
              <a:rPr lang="en-US" dirty="0" smtClean="0"/>
              <a:t>National Constitution Article 7(b):</a:t>
            </a:r>
          </a:p>
          <a:p>
            <a:pPr marL="0" indent="0">
              <a:buNone/>
            </a:pPr>
            <a:endParaRPr lang="en-US" dirty="0" smtClean="0"/>
          </a:p>
          <a:p>
            <a:pPr marL="0" indent="0">
              <a:buNone/>
            </a:pPr>
            <a:r>
              <a:rPr lang="en-US" dirty="0" smtClean="0"/>
              <a:t>A member who has retired from the Postal Service under the CSRS or FERS shall pay to the National Association $7 per annum…</a:t>
            </a:r>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78</a:t>
            </a:fld>
            <a:endParaRPr lang="en-US" dirty="0"/>
          </a:p>
        </p:txBody>
      </p:sp>
    </p:spTree>
    <p:extLst>
      <p:ext uri="{BB962C8B-B14F-4D97-AF65-F5344CB8AC3E}">
        <p14:creationId xmlns:p14="http://schemas.microsoft.com/office/powerpoint/2010/main" val="2450870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261257"/>
            <a:ext cx="7383463" cy="6460220"/>
          </a:xfrm>
        </p:spPr>
        <p:txBody>
          <a:bodyPr>
            <a:noAutofit/>
          </a:bodyPr>
          <a:lstStyle/>
          <a:p>
            <a:pPr marL="0" indent="0" algn="ctr">
              <a:buNone/>
            </a:pPr>
            <a:r>
              <a:rPr lang="en-US" sz="1800" b="1" dirty="0" smtClean="0"/>
              <a:t>State Retiree Dues</a:t>
            </a:r>
          </a:p>
          <a:p>
            <a:pPr marL="0" indent="0" algn="ctr">
              <a:buNone/>
            </a:pPr>
            <a:endParaRPr lang="en-US" sz="1200" dirty="0"/>
          </a:p>
          <a:p>
            <a:r>
              <a:rPr lang="en-US" sz="1200" dirty="0" smtClean="0"/>
              <a:t>Alabama	</a:t>
            </a:r>
            <a:r>
              <a:rPr lang="en-US" sz="1200" dirty="0"/>
              <a:t>	</a:t>
            </a:r>
            <a:r>
              <a:rPr lang="en-US" sz="1200" dirty="0" smtClean="0"/>
              <a:t>$</a:t>
            </a:r>
            <a:r>
              <a:rPr lang="en-US" sz="1200" dirty="0"/>
              <a:t>4.00 </a:t>
            </a:r>
            <a:r>
              <a:rPr lang="en-US" sz="1200" dirty="0" smtClean="0"/>
              <a:t>	Montana 		0</a:t>
            </a:r>
            <a:endParaRPr lang="en-US" sz="1200" dirty="0"/>
          </a:p>
          <a:p>
            <a:r>
              <a:rPr lang="en-US" sz="1200" dirty="0" smtClean="0"/>
              <a:t>Alaska		0	Nebraska 		$4.80</a:t>
            </a:r>
            <a:endParaRPr lang="en-US" sz="1200" dirty="0"/>
          </a:p>
          <a:p>
            <a:r>
              <a:rPr lang="en-US" sz="1200" dirty="0"/>
              <a:t>Arizona </a:t>
            </a:r>
            <a:r>
              <a:rPr lang="en-US" sz="1200" dirty="0" smtClean="0"/>
              <a:t>	</a:t>
            </a:r>
            <a:r>
              <a:rPr lang="en-US" sz="1200" dirty="0"/>
              <a:t>	</a:t>
            </a:r>
            <a:r>
              <a:rPr lang="en-US" sz="1200" dirty="0" smtClean="0"/>
              <a:t>0 </a:t>
            </a:r>
            <a:r>
              <a:rPr lang="en-US" sz="1200" dirty="0"/>
              <a:t>	</a:t>
            </a:r>
            <a:r>
              <a:rPr lang="en-US" sz="1200" dirty="0" smtClean="0"/>
              <a:t>Nevada		 0</a:t>
            </a:r>
            <a:endParaRPr lang="en-US" sz="1200" dirty="0"/>
          </a:p>
          <a:p>
            <a:r>
              <a:rPr lang="en-US" sz="1200" dirty="0" smtClean="0"/>
              <a:t>Arkansas		0	 New Hampshire 	0</a:t>
            </a:r>
            <a:endParaRPr lang="en-US" sz="1200" dirty="0"/>
          </a:p>
          <a:p>
            <a:r>
              <a:rPr lang="en-US" sz="1200" dirty="0" smtClean="0"/>
              <a:t>California	$</a:t>
            </a:r>
            <a:r>
              <a:rPr lang="en-US" sz="1200" dirty="0"/>
              <a:t>0.50 </a:t>
            </a:r>
            <a:r>
              <a:rPr lang="en-US" sz="1200" dirty="0" smtClean="0"/>
              <a:t>	New </a:t>
            </a:r>
            <a:r>
              <a:rPr lang="en-US" sz="1200" dirty="0"/>
              <a:t>Jersey </a:t>
            </a:r>
            <a:r>
              <a:rPr lang="en-US" sz="1200" dirty="0" smtClean="0"/>
              <a:t>		$1.00</a:t>
            </a:r>
            <a:endParaRPr lang="en-US" sz="1200" dirty="0"/>
          </a:p>
          <a:p>
            <a:r>
              <a:rPr lang="en-US" sz="1200" dirty="0" smtClean="0"/>
              <a:t>Colorado	 	0 	New Mexico 		0 </a:t>
            </a:r>
          </a:p>
          <a:p>
            <a:r>
              <a:rPr lang="en-US" sz="1200" dirty="0" smtClean="0"/>
              <a:t>Connecticut 	0 	New </a:t>
            </a:r>
            <a:r>
              <a:rPr lang="en-US" sz="1200" dirty="0"/>
              <a:t>York </a:t>
            </a:r>
            <a:r>
              <a:rPr lang="en-US" sz="1200" dirty="0" smtClean="0"/>
              <a:t>		$3.60</a:t>
            </a:r>
            <a:endParaRPr lang="en-US" sz="1200" dirty="0"/>
          </a:p>
          <a:p>
            <a:r>
              <a:rPr lang="en-US" sz="1200" dirty="0" smtClean="0"/>
              <a:t>Delaware	0	North </a:t>
            </a:r>
            <a:r>
              <a:rPr lang="en-US" sz="1200" dirty="0"/>
              <a:t>Carolina </a:t>
            </a:r>
            <a:r>
              <a:rPr lang="en-US" sz="1200" dirty="0" smtClean="0"/>
              <a:t>	$2.00</a:t>
            </a:r>
            <a:endParaRPr lang="en-US" sz="1200" dirty="0"/>
          </a:p>
          <a:p>
            <a:r>
              <a:rPr lang="en-US" sz="1200" dirty="0" smtClean="0"/>
              <a:t>DC	 	$5.00 	North </a:t>
            </a:r>
            <a:r>
              <a:rPr lang="en-US" sz="1200" dirty="0"/>
              <a:t>Dakota </a:t>
            </a:r>
            <a:r>
              <a:rPr lang="en-US" sz="1200" dirty="0" smtClean="0"/>
              <a:t> 		$</a:t>
            </a:r>
            <a:r>
              <a:rPr lang="en-US" sz="1200" dirty="0"/>
              <a:t>5.00</a:t>
            </a:r>
          </a:p>
          <a:p>
            <a:r>
              <a:rPr lang="en-US" sz="1200" dirty="0"/>
              <a:t>Florida </a:t>
            </a:r>
            <a:r>
              <a:rPr lang="en-US" sz="1200" dirty="0" smtClean="0"/>
              <a:t>		$5.10 	Ohio 		$1.20</a:t>
            </a:r>
            <a:endParaRPr lang="en-US" sz="1200" dirty="0"/>
          </a:p>
          <a:p>
            <a:r>
              <a:rPr lang="en-US" sz="1200" dirty="0" smtClean="0"/>
              <a:t>Georgia	 	$2.50 	Oklahoma 		$3.00</a:t>
            </a:r>
            <a:endParaRPr lang="en-US" sz="1200" dirty="0"/>
          </a:p>
          <a:p>
            <a:r>
              <a:rPr lang="en-US" sz="1200" dirty="0" smtClean="0"/>
              <a:t>Guam	 	0 	Oregon 		$2.40</a:t>
            </a:r>
            <a:endParaRPr lang="en-US" sz="1200" dirty="0"/>
          </a:p>
          <a:p>
            <a:r>
              <a:rPr lang="it-IT" sz="1200" dirty="0"/>
              <a:t>Hawaii </a:t>
            </a:r>
            <a:r>
              <a:rPr lang="it-IT" sz="1200" dirty="0" smtClean="0"/>
              <a:t>	`	0 	Pennsylvania	 	$0.50</a:t>
            </a:r>
            <a:endParaRPr lang="it-IT" sz="1200" dirty="0"/>
          </a:p>
          <a:p>
            <a:r>
              <a:rPr lang="es-ES" sz="1200" dirty="0"/>
              <a:t>Idaho </a:t>
            </a:r>
            <a:r>
              <a:rPr lang="es-ES" sz="1200" dirty="0" smtClean="0"/>
              <a:t>		0 	Puerto Rico	 	$3.60</a:t>
            </a:r>
            <a:endParaRPr lang="es-ES" sz="1200" dirty="0"/>
          </a:p>
          <a:p>
            <a:r>
              <a:rPr lang="fr-FR" sz="1200" dirty="0"/>
              <a:t>Illinois </a:t>
            </a:r>
            <a:r>
              <a:rPr lang="fr-FR" sz="1200" dirty="0" smtClean="0"/>
              <a:t>		0 	Rhode </a:t>
            </a:r>
            <a:r>
              <a:rPr lang="fr-FR" sz="1200" dirty="0"/>
              <a:t>Island </a:t>
            </a:r>
            <a:r>
              <a:rPr lang="fr-FR" sz="1200" dirty="0" smtClean="0"/>
              <a:t>		0</a:t>
            </a:r>
            <a:endParaRPr lang="fr-FR" sz="1200" dirty="0"/>
          </a:p>
          <a:p>
            <a:r>
              <a:rPr lang="en-US" sz="1200" dirty="0" smtClean="0"/>
              <a:t>Indiana		0 	South </a:t>
            </a:r>
            <a:r>
              <a:rPr lang="en-US" sz="1200" dirty="0"/>
              <a:t>Carolina </a:t>
            </a:r>
            <a:r>
              <a:rPr lang="en-US" sz="1200" dirty="0" smtClean="0"/>
              <a:t>	$1.00</a:t>
            </a:r>
            <a:endParaRPr lang="en-US" sz="1200" dirty="0"/>
          </a:p>
          <a:p>
            <a:r>
              <a:rPr lang="pl-PL" sz="1200" dirty="0"/>
              <a:t>Iowa </a:t>
            </a:r>
            <a:r>
              <a:rPr lang="en-US" sz="1200" dirty="0" smtClean="0"/>
              <a:t>		0	</a:t>
            </a:r>
            <a:r>
              <a:rPr lang="pl-PL" sz="1200" dirty="0" smtClean="0"/>
              <a:t>South </a:t>
            </a:r>
            <a:r>
              <a:rPr lang="pl-PL" sz="1200" dirty="0"/>
              <a:t>Dakota </a:t>
            </a:r>
            <a:r>
              <a:rPr lang="en-US" sz="1200" dirty="0" smtClean="0"/>
              <a:t>		0</a:t>
            </a:r>
            <a:endParaRPr lang="pl-PL" sz="1200" dirty="0"/>
          </a:p>
          <a:p>
            <a:r>
              <a:rPr lang="fi-FI" sz="1200" dirty="0" smtClean="0"/>
              <a:t>Kansas		0	Tennessee 		$2.00</a:t>
            </a:r>
            <a:endParaRPr lang="fi-FI" sz="1200" dirty="0"/>
          </a:p>
          <a:p>
            <a:r>
              <a:rPr lang="en-US" sz="1200" dirty="0" smtClean="0"/>
              <a:t>Kentucky		0	Texas 		0</a:t>
            </a:r>
            <a:endParaRPr lang="en-US" sz="1200" dirty="0"/>
          </a:p>
          <a:p>
            <a:r>
              <a:rPr lang="fi-FI" sz="1200" dirty="0"/>
              <a:t>Louisiana </a:t>
            </a:r>
            <a:r>
              <a:rPr lang="fi-FI" sz="1200" dirty="0" smtClean="0"/>
              <a:t>	0	Utah 		$1.00</a:t>
            </a:r>
            <a:endParaRPr lang="fi-FI" sz="1200" dirty="0"/>
          </a:p>
          <a:p>
            <a:r>
              <a:rPr lang="en-US" sz="1200" dirty="0"/>
              <a:t>Maine </a:t>
            </a:r>
            <a:r>
              <a:rPr lang="en-US" sz="1200" dirty="0" smtClean="0"/>
              <a:t>		0 	Vermont 		0</a:t>
            </a:r>
            <a:endParaRPr lang="en-US" sz="1200" dirty="0"/>
          </a:p>
          <a:p>
            <a:r>
              <a:rPr lang="en-US" sz="1200" dirty="0" smtClean="0"/>
              <a:t>Maryland	$5.00 	Virginia 		$6.00</a:t>
            </a:r>
            <a:endParaRPr lang="en-US" sz="1200" dirty="0"/>
          </a:p>
          <a:p>
            <a:r>
              <a:rPr lang="en-US" sz="1200" dirty="0"/>
              <a:t>Massachusetts </a:t>
            </a:r>
            <a:r>
              <a:rPr lang="en-US" sz="1200" dirty="0" smtClean="0"/>
              <a:t>	$1.25 	Virgin </a:t>
            </a:r>
            <a:r>
              <a:rPr lang="en-US" sz="1200" dirty="0"/>
              <a:t>Islands </a:t>
            </a:r>
            <a:r>
              <a:rPr lang="en-US" sz="1200" dirty="0" smtClean="0"/>
              <a:t>		0</a:t>
            </a:r>
            <a:endParaRPr lang="en-US" sz="1200" dirty="0"/>
          </a:p>
          <a:p>
            <a:r>
              <a:rPr lang="en-US" sz="1200" dirty="0"/>
              <a:t>Michigan </a:t>
            </a:r>
            <a:r>
              <a:rPr lang="en-US" sz="1200" dirty="0" smtClean="0"/>
              <a:t>	0	Washington 		$7.20</a:t>
            </a:r>
            <a:endParaRPr lang="en-US" sz="1200" dirty="0"/>
          </a:p>
          <a:p>
            <a:r>
              <a:rPr lang="en-US" sz="1200" dirty="0" smtClean="0"/>
              <a:t>Minnesota	0 	West </a:t>
            </a:r>
            <a:r>
              <a:rPr lang="en-US" sz="1200" dirty="0"/>
              <a:t>Virginia </a:t>
            </a:r>
            <a:r>
              <a:rPr lang="en-US" sz="1200" dirty="0" smtClean="0"/>
              <a:t>		$24.00</a:t>
            </a:r>
            <a:endParaRPr lang="en-US" sz="1200" dirty="0"/>
          </a:p>
          <a:p>
            <a:r>
              <a:rPr lang="en-US" sz="1200" dirty="0"/>
              <a:t>Mississippi </a:t>
            </a:r>
            <a:r>
              <a:rPr lang="en-US" sz="1200" dirty="0" smtClean="0"/>
              <a:t>	0	Wisconsin 		$1.20</a:t>
            </a:r>
            <a:endParaRPr lang="en-US" sz="1200" dirty="0"/>
          </a:p>
          <a:p>
            <a:r>
              <a:rPr lang="en-US" sz="1200" dirty="0"/>
              <a:t>Missouri </a:t>
            </a:r>
            <a:r>
              <a:rPr lang="en-US" sz="1200" dirty="0" smtClean="0"/>
              <a:t>		0 	Wyoming 		0</a:t>
            </a:r>
            <a:endParaRPr lang="en-US" sz="1200" dirty="0"/>
          </a:p>
          <a:p>
            <a:endParaRPr lang="en-US" sz="1200" dirty="0" smtClean="0"/>
          </a:p>
        </p:txBody>
      </p:sp>
      <p:sp>
        <p:nvSpPr>
          <p:cNvPr id="7" name="Slide Number Placeholder 6"/>
          <p:cNvSpPr>
            <a:spLocks noGrp="1"/>
          </p:cNvSpPr>
          <p:nvPr>
            <p:ph type="sldNum" sz="quarter" idx="12"/>
          </p:nvPr>
        </p:nvSpPr>
        <p:spPr/>
        <p:txBody>
          <a:bodyPr/>
          <a:lstStyle/>
          <a:p>
            <a:pPr>
              <a:defRPr/>
            </a:pPr>
            <a:r>
              <a:rPr lang="en-US" sz="1050" dirty="0" smtClean="0"/>
              <a:t>March 2016</a:t>
            </a:r>
            <a:endParaRPr lang="en-US" sz="1050" dirty="0"/>
          </a:p>
        </p:txBody>
      </p:sp>
    </p:spTree>
    <p:extLst>
      <p:ext uri="{BB962C8B-B14F-4D97-AF65-F5344CB8AC3E}">
        <p14:creationId xmlns:p14="http://schemas.microsoft.com/office/powerpoint/2010/main" val="4142825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dirty="0" smtClean="0"/>
              <a:t>Primary Factors that </a:t>
            </a:r>
            <a:r>
              <a:rPr lang="en-US" dirty="0"/>
              <a:t>d</a:t>
            </a:r>
            <a:r>
              <a:rPr lang="en-US" dirty="0" smtClean="0"/>
              <a:t>etermine when you can retire:</a:t>
            </a:r>
          </a:p>
          <a:p>
            <a:pPr marL="0" indent="0">
              <a:buNone/>
            </a:pPr>
            <a:r>
              <a:rPr lang="en-US" dirty="0"/>
              <a:t>	</a:t>
            </a:r>
            <a:r>
              <a:rPr lang="en-US" b="1" dirty="0" smtClean="0"/>
              <a:t>Age</a:t>
            </a:r>
          </a:p>
          <a:p>
            <a:pPr marL="0" indent="0">
              <a:buNone/>
            </a:pPr>
            <a:r>
              <a:rPr lang="en-US" b="1" dirty="0"/>
              <a:t>	+</a:t>
            </a:r>
            <a:endParaRPr lang="en-US" b="1" dirty="0" smtClean="0"/>
          </a:p>
          <a:p>
            <a:pPr marL="0" indent="0">
              <a:buNone/>
            </a:pPr>
            <a:r>
              <a:rPr lang="en-US" b="1" dirty="0"/>
              <a:t>	</a:t>
            </a:r>
            <a:r>
              <a:rPr lang="en-US" b="1" dirty="0" smtClean="0"/>
              <a:t>Years of Service</a:t>
            </a:r>
          </a:p>
          <a:p>
            <a:pPr marL="0" indent="0">
              <a:buNone/>
            </a:pPr>
            <a:endParaRPr lang="en-US" dirty="0" smtClean="0"/>
          </a:p>
          <a:p>
            <a:pPr marL="0" indent="0" algn="ctr">
              <a:buNone/>
            </a:pPr>
            <a:r>
              <a:rPr lang="en-US" dirty="0" smtClean="0"/>
              <a:t>Primary Factors that determine how much you will receive:</a:t>
            </a:r>
            <a:endParaRPr lang="en-US" b="1" dirty="0" smtClean="0"/>
          </a:p>
          <a:p>
            <a:pPr marL="0" indent="0">
              <a:buNone/>
            </a:pPr>
            <a:r>
              <a:rPr lang="en-US" dirty="0" smtClean="0"/>
              <a:t>	</a:t>
            </a:r>
            <a:r>
              <a:rPr lang="en-US" b="1" dirty="0" smtClean="0"/>
              <a:t>Years of Service</a:t>
            </a:r>
          </a:p>
          <a:p>
            <a:pPr marL="0" indent="0">
              <a:buNone/>
            </a:pPr>
            <a:r>
              <a:rPr lang="en-US" b="1" dirty="0"/>
              <a:t>	</a:t>
            </a:r>
            <a:r>
              <a:rPr lang="en-US" b="1" dirty="0" smtClean="0"/>
              <a:t>+</a:t>
            </a:r>
          </a:p>
          <a:p>
            <a:pPr marL="0" indent="0">
              <a:buNone/>
            </a:pPr>
            <a:r>
              <a:rPr lang="en-US" dirty="0" smtClean="0"/>
              <a:t>	</a:t>
            </a:r>
            <a:r>
              <a:rPr lang="en-US" b="1" dirty="0" smtClean="0"/>
              <a:t>High-Three Average Annual Salary</a:t>
            </a:r>
            <a:endParaRPr lang="en-US" b="1" dirty="0"/>
          </a:p>
        </p:txBody>
      </p:sp>
    </p:spTree>
    <p:extLst>
      <p:ext uri="{BB962C8B-B14F-4D97-AF65-F5344CB8AC3E}">
        <p14:creationId xmlns:p14="http://schemas.microsoft.com/office/powerpoint/2010/main" val="20012817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261257"/>
            <a:ext cx="7383463" cy="6266541"/>
          </a:xfrm>
        </p:spPr>
        <p:txBody>
          <a:bodyPr>
            <a:noAutofit/>
          </a:bodyPr>
          <a:lstStyle/>
          <a:p>
            <a:pPr marL="0" indent="0" algn="ctr">
              <a:buNone/>
            </a:pPr>
            <a:r>
              <a:rPr lang="en-US" b="1" dirty="0" smtClean="0"/>
              <a:t>Post-Retirement Debt Collection</a:t>
            </a:r>
          </a:p>
          <a:p>
            <a:pPr marL="0" indent="0" algn="ctr">
              <a:buNone/>
            </a:pPr>
            <a:endParaRPr lang="en-US" dirty="0" smtClean="0"/>
          </a:p>
          <a:p>
            <a:pPr marL="0" indent="0">
              <a:buNone/>
            </a:pPr>
            <a:r>
              <a:rPr lang="en-US" sz="2400" dirty="0" smtClean="0"/>
              <a:t>If you receive notice from USPS after retirement that you owe money to USPS, immediately contact your branch and your NBA office. The Debt Collection Act requires USPS to provide appeal rights. There is a 30 day time limit to appeal. A timely appeal will stop all collection efforts.</a:t>
            </a:r>
          </a:p>
          <a:p>
            <a:pPr marL="0" indent="0">
              <a:buNone/>
            </a:pPr>
            <a:endParaRPr lang="en-US" sz="2400" dirty="0"/>
          </a:p>
          <a:p>
            <a:pPr marL="0" indent="0">
              <a:buNone/>
            </a:pPr>
            <a:r>
              <a:rPr lang="en-US" sz="2400" dirty="0" smtClean="0"/>
              <a:t>If you do not timely appeal, USPS will advise the U.S. Treasury, which can then deduct the claimed debt from your retirement, income tax, social security, etc., without any appeal rights. Treasury can also add interest and penalties.</a:t>
            </a:r>
            <a:endParaRPr lang="en-US" sz="2400" dirty="0"/>
          </a:p>
          <a:p>
            <a:pPr marL="0" indent="0" algn="ctr">
              <a:buNone/>
            </a:pPr>
            <a:endParaRPr lang="en-US" dirty="0" smtClean="0"/>
          </a:p>
          <a:p>
            <a:pPr marL="0" indent="0" algn="ctr">
              <a:buNone/>
            </a:pPr>
            <a:endParaRPr lang="en-US" dirty="0" smtClean="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80</a:t>
            </a:fld>
            <a:endParaRPr lang="en-US" dirty="0"/>
          </a:p>
        </p:txBody>
      </p:sp>
    </p:spTree>
    <p:extLst>
      <p:ext uri="{BB962C8B-B14F-4D97-AF65-F5344CB8AC3E}">
        <p14:creationId xmlns:p14="http://schemas.microsoft.com/office/powerpoint/2010/main" val="36408814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r>
              <a:rPr lang="en-US" b="1" dirty="0" smtClean="0"/>
              <a:t>Federal Income Tax</a:t>
            </a:r>
          </a:p>
          <a:p>
            <a:pPr marL="0" indent="0">
              <a:buNone/>
            </a:pPr>
            <a:endParaRPr lang="en-US" dirty="0"/>
          </a:p>
          <a:p>
            <a:pPr marL="0" indent="0">
              <a:buNone/>
            </a:pPr>
            <a:r>
              <a:rPr lang="en-US" dirty="0" smtClean="0"/>
              <a:t>Your CSRS or FERS annuity is subject to federal income tax, except that the total amount you contributed into the Civil Service Retirement and Disability Trust Fund over your working career is spread out over your projected retirement years and is sheltered, since that amount has already been subject to federal income tax.</a:t>
            </a:r>
            <a:endParaRPr lang="en-US" dirty="0"/>
          </a:p>
        </p:txBody>
      </p:sp>
    </p:spTree>
    <p:extLst>
      <p:ext uri="{BB962C8B-B14F-4D97-AF65-F5344CB8AC3E}">
        <p14:creationId xmlns:p14="http://schemas.microsoft.com/office/powerpoint/2010/main" val="25258828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lnSpcReduction="10000"/>
          </a:bodyPr>
          <a:lstStyle/>
          <a:p>
            <a:pPr marL="0" indent="0" algn="ctr">
              <a:buNone/>
            </a:pPr>
            <a:r>
              <a:rPr lang="en-US" b="1" dirty="0" smtClean="0"/>
              <a:t>Federal Income Tax</a:t>
            </a:r>
          </a:p>
          <a:p>
            <a:pPr marL="0" indent="0">
              <a:buNone/>
            </a:pPr>
            <a:endParaRPr lang="en-US" dirty="0"/>
          </a:p>
          <a:p>
            <a:pPr marL="0" indent="0">
              <a:buNone/>
            </a:pPr>
            <a:r>
              <a:rPr lang="en-US" dirty="0" smtClean="0"/>
              <a:t>OPM uses the IRS “Simplified Method” to determine the small monthly amount of your annuity that is not taxed. </a:t>
            </a:r>
          </a:p>
          <a:p>
            <a:pPr marL="0" indent="0">
              <a:buNone/>
            </a:pPr>
            <a:r>
              <a:rPr lang="en-US" dirty="0" smtClean="0"/>
              <a:t>See IRS Publication 721. </a:t>
            </a:r>
          </a:p>
          <a:p>
            <a:pPr marL="0" indent="0">
              <a:buNone/>
            </a:pPr>
            <a:r>
              <a:rPr lang="en-US" dirty="0" smtClean="0"/>
              <a:t>E.g., if elected survivor annuity: Add retiree and spouse ages at start of retirement. Find factor in chart. Divide the total dollar amount of your retirement contributions into this factor. That is the monthly amount of annuity sheltered from federal income tax.</a:t>
            </a:r>
            <a:endParaRPr lang="en-US" dirty="0"/>
          </a:p>
          <a:p>
            <a:pPr marL="0" indent="0">
              <a:buNone/>
            </a:pPr>
            <a:endParaRPr lang="en-US" dirty="0"/>
          </a:p>
        </p:txBody>
      </p:sp>
    </p:spTree>
    <p:extLst>
      <p:ext uri="{BB962C8B-B14F-4D97-AF65-F5344CB8AC3E}">
        <p14:creationId xmlns:p14="http://schemas.microsoft.com/office/powerpoint/2010/main" val="3773322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b="1" dirty="0" smtClean="0"/>
              <a:t>Federal Income Tax</a:t>
            </a:r>
          </a:p>
          <a:p>
            <a:pPr marL="0" indent="0" algn="ctr">
              <a:buNone/>
            </a:pPr>
            <a:r>
              <a:rPr lang="en-US" b="1" dirty="0" smtClean="0"/>
              <a:t>IRS Simplified Method</a:t>
            </a:r>
            <a:endParaRPr lang="en-US" b="1" dirty="0"/>
          </a:p>
          <a:p>
            <a:pPr marL="0" indent="0" algn="ctr">
              <a:buNone/>
            </a:pPr>
            <a:endParaRPr lang="en-US" b="1" dirty="0" smtClean="0"/>
          </a:p>
          <a:p>
            <a:pPr marL="0" indent="0">
              <a:buNone/>
            </a:pPr>
            <a:r>
              <a:rPr lang="en-US" sz="2400" dirty="0" smtClean="0"/>
              <a:t>If annuitant and spouse </a:t>
            </a:r>
          </a:p>
          <a:p>
            <a:pPr marL="0" indent="0">
              <a:buNone/>
            </a:pPr>
            <a:r>
              <a:rPr lang="en-US" sz="2400" dirty="0"/>
              <a:t>c</a:t>
            </a:r>
            <a:r>
              <a:rPr lang="en-US" sz="2400" dirty="0" smtClean="0"/>
              <a:t>ombined age on annuity</a:t>
            </a:r>
          </a:p>
          <a:p>
            <a:pPr marL="0" indent="0">
              <a:buNone/>
            </a:pPr>
            <a:r>
              <a:rPr lang="en-US" sz="2400" u="sng" dirty="0" smtClean="0"/>
              <a:t>starting date is		</a:t>
            </a:r>
            <a:r>
              <a:rPr lang="en-US" sz="2400" dirty="0" smtClean="0"/>
              <a:t>		</a:t>
            </a:r>
            <a:r>
              <a:rPr lang="en-US" sz="2400" u="sng" dirty="0" smtClean="0"/>
              <a:t>The factor is</a:t>
            </a:r>
            <a:endParaRPr lang="en-US" sz="2400" u="sng" dirty="0"/>
          </a:p>
          <a:p>
            <a:pPr marL="0" indent="0">
              <a:buNone/>
            </a:pPr>
            <a:r>
              <a:rPr lang="en-US" sz="2400" dirty="0" smtClean="0"/>
              <a:t>110 or under				410</a:t>
            </a:r>
          </a:p>
          <a:p>
            <a:pPr marL="0" indent="0">
              <a:buNone/>
            </a:pPr>
            <a:r>
              <a:rPr lang="en-US" sz="2400" dirty="0" smtClean="0"/>
              <a:t>111-120				360</a:t>
            </a:r>
          </a:p>
          <a:p>
            <a:pPr marL="0" indent="0">
              <a:buNone/>
            </a:pPr>
            <a:r>
              <a:rPr lang="en-US" sz="2400" dirty="0" smtClean="0"/>
              <a:t>121-130				310</a:t>
            </a:r>
          </a:p>
          <a:p>
            <a:pPr marL="0" indent="0">
              <a:buNone/>
            </a:pPr>
            <a:r>
              <a:rPr lang="en-US" sz="2400" dirty="0" smtClean="0"/>
              <a:t>131-140				260</a:t>
            </a:r>
          </a:p>
          <a:p>
            <a:pPr marL="0" indent="0">
              <a:buNone/>
            </a:pPr>
            <a:r>
              <a:rPr lang="en-US" sz="2400" dirty="0" smtClean="0"/>
              <a:t>141 or over				210</a:t>
            </a:r>
          </a:p>
          <a:p>
            <a:pPr marL="0" indent="0">
              <a:buNone/>
            </a:pPr>
            <a:endParaRPr lang="en-US" dirty="0"/>
          </a:p>
        </p:txBody>
      </p:sp>
    </p:spTree>
    <p:extLst>
      <p:ext uri="{BB962C8B-B14F-4D97-AF65-F5344CB8AC3E}">
        <p14:creationId xmlns:p14="http://schemas.microsoft.com/office/powerpoint/2010/main" val="1625139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288151810"/>
              </p:ext>
            </p:extLst>
          </p:nvPr>
        </p:nvGraphicFramePr>
        <p:xfrm>
          <a:off x="-674914" y="-1990953"/>
          <a:ext cx="9400903" cy="8586333"/>
        </p:xfrm>
        <a:graphic>
          <a:graphicData uri="http://schemas.openxmlformats.org/presentationml/2006/ole">
            <mc:AlternateContent xmlns:mc="http://schemas.openxmlformats.org/markup-compatibility/2006">
              <mc:Choice xmlns:v="urn:schemas-microsoft-com:vml" Requires="v">
                <p:oleObj spid="_x0000_s2113" name="Acrobat Document" r:id="rId3" imgW="6034986" imgH="4663440" progId="AcroExch.Document.7">
                  <p:embed/>
                </p:oleObj>
              </mc:Choice>
              <mc:Fallback>
                <p:oleObj name="Acrobat Document" r:id="rId3" imgW="6034986" imgH="4663440" progId="AcroExch.Document.7">
                  <p:embed/>
                  <p:pic>
                    <p:nvPicPr>
                      <p:cNvPr id="0" name=""/>
                      <p:cNvPicPr/>
                      <p:nvPr/>
                    </p:nvPicPr>
                    <p:blipFill>
                      <a:blip r:embed="rId4"/>
                      <a:stretch>
                        <a:fillRect/>
                      </a:stretch>
                    </p:blipFill>
                    <p:spPr>
                      <a:xfrm>
                        <a:off x="-674914" y="-1990953"/>
                        <a:ext cx="9400903" cy="8586333"/>
                      </a:xfrm>
                      <a:prstGeom prst="rect">
                        <a:avLst/>
                      </a:prstGeom>
                    </p:spPr>
                  </p:pic>
                </p:oleObj>
              </mc:Fallback>
            </mc:AlternateContent>
          </a:graphicData>
        </a:graphic>
      </p:graphicFrame>
    </p:spTree>
    <p:extLst>
      <p:ext uri="{BB962C8B-B14F-4D97-AF65-F5344CB8AC3E}">
        <p14:creationId xmlns:p14="http://schemas.microsoft.com/office/powerpoint/2010/main" val="1935400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r>
              <a:rPr lang="en-US" dirty="0" smtClean="0"/>
              <a:t>Sign up for OPM MyRetirement</a:t>
            </a:r>
            <a:endParaRPr lang="en-US" dirty="0"/>
          </a:p>
          <a:p>
            <a:pPr marL="0" indent="0" algn="ctr">
              <a:buNone/>
            </a:pPr>
            <a:r>
              <a:rPr lang="en-US" dirty="0" smtClean="0"/>
              <a:t>Services Online</a:t>
            </a:r>
          </a:p>
          <a:p>
            <a:pPr marL="0" indent="0">
              <a:buNone/>
            </a:pPr>
            <a:endParaRPr lang="en-US" dirty="0"/>
          </a:p>
          <a:p>
            <a:pPr marL="0" indent="0">
              <a:buNone/>
            </a:pPr>
            <a:r>
              <a:rPr lang="en-US" dirty="0">
                <a:hlinkClick r:id="rId2"/>
              </a:rPr>
              <a:t>https://www.servicesonline.opm.gov</a:t>
            </a:r>
            <a:r>
              <a:rPr lang="en-US" dirty="0" smtClean="0">
                <a:hlinkClick r:id="rId2"/>
              </a:rPr>
              <a:t>/</a:t>
            </a:r>
            <a:endParaRPr lang="en-US" dirty="0" smtClean="0"/>
          </a:p>
          <a:p>
            <a:pPr marL="0" indent="0">
              <a:buNone/>
            </a:pPr>
            <a:endParaRPr lang="en-US" dirty="0" smtClean="0"/>
          </a:p>
          <a:p>
            <a:pPr marL="0" indent="0">
              <a:buNone/>
            </a:pPr>
            <a:r>
              <a:rPr lang="en-US" dirty="0" smtClean="0"/>
              <a:t>You need your CSA number in order to sign up, so you cannot sign up until you receive that number from OPM.</a:t>
            </a:r>
            <a:endParaRPr lang="en-US" dirty="0"/>
          </a:p>
          <a:p>
            <a:endParaRPr lang="en-US" dirty="0"/>
          </a:p>
        </p:txBody>
      </p:sp>
    </p:spTree>
    <p:extLst>
      <p:ext uri="{BB962C8B-B14F-4D97-AF65-F5344CB8AC3E}">
        <p14:creationId xmlns:p14="http://schemas.microsoft.com/office/powerpoint/2010/main" val="32195395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77500" lnSpcReduction="20000"/>
          </a:bodyPr>
          <a:lstStyle/>
          <a:p>
            <a:pPr marL="0" indent="0" algn="ctr">
              <a:buNone/>
            </a:pPr>
            <a:r>
              <a:rPr lang="en-US" sz="4100" dirty="0" smtClean="0"/>
              <a:t>OPM Services Online</a:t>
            </a:r>
            <a:endParaRPr lang="en-US" sz="3100" dirty="0" smtClean="0"/>
          </a:p>
          <a:p>
            <a:r>
              <a:rPr lang="en-US" sz="3100" dirty="0" smtClean="0"/>
              <a:t>View/Print </a:t>
            </a:r>
            <a:r>
              <a:rPr lang="en-US" sz="3100" dirty="0"/>
              <a:t>1099-R Tax Forms</a:t>
            </a:r>
          </a:p>
          <a:p>
            <a:r>
              <a:rPr lang="en-US" sz="3100" dirty="0"/>
              <a:t>Change Federal and State Income Tax Withholding</a:t>
            </a:r>
          </a:p>
          <a:p>
            <a:r>
              <a:rPr lang="en-US" sz="3100" dirty="0"/>
              <a:t>View/Print Annuity Statement/Verification of Income</a:t>
            </a:r>
          </a:p>
          <a:p>
            <a:r>
              <a:rPr lang="en-US" sz="3100" dirty="0"/>
              <a:t>View/Print a Year-to-Date Summary Of Payments</a:t>
            </a:r>
          </a:p>
          <a:p>
            <a:r>
              <a:rPr lang="en-US" sz="3100" dirty="0"/>
              <a:t>View/Print Verification of Life Insurance (FEGLI)</a:t>
            </a:r>
          </a:p>
          <a:p>
            <a:r>
              <a:rPr lang="en-US" sz="3100" dirty="0"/>
              <a:t>Change Mailing Address</a:t>
            </a:r>
          </a:p>
          <a:p>
            <a:r>
              <a:rPr lang="en-US" sz="3100" dirty="0"/>
              <a:t>Change SOL Password</a:t>
            </a:r>
          </a:p>
          <a:p>
            <a:r>
              <a:rPr lang="en-US" sz="3100" dirty="0"/>
              <a:t>View the Status of Case while in Interim Pay</a:t>
            </a:r>
          </a:p>
          <a:p>
            <a:r>
              <a:rPr lang="en-US" sz="3100" dirty="0"/>
              <a:t>Establish an Allotment to an Organization</a:t>
            </a:r>
          </a:p>
          <a:p>
            <a:r>
              <a:rPr lang="en-US" sz="3100" dirty="0"/>
              <a:t>Request Duplicate Annuity Booklet</a:t>
            </a:r>
          </a:p>
          <a:p>
            <a:r>
              <a:rPr lang="en-US" sz="3100" dirty="0"/>
              <a:t>Set up a Checking or Savings Allotment</a:t>
            </a:r>
          </a:p>
          <a:p>
            <a:r>
              <a:rPr lang="en-US" sz="3100" dirty="0"/>
              <a:t>Sign up for Direct Deposit of Annuity Payment</a:t>
            </a:r>
          </a:p>
          <a:p>
            <a:r>
              <a:rPr lang="en-US" sz="3100" dirty="0"/>
              <a:t>Update Email Address/Opt-in to Receive Information Electronically</a:t>
            </a:r>
          </a:p>
          <a:p>
            <a:r>
              <a:rPr lang="en-US" sz="3100" dirty="0"/>
              <a:t>View/Print Retirement Services Reference Card (ID Card)</a:t>
            </a:r>
          </a:p>
          <a:p>
            <a:endParaRPr lang="en-US" dirty="0"/>
          </a:p>
        </p:txBody>
      </p:sp>
    </p:spTree>
    <p:extLst>
      <p:ext uri="{BB962C8B-B14F-4D97-AF65-F5344CB8AC3E}">
        <p14:creationId xmlns:p14="http://schemas.microsoft.com/office/powerpoint/2010/main" val="15917025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endParaRPr lang="en-US" dirty="0" smtClean="0"/>
          </a:p>
          <a:p>
            <a:pPr marL="0" indent="0">
              <a:buNone/>
            </a:pPr>
            <a:endParaRPr lang="en-US" dirty="0"/>
          </a:p>
          <a:p>
            <a:pPr marL="0" indent="0" algn="ctr">
              <a:buNone/>
            </a:pPr>
            <a:r>
              <a:rPr lang="en-US" u="sng" dirty="0" smtClean="0"/>
              <a:t>How to retire</a:t>
            </a:r>
          </a:p>
          <a:p>
            <a:pPr marL="0" indent="0" algn="ctr">
              <a:buNone/>
            </a:pPr>
            <a:endParaRPr lang="en-US" dirty="0" smtClean="0"/>
          </a:p>
          <a:p>
            <a:pPr lvl="1"/>
            <a:r>
              <a:rPr lang="en-US" dirty="0"/>
              <a:t>Get annuity estimate</a:t>
            </a:r>
          </a:p>
          <a:p>
            <a:pPr lvl="1"/>
            <a:r>
              <a:rPr lang="en-US" dirty="0" smtClean="0"/>
              <a:t>Get blue book</a:t>
            </a:r>
          </a:p>
          <a:p>
            <a:pPr lvl="1"/>
            <a:r>
              <a:rPr lang="en-US" dirty="0" smtClean="0"/>
              <a:t>Set up counselling</a:t>
            </a:r>
          </a:p>
          <a:p>
            <a:pPr lvl="1"/>
            <a:r>
              <a:rPr lang="en-US" dirty="0"/>
              <a:t> </a:t>
            </a:r>
            <a:r>
              <a:rPr lang="en-US" dirty="0" smtClean="0"/>
              <a:t>Ensure deposit is made for military time, if applicable</a:t>
            </a:r>
          </a:p>
          <a:p>
            <a:pPr lvl="1"/>
            <a:r>
              <a:rPr lang="en-US" dirty="0" smtClean="0"/>
              <a:t>Complete forms</a:t>
            </a:r>
          </a:p>
          <a:p>
            <a:pPr lvl="1"/>
            <a:r>
              <a:rPr lang="en-US" dirty="0" smtClean="0"/>
              <a:t>Send them in	</a:t>
            </a:r>
            <a:endParaRPr lang="en-US" dirty="0"/>
          </a:p>
        </p:txBody>
      </p:sp>
    </p:spTree>
    <p:extLst>
      <p:ext uri="{BB962C8B-B14F-4D97-AF65-F5344CB8AC3E}">
        <p14:creationId xmlns:p14="http://schemas.microsoft.com/office/powerpoint/2010/main" val="29769284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lvl="1"/>
            <a:endParaRPr lang="en-US" dirty="0" smtClean="0"/>
          </a:p>
          <a:p>
            <a:pPr marL="457200" lvl="1" indent="0" algn="ctr">
              <a:buNone/>
            </a:pPr>
            <a:r>
              <a:rPr lang="en-US" sz="4000" dirty="0" smtClean="0"/>
              <a:t>Get </a:t>
            </a:r>
            <a:r>
              <a:rPr lang="en-US" sz="4000" dirty="0"/>
              <a:t>annuity </a:t>
            </a:r>
            <a:r>
              <a:rPr lang="en-US" sz="4000" dirty="0" smtClean="0"/>
              <a:t>estimate</a:t>
            </a:r>
          </a:p>
          <a:p>
            <a:pPr marL="457200" lvl="1" indent="0" algn="ctr">
              <a:buNone/>
            </a:pPr>
            <a:endParaRPr lang="en-US" dirty="0"/>
          </a:p>
          <a:p>
            <a:r>
              <a:rPr lang="en-US" dirty="0" smtClean="0"/>
              <a:t>Call USPS Shared </a:t>
            </a:r>
            <a:r>
              <a:rPr lang="en-US" dirty="0"/>
              <a:t>S</a:t>
            </a:r>
            <a:r>
              <a:rPr lang="en-US" dirty="0" smtClean="0"/>
              <a:t>ervices, give date you want to retire, ask for annuity estimate.</a:t>
            </a:r>
          </a:p>
          <a:p>
            <a:pPr marL="0" indent="0">
              <a:buNone/>
            </a:pPr>
            <a:endParaRPr lang="en-US" dirty="0" smtClean="0"/>
          </a:p>
          <a:p>
            <a:r>
              <a:rPr lang="en-US" dirty="0" smtClean="0"/>
              <a:t>Alternately, go on-line to USPS LiteBlue and enter data for a quicker estimate.</a:t>
            </a:r>
          </a:p>
          <a:p>
            <a:endParaRPr lang="en-US" dirty="0"/>
          </a:p>
          <a:p>
            <a:r>
              <a:rPr lang="en-US" dirty="0" smtClean="0"/>
              <a:t>Requests for estimates in no way bind you to retire on any requested date.</a:t>
            </a:r>
            <a:endParaRPr lang="en-US" dirty="0"/>
          </a:p>
        </p:txBody>
      </p:sp>
    </p:spTree>
    <p:extLst>
      <p:ext uri="{BB962C8B-B14F-4D97-AF65-F5344CB8AC3E}">
        <p14:creationId xmlns:p14="http://schemas.microsoft.com/office/powerpoint/2010/main" val="3373004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457200" lvl="1" indent="0" algn="ctr">
              <a:buNone/>
            </a:pPr>
            <a:r>
              <a:rPr lang="en-US" sz="4000" dirty="0"/>
              <a:t>Get blue </a:t>
            </a:r>
            <a:r>
              <a:rPr lang="en-US" sz="4000" dirty="0" smtClean="0"/>
              <a:t>book</a:t>
            </a:r>
          </a:p>
          <a:p>
            <a:pPr marL="0" indent="0">
              <a:buNone/>
            </a:pPr>
            <a:endParaRPr lang="en-US" sz="2400" dirty="0" smtClean="0"/>
          </a:p>
          <a:p>
            <a:pPr marL="0" indent="0">
              <a:buNone/>
            </a:pPr>
            <a:r>
              <a:rPr lang="en-US" sz="2400" dirty="0" smtClean="0"/>
              <a:t>OPM requires that retirement applications of current employees be submitted through the employing agency.</a:t>
            </a:r>
          </a:p>
          <a:p>
            <a:pPr marL="0" indent="0">
              <a:buNone/>
            </a:pPr>
            <a:endParaRPr lang="en-US" sz="2400" dirty="0"/>
          </a:p>
          <a:p>
            <a:pPr marL="0" indent="0">
              <a:buNone/>
            </a:pPr>
            <a:r>
              <a:rPr lang="en-US" sz="2400" dirty="0" smtClean="0"/>
              <a:t>Call USPS Shared Services and ask for a retirement application packet (which USPS sends bound in a blue cover). It includes all of the necessary forms, each pre-printed at the top with your name and Employee Identification Number.</a:t>
            </a:r>
          </a:p>
          <a:p>
            <a:pPr marL="0" indent="0">
              <a:buNone/>
            </a:pPr>
            <a:endParaRPr lang="en-US" sz="2400" dirty="0"/>
          </a:p>
          <a:p>
            <a:pPr marL="0" indent="0">
              <a:buNone/>
            </a:pPr>
            <a:r>
              <a:rPr lang="en-US" sz="2400" dirty="0" smtClean="0"/>
              <a:t>Consider copying the forms in the Blue Book for a practice run. Some of the forms are not valid if erasures, whiteouts or corrections are made.</a:t>
            </a:r>
            <a:endParaRPr lang="en-US" sz="2400" dirty="0"/>
          </a:p>
        </p:txBody>
      </p:sp>
    </p:spTree>
    <p:extLst>
      <p:ext uri="{BB962C8B-B14F-4D97-AF65-F5344CB8AC3E}">
        <p14:creationId xmlns:p14="http://schemas.microsoft.com/office/powerpoint/2010/main" val="291929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1" y="1277258"/>
            <a:ext cx="9144000" cy="1754326"/>
          </a:xfrm>
          <a:prstGeom prst="rect">
            <a:avLst/>
          </a:prstGeom>
          <a:noFill/>
          <a:ln w="12700">
            <a:noFill/>
            <a:miter lim="800000"/>
            <a:headEnd type="none" w="sm" len="sm"/>
            <a:tailEnd type="none" w="sm" len="sm"/>
          </a:ln>
        </p:spPr>
        <p:txBody>
          <a:bodyPr wrap="square">
            <a:spAutoFit/>
          </a:bodyPr>
          <a:lstStyle/>
          <a:p>
            <a:pPr marL="808038" lvl="1" indent="-350838" eaLnBrk="0" hangingPunct="0">
              <a:spcBef>
                <a:spcPts val="1200"/>
              </a:spcBef>
            </a:pPr>
            <a:endParaRPr lang="en-US" sz="2800" dirty="0" smtClean="0"/>
          </a:p>
          <a:p>
            <a:pPr marL="808038" lvl="1" indent="-350838" eaLnBrk="0" hangingPunct="0">
              <a:spcBef>
                <a:spcPts val="1200"/>
              </a:spcBef>
            </a:pPr>
            <a:endParaRPr lang="en-US" sz="2800" dirty="0" smtClean="0"/>
          </a:p>
          <a:p>
            <a:pPr marL="350838" indent="-350838">
              <a:spcBef>
                <a:spcPts val="1200"/>
              </a:spcBef>
              <a:spcAft>
                <a:spcPct val="20000"/>
              </a:spcAft>
            </a:pPr>
            <a:endParaRPr lang="en-US" sz="3200" dirty="0"/>
          </a:p>
        </p:txBody>
      </p:sp>
      <p:sp>
        <p:nvSpPr>
          <p:cNvPr id="8" name="Title 7"/>
          <p:cNvSpPr>
            <a:spLocks noGrp="1"/>
          </p:cNvSpPr>
          <p:nvPr>
            <p:ph type="title"/>
          </p:nvPr>
        </p:nvSpPr>
        <p:spPr/>
        <p:txBody>
          <a:bodyPr>
            <a:normAutofit/>
          </a:bodyPr>
          <a:lstStyle/>
          <a:p>
            <a:pPr marL="350838" indent="-350838" eaLnBrk="0" hangingPunct="0">
              <a:spcBef>
                <a:spcPts val="1200"/>
              </a:spcBef>
            </a:pPr>
            <a:r>
              <a:rPr lang="en-US" sz="3200" b="1" dirty="0" smtClean="0"/>
              <a:t>When Will I Be Eligible to Retire?</a:t>
            </a:r>
            <a:endParaRPr lang="en-US" sz="3200" dirty="0"/>
          </a:p>
        </p:txBody>
      </p:sp>
      <p:sp>
        <p:nvSpPr>
          <p:cNvPr id="7" name="Slide Number Placeholder 6"/>
          <p:cNvSpPr>
            <a:spLocks noGrp="1"/>
          </p:cNvSpPr>
          <p:nvPr>
            <p:ph type="sldNum" sz="quarter" idx="12"/>
          </p:nvPr>
        </p:nvSpPr>
        <p:spPr/>
        <p:txBody>
          <a:bodyPr>
            <a:normAutofit/>
          </a:bodyPr>
          <a:lstStyle/>
          <a:p>
            <a:pPr>
              <a:defRPr/>
            </a:pPr>
            <a:fld id="{CBDD7928-7170-4C79-AD39-76FA5D59B8C9}" type="slidenum">
              <a:rPr lang="en-US" smtClean="0"/>
              <a:pPr>
                <a:defRPr/>
              </a:pPr>
              <a:t>9</a:t>
            </a:fld>
            <a:endParaRPr lang="en-US" dirty="0"/>
          </a:p>
        </p:txBody>
      </p:sp>
      <p:pic>
        <p:nvPicPr>
          <p:cNvPr id="10" name="Picture 9" descr="retiringLC.jpg"/>
          <p:cNvPicPr>
            <a:picLocks noChangeAspect="1"/>
          </p:cNvPicPr>
          <p:nvPr/>
        </p:nvPicPr>
        <p:blipFill>
          <a:blip r:embed="rId3" cstate="print"/>
          <a:stretch>
            <a:fillRect/>
          </a:stretch>
        </p:blipFill>
        <p:spPr>
          <a:xfrm>
            <a:off x="3081528" y="1563906"/>
            <a:ext cx="2980944" cy="457200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a:stretch>
            <a:fillRect/>
          </a:stretch>
        </p:blipFill>
        <p:spPr>
          <a:xfrm>
            <a:off x="3018872" y="0"/>
            <a:ext cx="4477856" cy="6324600"/>
          </a:xfrm>
          <a:prstGeom prst="rect">
            <a:avLst/>
          </a:prstGeom>
        </p:spPr>
      </p:pic>
    </p:spTree>
    <p:extLst>
      <p:ext uri="{BB962C8B-B14F-4D97-AF65-F5344CB8AC3E}">
        <p14:creationId xmlns:p14="http://schemas.microsoft.com/office/powerpoint/2010/main" val="14881771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457200" lvl="1" indent="0" algn="ctr">
              <a:buNone/>
            </a:pPr>
            <a:r>
              <a:rPr lang="en-US" sz="4000" dirty="0" smtClean="0"/>
              <a:t>Set </a:t>
            </a:r>
            <a:r>
              <a:rPr lang="en-US" sz="4000" dirty="0"/>
              <a:t>up </a:t>
            </a:r>
            <a:r>
              <a:rPr lang="en-US" sz="4000" dirty="0" smtClean="0"/>
              <a:t>counselling</a:t>
            </a:r>
          </a:p>
          <a:p>
            <a:pPr marL="457200" lvl="1" indent="0" algn="ctr">
              <a:buNone/>
            </a:pPr>
            <a:endParaRPr lang="en-US" sz="4000" dirty="0"/>
          </a:p>
          <a:p>
            <a:pPr marL="0" indent="0">
              <a:buNone/>
            </a:pPr>
            <a:r>
              <a:rPr lang="en-US" sz="2800" dirty="0" smtClean="0"/>
              <a:t>Call USPS Shared Services and request a phone counselling session.</a:t>
            </a:r>
          </a:p>
          <a:p>
            <a:pPr marL="0" indent="0">
              <a:buNone/>
            </a:pPr>
            <a:r>
              <a:rPr lang="en-US" sz="2800" dirty="0" smtClean="0"/>
              <a:t>You have a right to the counselling session on the clock.</a:t>
            </a:r>
          </a:p>
          <a:p>
            <a:pPr marL="0" indent="0">
              <a:buNone/>
            </a:pPr>
            <a:r>
              <a:rPr lang="en-US" sz="2800" dirty="0" smtClean="0"/>
              <a:t>You have a right to have your spouse and/or representative present at the session. </a:t>
            </a:r>
            <a:r>
              <a:rPr lang="en-US" sz="2000" dirty="0" smtClean="0"/>
              <a:t>(Although if they are also postal employees, they do not have a right to be on the clock.)</a:t>
            </a:r>
            <a:endParaRPr lang="en-US" sz="2000" dirty="0"/>
          </a:p>
          <a:p>
            <a:pPr marL="0" indent="0">
              <a:buNone/>
            </a:pPr>
            <a:r>
              <a:rPr lang="en-US" sz="2800" dirty="0" smtClean="0"/>
              <a:t>You have a right to a private space for the session.</a:t>
            </a:r>
          </a:p>
          <a:p>
            <a:pPr marL="0" indent="0">
              <a:buNone/>
            </a:pPr>
            <a:r>
              <a:rPr lang="en-US" sz="2800" b="1" dirty="0" smtClean="0"/>
              <a:t>See M 1708</a:t>
            </a:r>
          </a:p>
          <a:p>
            <a:pPr marL="0" indent="0">
              <a:buNone/>
            </a:pPr>
            <a:endParaRPr lang="en-US" sz="2800" dirty="0"/>
          </a:p>
        </p:txBody>
      </p:sp>
    </p:spTree>
    <p:extLst>
      <p:ext uri="{BB962C8B-B14F-4D97-AF65-F5344CB8AC3E}">
        <p14:creationId xmlns:p14="http://schemas.microsoft.com/office/powerpoint/2010/main" val="14178812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Autofit/>
          </a:bodyPr>
          <a:lstStyle/>
          <a:p>
            <a:pPr marL="457200" lvl="1" indent="0">
              <a:buNone/>
            </a:pPr>
            <a:r>
              <a:rPr lang="en-US" sz="1100" dirty="0" smtClean="0"/>
              <a:t>Mr</a:t>
            </a:r>
            <a:r>
              <a:rPr lang="en-US" sz="1100" dirty="0"/>
              <a:t>. Fredric V. Rolando</a:t>
            </a:r>
          </a:p>
          <a:p>
            <a:pPr marL="457200" lvl="1" indent="0">
              <a:buNone/>
            </a:pPr>
            <a:r>
              <a:rPr lang="en-US" sz="1100" dirty="0" smtClean="0"/>
              <a:t>President					</a:t>
            </a:r>
            <a:r>
              <a:rPr lang="en-US" sz="1100" b="1" dirty="0" smtClean="0"/>
              <a:t>M-01708</a:t>
            </a:r>
            <a:r>
              <a:rPr lang="en-US" sz="1100" dirty="0" smtClean="0"/>
              <a:t>	</a:t>
            </a:r>
            <a:endParaRPr lang="en-US" sz="1100" dirty="0"/>
          </a:p>
          <a:p>
            <a:pPr marL="457200" lvl="1" indent="0">
              <a:buNone/>
            </a:pPr>
            <a:r>
              <a:rPr lang="en-US" sz="1100" dirty="0"/>
              <a:t>National Association of letter</a:t>
            </a:r>
          </a:p>
          <a:p>
            <a:pPr marL="457200" lvl="1" indent="0">
              <a:buNone/>
            </a:pPr>
            <a:r>
              <a:rPr lang="en-US" sz="1100" dirty="0"/>
              <a:t>Carriers, AFl-CIO</a:t>
            </a:r>
          </a:p>
          <a:p>
            <a:pPr marL="457200" lvl="1" indent="0">
              <a:buNone/>
            </a:pPr>
            <a:r>
              <a:rPr lang="en-US" sz="1100" dirty="0"/>
              <a:t>100 Indiana Avenue, </a:t>
            </a:r>
            <a:r>
              <a:rPr lang="en-US" sz="1100" dirty="0" smtClean="0"/>
              <a:t>NW				</a:t>
            </a:r>
            <a:r>
              <a:rPr lang="en-US" sz="1100" dirty="0"/>
              <a:t>Re: Q01N-4Q-C </a:t>
            </a:r>
            <a:r>
              <a:rPr lang="en-US" sz="1100" dirty="0" smtClean="0"/>
              <a:t>07150373</a:t>
            </a:r>
            <a:endParaRPr lang="en-US" sz="1100" dirty="0"/>
          </a:p>
          <a:p>
            <a:pPr marL="457200" lvl="1" indent="0">
              <a:buNone/>
            </a:pPr>
            <a:r>
              <a:rPr lang="en-US" sz="1100" dirty="0"/>
              <a:t>Washington, DC </a:t>
            </a:r>
            <a:r>
              <a:rPr lang="en-US" sz="1100" dirty="0" smtClean="0"/>
              <a:t>20001-2144				</a:t>
            </a:r>
            <a:r>
              <a:rPr lang="en-US" sz="1100" dirty="0"/>
              <a:t>Class - Article </a:t>
            </a:r>
            <a:r>
              <a:rPr lang="en-US" sz="1100" dirty="0" smtClean="0"/>
              <a:t>19</a:t>
            </a:r>
          </a:p>
          <a:p>
            <a:pPr marL="457200" lvl="1" indent="0">
              <a:buNone/>
            </a:pPr>
            <a:endParaRPr lang="en-US" sz="1100" dirty="0"/>
          </a:p>
          <a:p>
            <a:pPr marL="457200" lvl="1" indent="0">
              <a:buNone/>
            </a:pPr>
            <a:r>
              <a:rPr lang="en-US" sz="1100" dirty="0"/>
              <a:t>Dear Mr. Rolando:</a:t>
            </a:r>
          </a:p>
          <a:p>
            <a:pPr marL="457200" lvl="1" indent="0">
              <a:buNone/>
            </a:pPr>
            <a:r>
              <a:rPr lang="en-US" sz="1100" dirty="0" smtClean="0"/>
              <a:t>							</a:t>
            </a:r>
            <a:endParaRPr lang="en-US" sz="1100" dirty="0"/>
          </a:p>
          <a:p>
            <a:pPr marL="457200" lvl="1" indent="0">
              <a:buNone/>
            </a:pPr>
            <a:r>
              <a:rPr lang="en-US" sz="1100" dirty="0"/>
              <a:t>Our representatives have met on several occasions to discuss the above-referenced case scheduled for</a:t>
            </a:r>
          </a:p>
          <a:p>
            <a:pPr marL="457200" lvl="1" indent="0">
              <a:buNone/>
            </a:pPr>
            <a:r>
              <a:rPr lang="en-US" sz="1100" dirty="0"/>
              <a:t>national arbitration.</a:t>
            </a:r>
          </a:p>
          <a:p>
            <a:pPr marL="457200" lvl="1" indent="0">
              <a:buNone/>
            </a:pPr>
            <a:r>
              <a:rPr lang="en-US" sz="1100" dirty="0"/>
              <a:t>After reviewing this matter, the parties agree to resolve this matter based on the following:</a:t>
            </a:r>
          </a:p>
          <a:p>
            <a:pPr marL="857250" lvl="2" indent="0">
              <a:buNone/>
            </a:pPr>
            <a:r>
              <a:rPr lang="en-US" sz="1000" dirty="0"/>
              <a:t>If an employee who is eligible for and has requested individual retirement counseling wishes to have</a:t>
            </a:r>
          </a:p>
          <a:p>
            <a:pPr marL="857250" lvl="2" indent="0">
              <a:buNone/>
            </a:pPr>
            <a:r>
              <a:rPr lang="en-US" sz="1000" dirty="0"/>
              <a:t>this counseling on the clock, local management will arrange reasonably private space for this</a:t>
            </a:r>
          </a:p>
          <a:p>
            <a:pPr marL="857250" lvl="2" indent="0">
              <a:buNone/>
            </a:pPr>
            <a:r>
              <a:rPr lang="en-US" sz="1000" dirty="0"/>
              <a:t>purpose and will permit the employee's spouse and or advisor to be with the employee during this</a:t>
            </a:r>
          </a:p>
          <a:p>
            <a:pPr marL="857250" lvl="2" indent="0">
              <a:buNone/>
            </a:pPr>
            <a:r>
              <a:rPr lang="en-US" sz="1000" dirty="0"/>
              <a:t>process. If the employee's spouse or advisor is a Postal Service employee only the employee</a:t>
            </a:r>
          </a:p>
          <a:p>
            <a:pPr marL="857250" lvl="2" indent="0">
              <a:buNone/>
            </a:pPr>
            <a:r>
              <a:rPr lang="en-US" sz="1000" dirty="0"/>
              <a:t>receiving the requested retirement counseling will be on the clock.</a:t>
            </a:r>
          </a:p>
          <a:p>
            <a:pPr marL="857250" lvl="2" indent="0">
              <a:buNone/>
            </a:pPr>
            <a:r>
              <a:rPr lang="en-US" sz="1000" dirty="0"/>
              <a:t>If such an employee is not able to call the Human Resources Shared Services Center to-begin or</a:t>
            </a:r>
          </a:p>
          <a:p>
            <a:pPr marL="857250" lvl="2" indent="0">
              <a:buNone/>
            </a:pPr>
            <a:r>
              <a:rPr lang="en-US" sz="1000" dirty="0"/>
              <a:t>complete the individual retirement counseling process without assistance, local management will</a:t>
            </a:r>
          </a:p>
          <a:p>
            <a:pPr marL="857250" lvl="2" indent="0">
              <a:buNone/>
            </a:pPr>
            <a:r>
              <a:rPr lang="en-US" sz="1000" dirty="0"/>
              <a:t>offer assistance to facilitate completion of the individual retirement counseling. The District</a:t>
            </a:r>
          </a:p>
          <a:p>
            <a:pPr marL="857250" lvl="2" indent="0">
              <a:buNone/>
            </a:pPr>
            <a:r>
              <a:rPr lang="en-US" sz="1000" dirty="0"/>
              <a:t>Manager, Human Resources will be contacted and will determine who will provide such assistance.</a:t>
            </a:r>
          </a:p>
          <a:p>
            <a:pPr marL="857250" lvl="2" indent="0">
              <a:buNone/>
            </a:pPr>
            <a:r>
              <a:rPr lang="en-US" sz="1000" dirty="0"/>
              <a:t>Such assistance will include but not be limited to completion of Standard Form 2801 and any other</a:t>
            </a:r>
          </a:p>
          <a:p>
            <a:pPr marL="857250" lvl="2" indent="0">
              <a:buNone/>
            </a:pPr>
            <a:r>
              <a:rPr lang="en-US" sz="1000" dirty="0"/>
              <a:t>forms related </a:t>
            </a:r>
            <a:r>
              <a:rPr lang="en-US" sz="1000"/>
              <a:t>to </a:t>
            </a:r>
            <a:r>
              <a:rPr lang="en-US" sz="1000" smtClean="0"/>
              <a:t>life/Health/TSP/ </a:t>
            </a:r>
            <a:r>
              <a:rPr lang="en-US" sz="1000" dirty="0"/>
              <a:t>Beneficiary and any Military or civilian service deposit selection</a:t>
            </a:r>
          </a:p>
          <a:p>
            <a:pPr marL="857250" lvl="2" indent="0">
              <a:buNone/>
            </a:pPr>
            <a:r>
              <a:rPr lang="en-US" sz="1000" dirty="0"/>
              <a:t>issues. Whether an employee who requests individual retirement counseling is unable to start or</a:t>
            </a:r>
          </a:p>
          <a:p>
            <a:pPr marL="857250" lvl="2" indent="0">
              <a:buNone/>
            </a:pPr>
            <a:r>
              <a:rPr lang="en-US" sz="1000" dirty="0"/>
              <a:t>complete the retirement counseling will be determined jointly by management and union at the local</a:t>
            </a:r>
          </a:p>
          <a:p>
            <a:pPr marL="857250" lvl="2" indent="0">
              <a:buNone/>
            </a:pPr>
            <a:r>
              <a:rPr lang="en-US" sz="1000" dirty="0"/>
              <a:t>level on a case-by-case fact circumstance basis. This will include employees who have started and</a:t>
            </a:r>
          </a:p>
          <a:p>
            <a:pPr marL="857250" lvl="2" indent="0">
              <a:buNone/>
            </a:pPr>
            <a:r>
              <a:rPr lang="en-US" sz="1000" dirty="0"/>
              <a:t>request assistance during the individual retirement counseling process.</a:t>
            </a:r>
          </a:p>
          <a:p>
            <a:pPr marL="457200" lvl="1" indent="0">
              <a:buNone/>
            </a:pPr>
            <a:r>
              <a:rPr lang="en-US" sz="1100" dirty="0"/>
              <a:t>Please sign and return the enclosed copy of this decision as acknowledgment of your </a:t>
            </a:r>
            <a:r>
              <a:rPr lang="en-US" sz="1100" dirty="0" smtClean="0"/>
              <a:t>agreement </a:t>
            </a:r>
            <a:r>
              <a:rPr lang="en-US" sz="1100" dirty="0"/>
              <a:t>to resolve</a:t>
            </a:r>
          </a:p>
          <a:p>
            <a:pPr marL="457200" lvl="1" indent="0">
              <a:buNone/>
            </a:pPr>
            <a:r>
              <a:rPr lang="en-US" sz="1100" dirty="0"/>
              <a:t>this case.</a:t>
            </a:r>
          </a:p>
          <a:p>
            <a:pPr marL="457200" lvl="1" indent="0">
              <a:buNone/>
            </a:pPr>
            <a:r>
              <a:rPr lang="en-US" sz="1100" dirty="0"/>
              <a:t>Sincerely,</a:t>
            </a:r>
          </a:p>
          <a:p>
            <a:pPr marL="457200" lvl="1" indent="0">
              <a:buNone/>
            </a:pPr>
            <a:r>
              <a:rPr lang="en-US" sz="1100" dirty="0"/>
              <a:t>Alan S. Moore</a:t>
            </a:r>
          </a:p>
          <a:p>
            <a:pPr marL="457200" lvl="1" indent="0">
              <a:buNone/>
            </a:pPr>
            <a:r>
              <a:rPr lang="en-US" sz="1100" dirty="0"/>
              <a:t>Manager, labor Relations</a:t>
            </a:r>
          </a:p>
          <a:p>
            <a:pPr marL="457200" lvl="1" indent="0">
              <a:buNone/>
            </a:pPr>
            <a:r>
              <a:rPr lang="en-US" sz="1100" dirty="0"/>
              <a:t>Policy and </a:t>
            </a:r>
            <a:r>
              <a:rPr lang="en-US" sz="1100" dirty="0" smtClean="0"/>
              <a:t>Programs</a:t>
            </a:r>
            <a:endParaRPr lang="en-US" sz="1100" dirty="0"/>
          </a:p>
        </p:txBody>
      </p:sp>
    </p:spTree>
    <p:extLst>
      <p:ext uri="{BB962C8B-B14F-4D97-AF65-F5344CB8AC3E}">
        <p14:creationId xmlns:p14="http://schemas.microsoft.com/office/powerpoint/2010/main" val="34250909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457200" lvl="1" indent="0" algn="ctr">
              <a:buNone/>
            </a:pPr>
            <a:endParaRPr lang="en-US" sz="3200" dirty="0" smtClean="0"/>
          </a:p>
          <a:p>
            <a:pPr marL="457200" lvl="1" indent="0" algn="ctr">
              <a:buNone/>
            </a:pPr>
            <a:r>
              <a:rPr lang="en-US" sz="3200" dirty="0" smtClean="0"/>
              <a:t>Complete deposit for military time</a:t>
            </a:r>
          </a:p>
          <a:p>
            <a:pPr marL="457200" lvl="1" indent="0" algn="ctr">
              <a:buNone/>
            </a:pPr>
            <a:r>
              <a:rPr lang="en-US" sz="3200" dirty="0" smtClean="0"/>
              <a:t>If applicable</a:t>
            </a:r>
          </a:p>
          <a:p>
            <a:pPr marL="457200" lvl="1" indent="0">
              <a:buNone/>
            </a:pPr>
            <a:endParaRPr lang="en-US" sz="2800" dirty="0" smtClean="0"/>
          </a:p>
          <a:p>
            <a:pPr marL="457200" lvl="1" indent="0">
              <a:buNone/>
            </a:pPr>
            <a:r>
              <a:rPr lang="en-US" dirty="0" smtClean="0"/>
              <a:t>Deposit for military time, unlike deposit for prior non-career federal service, must be completed prior to retirement. </a:t>
            </a:r>
            <a:endParaRPr lang="en-US" sz="2800" dirty="0"/>
          </a:p>
          <a:p>
            <a:pPr marL="457200" lvl="1" indent="0" algn="ctr">
              <a:buNone/>
            </a:pPr>
            <a:endParaRPr lang="en-US" sz="2800" dirty="0"/>
          </a:p>
        </p:txBody>
      </p:sp>
    </p:spTree>
    <p:extLst>
      <p:ext uri="{BB962C8B-B14F-4D97-AF65-F5344CB8AC3E}">
        <p14:creationId xmlns:p14="http://schemas.microsoft.com/office/powerpoint/2010/main" val="41108996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457200" lvl="1" indent="0" algn="ctr">
              <a:buNone/>
            </a:pPr>
            <a:r>
              <a:rPr lang="en-US" sz="3600" dirty="0" smtClean="0"/>
              <a:t>Complete forms</a:t>
            </a:r>
          </a:p>
          <a:p>
            <a:pPr marL="457200" lvl="1" indent="0">
              <a:buNone/>
            </a:pPr>
            <a:endParaRPr lang="en-US" sz="3000" dirty="0" smtClean="0"/>
          </a:p>
          <a:p>
            <a:pPr marL="457200" lvl="1" indent="0">
              <a:buNone/>
            </a:pPr>
            <a:r>
              <a:rPr lang="en-US" sz="3000" dirty="0" smtClean="0"/>
              <a:t>The forms in the Blue Book are preprinted with your name and employee ID number, which will help ensure efficient and problem-free processing.</a:t>
            </a:r>
          </a:p>
          <a:p>
            <a:pPr marL="457200" lvl="1" indent="0">
              <a:buNone/>
            </a:pPr>
            <a:endParaRPr lang="en-US" sz="3600" dirty="0"/>
          </a:p>
          <a:p>
            <a:pPr marL="0" indent="0">
              <a:buNone/>
            </a:pPr>
            <a:r>
              <a:rPr lang="en-US" sz="2000" dirty="0" smtClean="0"/>
              <a:t>A special note about SF 2801-1 (CSRS) or SF 3107-1 (FERS): Certified Summary of Federal Service.</a:t>
            </a:r>
          </a:p>
          <a:p>
            <a:pPr marL="0" indent="0">
              <a:buNone/>
            </a:pPr>
            <a:endParaRPr lang="en-US" sz="2000" dirty="0" smtClean="0"/>
          </a:p>
          <a:p>
            <a:pPr marL="0" indent="0">
              <a:buNone/>
            </a:pPr>
            <a:r>
              <a:rPr lang="en-US" sz="2000" dirty="0" smtClean="0"/>
              <a:t>USPS generally sends a blank form. You have a right to know what USPS is certifying prior to signing.</a:t>
            </a:r>
            <a:endParaRPr lang="en-US" sz="2000" dirty="0"/>
          </a:p>
          <a:p>
            <a:pPr marL="0" indent="0">
              <a:buNone/>
            </a:pPr>
            <a:endParaRPr lang="en-US" sz="2800" dirty="0"/>
          </a:p>
        </p:txBody>
      </p:sp>
    </p:spTree>
    <p:extLst>
      <p:ext uri="{BB962C8B-B14F-4D97-AF65-F5344CB8AC3E}">
        <p14:creationId xmlns:p14="http://schemas.microsoft.com/office/powerpoint/2010/main" val="17314372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lnSpcReduction="10000"/>
          </a:bodyPr>
          <a:lstStyle/>
          <a:p>
            <a:pPr marL="457200" lvl="1" indent="0" algn="ctr">
              <a:buNone/>
            </a:pPr>
            <a:endParaRPr lang="en-US" sz="3600" dirty="0" smtClean="0"/>
          </a:p>
          <a:p>
            <a:pPr marL="457200" lvl="1" indent="0" algn="ctr">
              <a:buNone/>
            </a:pPr>
            <a:endParaRPr lang="en-US" sz="3600" dirty="0"/>
          </a:p>
          <a:p>
            <a:pPr marL="457200" lvl="1" indent="0" algn="ctr">
              <a:buNone/>
            </a:pPr>
            <a:r>
              <a:rPr lang="en-US" sz="3600" dirty="0" smtClean="0"/>
              <a:t>Send the forms in</a:t>
            </a:r>
            <a:r>
              <a:rPr lang="en-US" sz="3200" dirty="0" smtClean="0"/>
              <a:t> to USPS</a:t>
            </a:r>
          </a:p>
          <a:p>
            <a:pPr marL="457200" lvl="1" indent="0">
              <a:buNone/>
            </a:pPr>
            <a:r>
              <a:rPr lang="en-US" sz="2200" dirty="0" smtClean="0"/>
              <a:t>USPS will send the completed forms to its Eagan Finance Center, which will process the forms on to OPM.</a:t>
            </a:r>
            <a:endParaRPr lang="en-US" sz="2200" dirty="0"/>
          </a:p>
          <a:p>
            <a:pPr marL="457200" lvl="1" indent="0">
              <a:buNone/>
            </a:pPr>
            <a:r>
              <a:rPr lang="en-US" sz="2200" dirty="0" smtClean="0"/>
              <a:t>OPM will send you a CSA number and begin interim payments, usually without delay.</a:t>
            </a:r>
          </a:p>
          <a:p>
            <a:pPr marL="457200" lvl="1" indent="0">
              <a:buNone/>
            </a:pPr>
            <a:r>
              <a:rPr lang="en-US" sz="2200" dirty="0" smtClean="0"/>
              <a:t>Interim payments are computed at about 80% of estimated annuity and only federal income taxes are withheld.</a:t>
            </a:r>
          </a:p>
          <a:p>
            <a:pPr marL="457200" lvl="1" indent="0">
              <a:buNone/>
            </a:pPr>
            <a:r>
              <a:rPr lang="en-US" sz="2200" dirty="0" smtClean="0"/>
              <a:t>Normally, after two or three months of interim payments, OPM will issue a final determination and begin full deductions, and also adjust for the prior interim payments.</a:t>
            </a:r>
          </a:p>
          <a:p>
            <a:pPr marL="457200" lvl="1" indent="0">
              <a:buNone/>
            </a:pPr>
            <a:r>
              <a:rPr lang="en-US" sz="2200" dirty="0"/>
              <a:t>Annuity payments are made by OPM the first business day of the month following the month for which the payment is made.</a:t>
            </a:r>
          </a:p>
          <a:p>
            <a:pPr marL="457200" lvl="1" indent="0">
              <a:buNone/>
            </a:pPr>
            <a:endParaRPr lang="en-US" sz="2200" dirty="0" smtClean="0"/>
          </a:p>
          <a:p>
            <a:pPr marL="457200" lvl="1" indent="0" algn="ctr">
              <a:buNone/>
            </a:pPr>
            <a:endParaRPr lang="en-US" dirty="0" smtClean="0"/>
          </a:p>
          <a:p>
            <a:pPr marL="457200" lvl="1" indent="0">
              <a:buNone/>
            </a:pPr>
            <a:endParaRPr lang="en-US" dirty="0"/>
          </a:p>
          <a:p>
            <a:pPr marL="457200" lvl="1" indent="0" algn="ctr">
              <a:buNone/>
            </a:pPr>
            <a:endParaRPr lang="en-US" dirty="0"/>
          </a:p>
          <a:p>
            <a:endParaRPr lang="en-US" dirty="0"/>
          </a:p>
        </p:txBody>
      </p:sp>
    </p:spTree>
    <p:extLst>
      <p:ext uri="{BB962C8B-B14F-4D97-AF65-F5344CB8AC3E}">
        <p14:creationId xmlns:p14="http://schemas.microsoft.com/office/powerpoint/2010/main" val="17635677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367" y="1704973"/>
            <a:ext cx="7383463" cy="4822825"/>
          </a:xfrm>
        </p:spPr>
        <p:txBody>
          <a:bodyPr/>
          <a:lstStyle/>
          <a:p>
            <a:pPr marL="0" indent="0">
              <a:buNone/>
              <a:defRPr/>
            </a:pPr>
            <a:r>
              <a:rPr lang="en-US" sz="2800" dirty="0" smtClean="0"/>
              <a:t>USPS Shared Services	877 477 3273 option 5</a:t>
            </a:r>
            <a:endParaRPr lang="en-US" sz="2800" dirty="0"/>
          </a:p>
          <a:p>
            <a:pPr marL="0" indent="0">
              <a:buNone/>
              <a:defRPr/>
            </a:pPr>
            <a:endParaRPr lang="en-US" sz="2800" dirty="0" smtClean="0"/>
          </a:p>
          <a:p>
            <a:pPr marL="0" indent="0">
              <a:buNone/>
              <a:defRPr/>
            </a:pPr>
            <a:r>
              <a:rPr lang="en-US" sz="2800" dirty="0" smtClean="0"/>
              <a:t>NBA 	(</a:t>
            </a:r>
            <a:r>
              <a:rPr lang="en-US" sz="2800" i="1" dirty="0" smtClean="0"/>
              <a:t>enter NBA name</a:t>
            </a:r>
            <a:r>
              <a:rPr lang="en-US" sz="2800" dirty="0" smtClean="0"/>
              <a:t>)		(</a:t>
            </a:r>
            <a:r>
              <a:rPr lang="en-US" sz="2800" i="1" dirty="0" smtClean="0"/>
              <a:t>enter phone #</a:t>
            </a:r>
            <a:r>
              <a:rPr lang="en-US" sz="2800" dirty="0" smtClean="0"/>
              <a:t>)</a:t>
            </a:r>
          </a:p>
          <a:p>
            <a:pPr marL="0" indent="0">
              <a:buNone/>
              <a:defRPr/>
            </a:pPr>
            <a:r>
              <a:rPr lang="en-US" sz="2800" dirty="0" smtClean="0"/>
              <a:t>		</a:t>
            </a:r>
            <a:endParaRPr lang="en-US" sz="2800" dirty="0"/>
          </a:p>
          <a:p>
            <a:pPr marL="0" indent="0">
              <a:buNone/>
              <a:defRPr/>
            </a:pPr>
            <a:r>
              <a:rPr lang="en-US" sz="2800" dirty="0" smtClean="0"/>
              <a:t>NALC Retirement </a:t>
            </a:r>
            <a:r>
              <a:rPr lang="en-US" sz="2800" dirty="0" err="1" smtClean="0"/>
              <a:t>Dept</a:t>
            </a:r>
            <a:r>
              <a:rPr lang="en-US" sz="2800" dirty="0"/>
              <a:t>	</a:t>
            </a:r>
            <a:r>
              <a:rPr lang="en-US" sz="2800" dirty="0" smtClean="0"/>
              <a:t>	202 393 4695</a:t>
            </a:r>
          </a:p>
          <a:p>
            <a:pPr marL="0" indent="0">
              <a:buNone/>
              <a:defRPr/>
            </a:pPr>
            <a:r>
              <a:rPr lang="en-US" sz="2800" dirty="0" smtClean="0"/>
              <a:t>Toll free </a:t>
            </a:r>
            <a:r>
              <a:rPr lang="en-US" sz="2800" dirty="0" err="1" smtClean="0"/>
              <a:t>MWTh</a:t>
            </a:r>
            <a:r>
              <a:rPr lang="en-US" sz="2800" dirty="0" smtClean="0"/>
              <a:t> 10-12 &amp; 2-4	800 424 5186</a:t>
            </a:r>
          </a:p>
          <a:p>
            <a:pPr marL="0" indent="0">
              <a:buNone/>
              <a:defRPr/>
            </a:pPr>
            <a:endParaRPr lang="en-US" sz="2800" dirty="0"/>
          </a:p>
          <a:p>
            <a:pPr marL="0" indent="0">
              <a:buNone/>
              <a:defRPr/>
            </a:pPr>
            <a:endParaRPr lang="en-US" sz="2800" dirty="0"/>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96</a:t>
            </a:fld>
            <a:endParaRPr lang="en-US"/>
          </a:p>
        </p:txBody>
      </p:sp>
    </p:spTree>
    <p:extLst>
      <p:ext uri="{BB962C8B-B14F-4D97-AF65-F5344CB8AC3E}">
        <p14:creationId xmlns:p14="http://schemas.microsoft.com/office/powerpoint/2010/main" val="38173659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728225" y="833887"/>
            <a:ext cx="7675563"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a:latin typeface="+mn-lt"/>
              </a:rPr>
              <a:t>More Information</a:t>
            </a:r>
          </a:p>
        </p:txBody>
      </p:sp>
      <p:sp>
        <p:nvSpPr>
          <p:cNvPr id="4" name="Content Placeholder 3"/>
          <p:cNvSpPr>
            <a:spLocks noGrp="1"/>
          </p:cNvSpPr>
          <p:nvPr>
            <p:ph idx="1"/>
          </p:nvPr>
        </p:nvSpPr>
        <p:spPr>
          <a:xfrm>
            <a:off x="873367" y="1704973"/>
            <a:ext cx="7383463" cy="4822825"/>
          </a:xfrm>
        </p:spPr>
        <p:txBody>
          <a:bodyPr/>
          <a:lstStyle/>
          <a:p>
            <a:pPr marL="0" indent="0" algn="ctr">
              <a:buFontTx/>
              <a:buNone/>
              <a:defRPr/>
            </a:pPr>
            <a:endParaRPr lang="en-US" sz="3200" dirty="0" smtClean="0"/>
          </a:p>
          <a:p>
            <a:pPr marL="0" indent="0" algn="ctr">
              <a:buFontTx/>
              <a:buNone/>
              <a:defRPr/>
            </a:pPr>
            <a:r>
              <a:rPr lang="en-US" sz="2800" dirty="0" smtClean="0">
                <a:latin typeface="Arial" pitchFamily="34" charset="0"/>
                <a:cs typeface="Arial" pitchFamily="34" charset="0"/>
              </a:rPr>
              <a:t>Sign up to </a:t>
            </a:r>
            <a:r>
              <a:rPr lang="en-US" sz="2800" b="1" dirty="0" smtClean="0">
                <a:latin typeface="Arial" pitchFamily="34" charset="0"/>
                <a:cs typeface="Arial" pitchFamily="34" charset="0"/>
              </a:rPr>
              <a:t>receive</a:t>
            </a:r>
            <a:r>
              <a:rPr lang="en-US" sz="2800" dirty="0" smtClean="0">
                <a:latin typeface="Arial" pitchFamily="34" charset="0"/>
                <a:cs typeface="Arial" pitchFamily="34" charset="0"/>
              </a:rPr>
              <a:t> the </a:t>
            </a:r>
            <a:r>
              <a:rPr lang="en-US" sz="2800" dirty="0" err="1" smtClean="0">
                <a:latin typeface="Arial" pitchFamily="34" charset="0"/>
                <a:cs typeface="Arial" pitchFamily="34" charset="0"/>
              </a:rPr>
              <a:t>BenefitsInfo</a:t>
            </a:r>
            <a:r>
              <a:rPr lang="en-US" sz="2800" dirty="0" smtClean="0">
                <a:latin typeface="Arial" pitchFamily="34" charset="0"/>
                <a:cs typeface="Arial" pitchFamily="34" charset="0"/>
              </a:rPr>
              <a:t> </a:t>
            </a:r>
          </a:p>
          <a:p>
            <a:pPr marL="0" indent="0" algn="ctr">
              <a:buFontTx/>
              <a:buNone/>
              <a:defRPr/>
            </a:pPr>
            <a:r>
              <a:rPr lang="en-US" sz="2800" dirty="0" smtClean="0">
                <a:latin typeface="Arial" pitchFamily="34" charset="0"/>
                <a:cs typeface="Arial" pitchFamily="34" charset="0"/>
              </a:rPr>
              <a:t>listserv emails!</a:t>
            </a:r>
          </a:p>
          <a:p>
            <a:pPr>
              <a:defRPr/>
            </a:pPr>
            <a:endParaRPr lang="en-US" sz="2800" dirty="0"/>
          </a:p>
          <a:p>
            <a:pPr marL="0" indent="0" algn="ctr">
              <a:buFontTx/>
              <a:buNone/>
              <a:defRPr/>
            </a:pPr>
            <a:r>
              <a:rPr lang="en-US" sz="2800" dirty="0" smtClean="0">
                <a:latin typeface="Arial" pitchFamily="34" charset="0"/>
                <a:cs typeface="Arial" pitchFamily="34" charset="0"/>
              </a:rPr>
              <a:t>Log into the OPM webpage at:</a:t>
            </a:r>
          </a:p>
          <a:p>
            <a:pPr marL="0" indent="0" algn="ctr">
              <a:buFontTx/>
              <a:buNone/>
              <a:defRPr/>
            </a:pPr>
            <a:r>
              <a:rPr lang="en-US" dirty="0" smtClean="0">
                <a:latin typeface="Arial" pitchFamily="34" charset="0"/>
                <a:cs typeface="Arial" pitchFamily="34" charset="0"/>
                <a:hlinkClick r:id="rId3"/>
              </a:rPr>
              <a:t>http://apps.opm.gov/Listserv_Apps/list-sub.cfm</a:t>
            </a:r>
            <a:r>
              <a:rPr lang="en-US" dirty="0" smtClean="0">
                <a:latin typeface="Arial" pitchFamily="34" charset="0"/>
                <a:cs typeface="Arial" pitchFamily="34" charset="0"/>
              </a:rPr>
              <a:t>  </a:t>
            </a:r>
          </a:p>
          <a:p>
            <a:pPr marL="0" indent="0">
              <a:buFontTx/>
              <a:buNone/>
              <a:defRPr/>
            </a:pPr>
            <a:endParaRPr lang="en-US" sz="2800" dirty="0"/>
          </a:p>
          <a:p>
            <a:pPr marL="0" indent="0">
              <a:buFontTx/>
              <a:buNone/>
              <a:defRPr/>
            </a:pPr>
            <a:endParaRPr lang="en-US" sz="2800" dirty="0"/>
          </a:p>
        </p:txBody>
      </p:sp>
      <p:sp>
        <p:nvSpPr>
          <p:cNvPr id="7" name="Slide Number Placeholder 6"/>
          <p:cNvSpPr>
            <a:spLocks noGrp="1"/>
          </p:cNvSpPr>
          <p:nvPr>
            <p:ph type="sldNum" sz="quarter" idx="12"/>
          </p:nvPr>
        </p:nvSpPr>
        <p:spPr/>
        <p:txBody>
          <a:bodyPr/>
          <a:lstStyle/>
          <a:p>
            <a:pPr>
              <a:defRPr/>
            </a:pPr>
            <a:fld id="{CBDD7928-7170-4C79-AD39-76FA5D59B8C9}" type="slidenum">
              <a:rPr lang="en-US" smtClean="0"/>
              <a:pPr>
                <a:defRPr/>
              </a:pPr>
              <a:t>97</a:t>
            </a:fld>
            <a:endParaRPr lang="en-US"/>
          </a:p>
        </p:txBody>
      </p:sp>
    </p:spTree>
    <p:extLst>
      <p:ext uri="{BB962C8B-B14F-4D97-AF65-F5344CB8AC3E}">
        <p14:creationId xmlns:p14="http://schemas.microsoft.com/office/powerpoint/2010/main" val="5540977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endParaRPr lang="en-US" dirty="0" smtClean="0"/>
          </a:p>
          <a:p>
            <a:pPr marL="0" indent="0" algn="ctr">
              <a:buNone/>
            </a:pPr>
            <a:endParaRPr lang="en-US" dirty="0"/>
          </a:p>
          <a:p>
            <a:pPr marL="0" indent="0" algn="ctr">
              <a:buNone/>
            </a:pPr>
            <a:r>
              <a:rPr lang="en-US" b="1" dirty="0" smtClean="0"/>
              <a:t>The War on Retirement</a:t>
            </a:r>
          </a:p>
          <a:p>
            <a:pPr marL="0" indent="0" algn="ctr">
              <a:buNone/>
            </a:pPr>
            <a:endParaRPr lang="en-US" b="1" dirty="0" smtClean="0"/>
          </a:p>
          <a:p>
            <a:pPr marL="0" indent="0" algn="ctr">
              <a:buNone/>
            </a:pPr>
            <a:r>
              <a:rPr lang="en-US" b="1" dirty="0" smtClean="0"/>
              <a:t>Legislative Attacks</a:t>
            </a:r>
          </a:p>
          <a:p>
            <a:pPr marL="0" indent="0" algn="ctr">
              <a:buNone/>
            </a:pPr>
            <a:endParaRPr lang="en-US" dirty="0"/>
          </a:p>
        </p:txBody>
      </p:sp>
    </p:spTree>
    <p:extLst>
      <p:ext uri="{BB962C8B-B14F-4D97-AF65-F5344CB8AC3E}">
        <p14:creationId xmlns:p14="http://schemas.microsoft.com/office/powerpoint/2010/main" val="20995858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979488" y="620713"/>
            <a:ext cx="7394575" cy="1266825"/>
          </a:xfrm>
        </p:spPr>
        <p:txBody>
          <a:bodyPr rtlCol="0">
            <a:normAutofit fontScale="90000"/>
          </a:bodyPr>
          <a:lstStyle/>
          <a:p>
            <a:pPr eaLnBrk="1" fontAlgn="auto" hangingPunct="1">
              <a:spcAft>
                <a:spcPts val="0"/>
              </a:spcAft>
              <a:defRPr/>
            </a:pPr>
            <a:r>
              <a:rPr lang="en-US" sz="3600" b="1" dirty="0" smtClean="0"/>
              <a:t>Civil Service Retirement</a:t>
            </a:r>
            <a:br>
              <a:rPr lang="en-US" sz="3600" b="1" dirty="0" smtClean="0"/>
            </a:br>
            <a:r>
              <a:rPr lang="en-US" sz="3600" b="1" dirty="0" smtClean="0"/>
              <a:t>System (CSRS)</a:t>
            </a:r>
            <a:r>
              <a:rPr lang="en-US" sz="3200" b="1" dirty="0" smtClean="0"/>
              <a:t/>
            </a:r>
            <a:br>
              <a:rPr lang="en-US" sz="3200" b="1" dirty="0" smtClean="0"/>
            </a:br>
            <a:endParaRPr lang="en-US" sz="3200" b="1" dirty="0" smtClean="0"/>
          </a:p>
        </p:txBody>
      </p:sp>
      <p:sp>
        <p:nvSpPr>
          <p:cNvPr id="8195" name="Slide Number Placeholder 6"/>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607E0A-F82D-4783-BB93-F63E38BC1F5A}" type="slidenum">
              <a:rPr lang="en-US" altLang="en-US" sz="1200">
                <a:solidFill>
                  <a:srgbClr val="898989"/>
                </a:solidFill>
                <a:latin typeface="Arial" panose="020B0604020202020204" pitchFamily="34" charset="0"/>
              </a:rPr>
              <a:pPr>
                <a:spcBef>
                  <a:spcPct val="0"/>
                </a:spcBef>
                <a:buFontTx/>
                <a:buNone/>
              </a:pPr>
              <a:t>99</a:t>
            </a:fld>
            <a:endParaRPr lang="en-US" altLang="en-US" sz="1200">
              <a:solidFill>
                <a:srgbClr val="898989"/>
              </a:solidFill>
              <a:latin typeface="Arial" panose="020B0604020202020204" pitchFamily="34" charset="0"/>
            </a:endParaRPr>
          </a:p>
        </p:txBody>
      </p:sp>
      <p:sp>
        <p:nvSpPr>
          <p:cNvPr id="7171" name="Rectangle 3"/>
          <p:cNvSpPr>
            <a:spLocks noChangeArrowheads="1"/>
          </p:cNvSpPr>
          <p:nvPr/>
        </p:nvSpPr>
        <p:spPr bwMode="auto">
          <a:xfrm>
            <a:off x="1011478" y="1730141"/>
            <a:ext cx="7256463" cy="4401205"/>
          </a:xfrm>
          <a:prstGeom prst="rect">
            <a:avLst/>
          </a:prstGeom>
          <a:noFill/>
          <a:ln w="12700">
            <a:noFill/>
            <a:miter lim="800000"/>
            <a:headEnd type="none" w="sm" len="sm"/>
            <a:tailEnd type="none" w="sm" len="sm"/>
          </a:ln>
        </p:spPr>
        <p:txBody>
          <a:bodyPr>
            <a:spAutoFit/>
          </a:bodyPr>
          <a:lstStyle/>
          <a:p>
            <a:pPr marL="350838" indent="-350838" algn="ctr">
              <a:spcBef>
                <a:spcPts val="1200"/>
              </a:spcBef>
              <a:defRPr/>
            </a:pPr>
            <a:endParaRPr lang="en-US" sz="2800" b="1" dirty="0">
              <a:latin typeface="Arial" charset="0"/>
              <a:cs typeface="Arial" charset="0"/>
            </a:endParaRPr>
          </a:p>
          <a:p>
            <a:pPr marL="350838" indent="-350838" algn="ctr">
              <a:spcBef>
                <a:spcPts val="1200"/>
              </a:spcBef>
              <a:defRPr/>
            </a:pPr>
            <a:r>
              <a:rPr lang="en-US" sz="2800" b="1" dirty="0">
                <a:latin typeface="Arial" charset="0"/>
                <a:cs typeface="Arial" charset="0"/>
              </a:rPr>
              <a:t>What CSRS employees pay</a:t>
            </a:r>
            <a:endParaRPr lang="en-US" sz="2800" dirty="0">
              <a:latin typeface="Arial" charset="0"/>
              <a:cs typeface="Arial" charset="0"/>
            </a:endParaRPr>
          </a:p>
          <a:p>
            <a:pPr marL="350838" indent="-350838">
              <a:spcBef>
                <a:spcPts val="1200"/>
              </a:spcBef>
              <a:buFontTx/>
              <a:buChar char="•"/>
              <a:defRPr/>
            </a:pPr>
            <a:endParaRPr lang="en-US" sz="2800" dirty="0">
              <a:latin typeface="Arial" charset="0"/>
              <a:cs typeface="Arial" charset="0"/>
            </a:endParaRPr>
          </a:p>
          <a:p>
            <a:pPr marL="350838" indent="-350838">
              <a:spcBef>
                <a:spcPts val="1200"/>
              </a:spcBef>
              <a:buFontTx/>
              <a:buChar char="•"/>
              <a:defRPr/>
            </a:pPr>
            <a:r>
              <a:rPr lang="en-US" sz="2800" dirty="0">
                <a:latin typeface="Arial" charset="0"/>
                <a:cs typeface="Arial" charset="0"/>
              </a:rPr>
              <a:t>Most employees pay 	</a:t>
            </a:r>
            <a:r>
              <a:rPr lang="en-US" sz="2800" strike="sngStrike" dirty="0">
                <a:latin typeface="Arial" charset="0"/>
                <a:cs typeface="Arial" charset="0"/>
              </a:rPr>
              <a:t>7%</a:t>
            </a:r>
            <a:r>
              <a:rPr lang="en-US" sz="2800" dirty="0">
                <a:latin typeface="Arial" charset="0"/>
                <a:cs typeface="Arial" charset="0"/>
              </a:rPr>
              <a:t>  </a:t>
            </a:r>
            <a:r>
              <a:rPr lang="en-US" sz="2800" dirty="0">
                <a:solidFill>
                  <a:srgbClr val="C00000"/>
                </a:solidFill>
                <a:latin typeface="Arial" charset="0"/>
                <a:cs typeface="Arial" charset="0"/>
              </a:rPr>
              <a:t>12% </a:t>
            </a:r>
            <a:r>
              <a:rPr lang="en-US" sz="2800" dirty="0">
                <a:latin typeface="Arial" charset="0"/>
                <a:cs typeface="Arial" charset="0"/>
              </a:rPr>
              <a:t>&amp; employing agency pays 	</a:t>
            </a:r>
            <a:r>
              <a:rPr lang="en-US" sz="2800" strike="sngStrike" dirty="0">
                <a:latin typeface="Arial" charset="0"/>
                <a:cs typeface="Arial" charset="0"/>
              </a:rPr>
              <a:t>7%</a:t>
            </a:r>
            <a:r>
              <a:rPr lang="en-US" sz="2800" dirty="0">
                <a:latin typeface="Arial" charset="0"/>
                <a:cs typeface="Arial" charset="0"/>
              </a:rPr>
              <a:t>   </a:t>
            </a:r>
            <a:r>
              <a:rPr lang="en-US" sz="2800" dirty="0">
                <a:solidFill>
                  <a:srgbClr val="C00000"/>
                </a:solidFill>
                <a:latin typeface="Arial" charset="0"/>
                <a:cs typeface="Arial" charset="0"/>
              </a:rPr>
              <a:t>2%</a:t>
            </a:r>
            <a:endParaRPr lang="en-US" sz="2800" strike="sngStrike" dirty="0">
              <a:latin typeface="Arial" charset="0"/>
              <a:cs typeface="Arial" charset="0"/>
            </a:endParaRPr>
          </a:p>
          <a:p>
            <a:pPr marL="350838" indent="-350838">
              <a:spcBef>
                <a:spcPts val="1200"/>
              </a:spcBef>
              <a:defRPr/>
            </a:pPr>
            <a:endParaRPr lang="en-US" sz="2800" dirty="0">
              <a:latin typeface="Arial" charset="0"/>
              <a:cs typeface="Arial" charset="0"/>
            </a:endParaRPr>
          </a:p>
          <a:p>
            <a:pPr marL="350838" indent="-350838">
              <a:spcBef>
                <a:spcPts val="1200"/>
              </a:spcBef>
              <a:defRPr/>
            </a:pPr>
            <a:endParaRPr lang="en-US" sz="2800" dirty="0">
              <a:latin typeface="Arial" charset="0"/>
              <a:cs typeface="Arial" charset="0"/>
            </a:endParaRPr>
          </a:p>
          <a:p>
            <a:pPr marL="350838" indent="-350838">
              <a:spcBef>
                <a:spcPts val="1200"/>
              </a:spcBef>
              <a:defRPr/>
            </a:pPr>
            <a:r>
              <a:rPr lang="en-US" sz="2400" dirty="0">
                <a:solidFill>
                  <a:srgbClr val="C00000"/>
                </a:solidFill>
                <a:latin typeface="Arial" charset="0"/>
                <a:cs typeface="Arial" charset="0"/>
              </a:rPr>
              <a:t>House continuing resolution passed 3/29/12</a:t>
            </a:r>
            <a:r>
              <a:rPr lang="en-US" sz="2000" dirty="0">
                <a:solidFill>
                  <a:srgbClr val="C00000"/>
                </a:solidFill>
                <a:latin typeface="Arial" charset="0"/>
                <a:cs typeface="Arial" charset="0"/>
              </a:rPr>
              <a:t>	</a:t>
            </a:r>
            <a:endParaRPr lang="en-US" sz="2000" dirty="0">
              <a:latin typeface="Arial" charset="0"/>
              <a:cs typeface="Arial" charset="0"/>
            </a:endParaRPr>
          </a:p>
        </p:txBody>
      </p:sp>
    </p:spTree>
    <p:extLst>
      <p:ext uri="{BB962C8B-B14F-4D97-AF65-F5344CB8AC3E}">
        <p14:creationId xmlns:p14="http://schemas.microsoft.com/office/powerpoint/2010/main" val="3981802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52631</TotalTime>
  <Words>8798</Words>
  <Application>Microsoft Office PowerPoint</Application>
  <PresentationFormat>On-screen Show (4:3)</PresentationFormat>
  <Paragraphs>1483</Paragraphs>
  <Slides>152</Slides>
  <Notes>89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152</vt:i4>
      </vt:variant>
    </vt:vector>
  </HeadingPairs>
  <TitlesOfParts>
    <vt:vector size="154" baseType="lpstr">
      <vt:lpstr>Office Theme</vt:lpstr>
      <vt:lpstr>Acrobat Document</vt:lpstr>
      <vt:lpstr> </vt:lpstr>
      <vt:lpstr>Civil Service Retirement System (CSRS) </vt:lpstr>
      <vt:lpstr>Federal Employees Retirement  System (FERS) </vt:lpstr>
      <vt:lpstr>Retirement System Statistics</vt:lpstr>
      <vt:lpstr>PowerPoint Presentation</vt:lpstr>
      <vt:lpstr>PowerPoint Presentation</vt:lpstr>
      <vt:lpstr>PowerPoint Presentation</vt:lpstr>
      <vt:lpstr>PowerPoint Presentation</vt:lpstr>
      <vt:lpstr>When Will I Be Eligible to Retire?</vt:lpstr>
      <vt:lpstr>PowerPoint Presentation</vt:lpstr>
      <vt:lpstr>Age and Service Requirements for  Regular Retirement</vt:lpstr>
      <vt:lpstr>PowerPoint Presentation</vt:lpstr>
      <vt:lpstr>Crediting Service</vt:lpstr>
      <vt:lpstr>PowerPoint Presentation</vt:lpstr>
      <vt:lpstr>PowerPoint Presentation</vt:lpstr>
      <vt:lpstr>Crediting Military Service</vt:lpstr>
      <vt:lpstr>Crediting Military Service</vt:lpstr>
      <vt:lpstr>Crediting Post-1956  Military Service - CSRS</vt:lpstr>
      <vt:lpstr>Crediting Post-1956  Military Service - CSRS</vt:lpstr>
      <vt:lpstr>Crediting Post-1956  Military Service FERS</vt:lpstr>
      <vt:lpstr>Crediting Post-1956  Military Service</vt:lpstr>
      <vt:lpstr>How to Make Deposit for  Military Service </vt:lpstr>
      <vt:lpstr>Crediting Non-Career Federal Service </vt:lpstr>
      <vt:lpstr>Cost to Credit Non-Career Federal Service </vt:lpstr>
      <vt:lpstr>How to Make Deposit for  Non-Career Federal Service</vt:lpstr>
      <vt:lpstr>Crediting Unused Sick Leave CSRS and FERS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Annuity</vt:lpstr>
      <vt:lpstr>High-3 Average Salary</vt:lpstr>
      <vt:lpstr>High-3 Average Salary   Basic Pay Does Not Include:</vt:lpstr>
      <vt:lpstr>High-3 Average Salary  Basic Pay for high-three calculation is annual pay rate shown on PS Forms 50  It has nothing to do with actual hours worked or pay received</vt:lpstr>
      <vt:lpstr>Sample high-three calculation from USPS annuity estimate:  Salary History  From   To   Yrs Mns Days AnnualRate   Gross Pay 11/14/2015 04/01/2016  0 4 17   61,097  23,250 11/15/2014 11/14/2015  0 11 29 60,520  60,351 09/06/2014 11/15/2014 0 2 9  59,654  11,433 03/08/2014 09/06/2014  0 5 28  58,427  28,888 11/16/2013 03/08/2014  0 3 22  58,281  18,131 04/01/2013 11/16/2013  0 7 15  57,704  36,065  Total-3 Average Salary Total: 59,374</vt:lpstr>
      <vt:lpstr>Sample high-three calculation from USPS annuity estimate:  Salary History  From  To  Yrs Mns Days  Annual Rate   Gross Pay 11/14/2015 04/01/2016  0     4        17  61,097  23,250 11/15/2014 11/14/2015  0   11       29  60,520  60,351 09/06/2014 11/15/2014 0     2         9  59,654  11,433 03/08/2014 09/06/2014  0     5       28  58,427  28,888 11/16/2013 03/08/2014  0     3       22  58,281  18,131 04/01/2013 11/16/2013  0     7       15  57,704 36,065  Total-3 Average Salary Total: 59,374  Salary history high-3 calculation explained:  Bottom left date (04/01/2013) is three years prior to retirement date (04/01/2016) indicated in top right position. 11/16/2013 was date of contractual increase, so basic pay went up 03/08/2014 was date of COLA increase, so basic pay went up 09/06/2014 was date of COLA increase, so basic pay went up 11/15/2014 was date of contractual increase, so basic pay went up 11/14/2015 was date contractual increase, so basic pay went up</vt:lpstr>
      <vt:lpstr>  </vt:lpstr>
      <vt:lpstr>General Formula</vt:lpstr>
      <vt:lpstr>General Formula</vt:lpstr>
      <vt:lpstr>PowerPoint Presentation</vt:lpstr>
      <vt:lpstr>PowerPoint Presentation</vt:lpstr>
      <vt:lpstr>PowerPoint Presentation</vt:lpstr>
      <vt:lpstr>PowerPoint Presentation</vt:lpstr>
      <vt:lpstr>CSRS Calculation Example</vt:lpstr>
      <vt:lpstr>FERS Calculation Example 1</vt:lpstr>
      <vt:lpstr>FERS Calculation Example 2</vt:lpstr>
      <vt:lpstr>FERS Special Annuity Supplement</vt:lpstr>
      <vt:lpstr>FERS Special Annuity Supplement</vt:lpstr>
      <vt:lpstr>Calculate Approximate Estimate of Special Annuity Supplement</vt:lpstr>
      <vt:lpstr>Sample Calculation for Estimate of Special Annuity Supplement</vt:lpstr>
      <vt:lpstr>PowerPoint Presentation</vt:lpstr>
      <vt:lpstr>PowerPoint Presentation</vt:lpstr>
      <vt:lpstr>PowerPoint Presentation</vt:lpstr>
      <vt:lpstr>FERS Age Reduction</vt:lpstr>
      <vt:lpstr>Sample FERS Age Reduction</vt:lpstr>
      <vt:lpstr>Sample FERS Age Reduction</vt:lpstr>
      <vt:lpstr>Reduction for Survivor Annuity</vt:lpstr>
      <vt:lpstr>Survivor Annuity Reduction </vt:lpstr>
      <vt:lpstr>PowerPoint Presentation</vt:lpstr>
      <vt:lpstr>PowerPoint Presentation</vt:lpstr>
      <vt:lpstr>PowerPoint Presentation</vt:lpstr>
      <vt:lpstr>Maximum Annuity</vt:lpstr>
      <vt:lpstr>PowerPoint Presentation</vt:lpstr>
      <vt:lpstr>PowerPoint Presentation</vt:lpstr>
      <vt:lpstr>PowerPoint Presentation</vt:lpstr>
      <vt:lpstr>PowerPoint Presentation</vt:lpstr>
      <vt:lpstr>Cost of Living Adjustments (COLAS)</vt:lpstr>
      <vt:lpstr>Cost of Living Adjustments (COLAS)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Civil Service Retirement System (CSRS) </vt:lpstr>
      <vt:lpstr>Federal Employees Retirement  System (FERS) </vt:lpstr>
      <vt:lpstr>Federal Employees Retirement  System (FERS) </vt:lpstr>
      <vt:lpstr>Federal Employees Retirement  System (FERS) </vt:lpstr>
      <vt:lpstr>Federal Employees Retirement  System (FERS) </vt:lpstr>
      <vt:lpstr>Federal Employees Retirement  System (FERS) </vt:lpstr>
      <vt:lpstr>Federal Employees Retirement  System (FERS) </vt:lpstr>
      <vt:lpstr>Basic Annuity</vt:lpstr>
      <vt:lpstr>PowerPoint Presentation</vt:lpstr>
      <vt:lpstr>Quotes from the Oligarchy</vt:lpstr>
      <vt:lpstr>Quotes from the Oligarchy</vt:lpstr>
      <vt:lpstr>Quotes from the Oligarchy</vt:lpstr>
      <vt:lpstr>Quotes from the Oligarchy</vt:lpstr>
      <vt:lpstr>Fight Back</vt:lpstr>
      <vt:lpstr>PowerPoint Presentation</vt:lpstr>
      <vt:lpstr>Post-Retirement  FEGLI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of Personnel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wacuffley</dc:creator>
  <cp:lastModifiedBy>Joe Conway</cp:lastModifiedBy>
  <cp:revision>854</cp:revision>
  <cp:lastPrinted>2016-03-11T19:25:46Z</cp:lastPrinted>
  <dcterms:created xsi:type="dcterms:W3CDTF">2009-11-03T20:21:53Z</dcterms:created>
  <dcterms:modified xsi:type="dcterms:W3CDTF">2016-09-23T17:02:38Z</dcterms:modified>
</cp:coreProperties>
</file>